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Lst>
  <p:notesMasterIdLst>
    <p:notesMasterId r:id="rId7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6fa26081-ecbc-a53d-3177-0b803e88d4e5}">
          <p14:sldIdLst>
            <p14:sldId id="256"/>
            <p14:sldId id="257"/>
            <p14:sldId id="258"/>
            <p14:sldId id="259"/>
            <p14:sldId id="260"/>
          </p14:sldIdLst>
        </p14:section>
        <p14:section name="Story 1 · The 5-second clip is over" id="{72a8f31c-2f9c-1871-2853-cdfcea9e50bc}">
          <p14:sldIdLst>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Lst>
        </p14:section>
        <p14:section name="Story 2 · Music becomes the choreographer" id="{13fbd8c0-b68f-0058-1dc6-49103e22a31e}">
          <p14:sldIdLst>
            <p14:sldId id="283"/>
            <p14:sldId id="284"/>
            <p14:sldId id="285"/>
            <p14:sldId id="286"/>
            <p14:sldId id="287"/>
            <p14:sldId id="288"/>
            <p14:sldId id="289"/>
            <p14:sldId id="290"/>
            <p14:sldId id="291"/>
            <p14:sldId id="292"/>
            <p14:sldId id="293"/>
            <p14:sldId id="294"/>
            <p14:sldId id="295"/>
            <p14:sldId id="296"/>
            <p14:sldId id="297"/>
            <p14:sldId id="298"/>
          </p14:sldIdLst>
        </p14:section>
        <p14:section name="Story 3 · Motion leaves the screen" id="{f351f4af-a426-fd2c-c9c5-875cff56f8c6}">
          <p14:sldIdLst>
            <p14:sldId id="299"/>
            <p14:sldId id="300"/>
            <p14:sldId id="301"/>
            <p14:sldId id="302"/>
            <p14:sldId id="303"/>
            <p14:sldId id="304"/>
            <p14:sldId id="305"/>
            <p14:sldId id="306"/>
            <p14:sldId id="307"/>
            <p14:sldId id="308"/>
            <p14:sldId id="309"/>
            <p14:sldId id="310"/>
            <p14:sldId id="311"/>
            <p14:sldId id="312"/>
          </p14:sldIdLst>
        </p14:section>
        <p14:section name="Story 4 · Sora is gone" id="{b8560964-b311-b491-b4e2-f5469a13da67}">
          <p14:sldIdLst>
            <p14:sldId id="313"/>
            <p14:sldId id="314"/>
            <p14:sldId id="315"/>
            <p14:sldId id="316"/>
            <p14:sldId id="317"/>
            <p14:sldId id="318"/>
            <p14:sldId id="319"/>
            <p14:sldId id="320"/>
            <p14:sldId id="321"/>
            <p14:sldId id="322"/>
          </p14:sldIdLst>
        </p14:section>
        <p14:section name="Debate and wrap-up" id="{37aad28f-51fe-1215-ac97-4aa40b4c9568}">
          <p14:sldIdLst>
            <p14:sldId id="323"/>
            <p14:sldId id="324"/>
            <p14:sldId id="325"/>
            <p14:sldId id="326"/>
            <p14:sldId id="327"/>
            <p14:sldId id="328"/>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notesMaster" Target="notesMasters/notesMaster1.xml"/><Relationship Id="rId77" Type="http://schemas.openxmlformats.org/officeDocument/2006/relationships/presProps" Target="presProps.xml"/><Relationship Id="rId78" Type="http://schemas.openxmlformats.org/officeDocument/2006/relationships/viewProps" Target="viewProps.xml"/><Relationship Id="rId79" Type="http://schemas.openxmlformats.org/officeDocument/2006/relationships/theme" Target="theme/theme1.xml"/><Relationship Id="rId8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evening, everyone, and welcome to Week 7. Last week Yaofu showed us how quantization makes models run faster on smaller machines. Tonight is different from every other lecture so far. There is no taxonomy and no list of techniques. Instead I will tell you four stories, all of which happened between March and September of this year, and every one of them is about motion: how long a generated video can move, who decides how it moves, whether that motion can leave the screen, and what happens when the tool you used to make it disappears. Each story comes with a demo and a question for you to argue about.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map for tonight. Story one: the five-second clip is over. The leading models now generate thirty seconds in one pass, and a research model generates a full minute faster than you can watch it. Story two: music becomes the choreographer. In July, Alibaba released an open model that turns a song and one photo into a minute of dance. Story three: motion leaves the screen. In June, a Korean robotics company taught a humanoid robot a viral K-pop dance using only phone video. Story four: Sora is gone. OpenAI closed the Sora app in April and switched off the API three weeks ago. Between stories two and three we'll have student presentations and a break, and we'll end with a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new material, a thirty-second recap, because tonight connects to almost everything we've done. In Week 1 we went from neurons to a full AI filmmaking workflow. Weeks 2 and 3 opened up editing and the generator itself: seeds, guidance and why a model produces what it produces. Week 4 was video and art filmmaking. Week 5 asked who owns a model you adapt. And last week Yaofu showed how quantization makes models faster and cheaper. Tonight's four stories pull on three of those threads at once: how long a video can be, how fast it can be made, and who gets credit for what it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start with a clip. This is the hero video on ByteDance's official Seedance 2.5 page. Watch it once, and count the cuts. Then tell me: how many times do you think the model was run to make it? Take a guess with your neighbour. [Play the video.] The answer is: the model is built to make up to thirty seconds in a single generation, with camera moves and blocking inside it. A year ago, anything like this was ten or more separate five-second clips stitched together by an editor. Keep that number, thirty seconds, in your head. It is the first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teach the news? Because the best courses do. Stanford's CS348K this spring, taught by Kayvon Fatahalian, gave a whole lecture to how distillation and caching made autoregressive video models run in real time, and brought in guests from WorldLabs, Roblox and NVIDIA. Jun-Yan Zhu's CMU course put a fast video paper from the same year on its reading list, and ended with forensics and data attribution. MIT's architecture course last fall listed Sora as the video tool in its syllabus, which matters for story four. And Holly Willis at USC pairs every tool with the controversy around it, which is exactly what our 'for the room' questions do tonight.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one. For most of the last two years, an AI video was about five seconds long. That limit shaped everything: how people wrote prompts, how they edited, even what kinds of films they made. This year the limit broke.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change in four numbers. In 2024, a typical clip was about five seconds. Early this year, ByteDance's Seedance 2.0 got to about fifteen. By this summer, three commercial models, Seedance 2.5, Alibaba's Wan 3.0 and Kuaishou's Kling 4.0, were announced or released at thirty seconds in one pass. And a research model from Peking University and ByteDance, called Helios, makes about a minute, and it makes it faster than real time. Thirty seconds is long enough for a whole scene: an entrance, an exchange, an exit. So the unit of AI video is no longer the shot. It is the 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shipped what. ByteDance launched Seedance 2.5 on July 31st; its official page says it is built for thirty-second storytelling, with camera movement and performance blocking. Alibaba opened a public beta of Wan 3.0 in August, at thirty-second clips, but with no open weights this time. Kuaishou opened early access to Kling 4.0 Flash on September 28th, at twenty seconds and 720p, and has announced the full model for this month. And Helios, from Peking University and ByteDance, came out in March as open weights. One caution: vendors publish few specs, so some of these numbers come from reviewers. Treat them as this month's numbers, not as facts that will last.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was five seconds the wall for so long? Three reasons. First, frames: at twenty-four frames per second, five seconds is a hundred and twenty frames; thirty seconds is seven hundred and twenty, six times as many. Second, attention. Remember from Week 3 that a transformer compares every piece of the video with every other piece. Six times the pieces means roughly thirty-six times the comparisons. That is a rule of thumb, and real systems use many tricks, but it explains why length was expensive. Third, errors pile up: the longer the video, the more chances for a small mistake to grow.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broad ways to make a long video. One is all at once: the model denoises every frame of the clip together, which keeps the clip consistent but gets expensive fast, and you wait until the whole thing is done. The other is forward in time, called autoregressive: the model writes the next chunk based on the chunks before it, exactly as a language model writes the next word. That lets you stream video and even run in real time, but it has to fight drift, because any error is carried forward. Helios is the second kind.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go under the hood for about ten minutes. Everything in this technical section is taught at top universities this year, so here is where you can go deeper. MIT's 6.S184 builds a latent diffusion model from scratch with flow matching, and ends with a case study of large video generators. Stanford's CS348K had a lecture this May called 'Performance optimizations for autoregressive video models', covering distillation and KV caching. CMU's 16-726 reading list runs from Video Textures to CausVid, plus the distillation papers. And Stanford's CS231n now opens with generative and interactive visual intelligence. I'll take one idea from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idea, from MIT's course: video models don't see pixels, they see tokens. Take a 720p frame: about nine hundred thousand pixels. A video autoencoder, here Alibaba's Wan-VAE, compresses four times in time and eight by eight in space. Then the transformer cuts that latent into two-by-two patches. Do the arithmetic: 1280 divided by 16 is 80, 720 divided by 16 is 45, so 3,600 tokens per latent frame. Five seconds at 24 frames per second is 120 frames, about 30 latent frames, so roughly a hundred and eight thousand tokens. Thirty seconds is about six hundred and fifty thousand. That number is the whole story of why long video was hard.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idea: why length is expensive. Full self-attention compares every token with every other token, so the cost grows with N squared. For five seconds, a hundred and eight thousand squared is about twelve billion pairs per layer. For thirty seconds, six hundred and fifty thousand squared is about four hundred billion. Six times the length, about thirty-six times the attention work. Real systems cheat this with windowed or sparse attention, caching and compression, and that cheating is exactly what made thirty seconds and real-time minutes possible this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idea, in one slide. Diffusion starts from noise and removes a little at each step; the network learns to predict the noise. Flow matching, which MIT's 6.S184 teaches from first principles, learns a velocity instead: at any point between noise and data, which way should I move? If those paths are straight, you need fewer steps. Most of this year's video models use a flow-matching backbone. And the guidance scale you played with in Week 3 works the same way in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Fourth idea: the KV cache, which is why autoregressive video can stream. When the model generates the first chunk, it stores the keys and values from every attention layer. The next chunk attends to that cache instead of recomputing the whole past. If you keep the cache bounded, or compress it as Helios does, the cost of each new chunk stays roughly flat no matter how long the video gets. And frames can leave the model as they're made, so you can watch, or steer, while it generates. It's the same trick that makes chatbots type quickly, and it's the core of Stanford's May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Helios is the most surprising of these, because it is a research release with open weights. It is a fourteen-billion-parameter autoregressive model, which means it writes the video forward in time, one chunk after another, like a language model writes words. It makes about a minute per generation, and it runs at about nineteen and a half frames per second on a single H100 GPU. Films play at twenty-four, so that is close to watching it be made live. [Play the feature video.] Then open the project page and scroll to the long-video comparisons and the 'verify consistency' section, where a subject leaves the frame and comes back still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is a fourteen-billion-parameter model this fast? Four ideas, all in the paper. First, it remembers less, but smartly: it compresses the history it carries forward, so each new chunk doesn't have to re-read the whole past. Second, the team reports that each step costs about as much as a 1.3-billion-parameter model, ten times smaller. Third, a distilled version uses just three denoising steps instead of dozens, which is last week's theme again: the same model, less work. And fourth, it is lean to train: up to four of these models fit in eighty gigabytes of GPU memory. [Play the inference speed video on the project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go from fifty steps to three? Distillation. You keep the slow, high-quality model as a teacher, and train a student to jump straight to where the teacher would end up. Two families of methods appear on CMU's reading list: consistency models, and distribution matching distillation, or DMD. Helios's distilled version uses three steps. Connect this to last week: Yaofu's quantization makes each step cheaper; distillation means taking fewer steps. Real-time systems use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it together as a budget. At twenty-four frames per second, you have about forty-two milliseconds per frame. Helios at 19.5 frames per second is spending about fifty-one. To hit a deadline like that, you have four levers. Fewer steps, through distillation. Cheaper steps, through quantization, which was last week. Less context, through caching, compressed history and sparse attention. And smaller token counts, through stronger compression. Every real-time video system you'll see this year pulls some combination of these four levers.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was the limit five seconds for so long? Because of drift. When a model writes video forward in time, every chunk is built on the one before it. A small mistake in second one, a slightly wrong shade of a jacket, gets copied and amplified. By second sixty the face, the clothes and the room have quietly changed. Earlier systems added tricks at playback time to fight this. The Helios team did something simpler to explain: during training, they deliberately showed the model drifted video, so it learns to pull itself back. It's like training a tightrope walker by pushing them off balance on purpose. Stanford's CS348K made the same point this spring: real-time video came from training choices and caching, not only from bigger GPUs.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technical name for drift: the train-test gap, or exposure bias. With teacher forcing, the model learns each chunk from perfect, real previous frames. But when you use it, it only has its own imperfect frames, so it's always slightly out of its comfort zone, and errors compound. The field has attacked this in steps. Diffusion Forcing in 2024 trained with different noise levels on different frames. In 2025, CausVid distilled a fast causal generator, and Self Forcing, from Adobe and UT Austin, trained the model on its own rolled-out frames using the KV cache. Helios this year simulates drift directly in training. Four papers, one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test I want you to apply to any long video: when something leaves the frame and comes back, is it still the same? On the Helios page there's a section called 'Verify Consistency' that does exactly this. [Play one.] Then scroll to the interactive showcases, where the text prompt changes while the video keeps going. That second one is the start of something new: a video you can steer while it plays.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real time matter so much? Because it changes what video is. If frames arrive faster than you can watch them, you're no longer watching a file. You can steer it while it plays, like a game. Stanford's CS348K gave a whole lecture this May on how distillation and caching made this possible. And this is where we're heading in Week 10, on November 3rd, when we look at interactive world models and explorable art. Keep Helios in mind until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this is new as a dream. Filmmakers have chased the long take for decades. In 1948 Hitchcock made Rope from a handful of very long takes and hid the cuts. In 2002 Alexander Sokurov's Russian Ark was filmed as a single continuous take of about ninety minutes, through the Hermitage museum. In 2019 Sam Mendes's 1917 was built to look like one continuous shot. Each of those took months of rehearsal and choreography of camera and actors. What changes in 2026 is who can attempt one, and how cheaply you can fail and try again.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what does thirty seconds unlock in practice? The vocabulary on ByteDance's official Seedance 2.5 page is revealing: performance blocking and camera movement. Blocking is a theatre word for where actors stand and move through a whole scene. You can't block a three-second gesture; you can block thirty seconds. The page also lists green-screen editing and what it calls white-model control, which means you bring a rough, untextured version of your scene to steer the result. And you can extend a generation twice. Notice that the language has moved from prompting to directing.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practical you can use this week. Thirty seconds is long enough that you need structure, so here is a simple beat sheet. Zero to five seconds: establish where we are and who is here, one clear image. Five to fifteen: develop one action and one camera move, and describe them in the order they happen. Fifteen to twenty-five: a turn, something changes. Twenty-five to thirty: land it, hold or exit, so the shot can be cut into a longer film. It's a starting template, not a rule. The key habit is to write your prompt in time order, with one subject and one camera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If one generation is a whole thirty-second scene, what is the director's job now? Is it writing, blocking, choosing? And what did the editor just lose? Editors used to make meaning from cuts between short clips. Talk to your neighbour for two minutes, then I'll take three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two. Choreographers have always started from music. This summer, a model did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dance has a short but fast history. In 2019, Everybody Dance Now from Berkeley transferred one dancer's moves onto another person: motion copied, not invented. In 2021, Google's AI Choreographer generated 3D dance motion from music, trained on a large dataset of real dancers called AIST++. In 2023, EDGE from Stanford made that motion editable: you could pin a pose and let the model fill in the rest. And this July, Wan-Dancer went straight from music and a photo to finished video. Each step moved one stage closer to the final image.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dance models learn? Google's AIST++ dataset from 2021 is the classic: five point two hours of 3D dance, fourteen hundred sequences, ten genres, filmed from nine cameras. It's small, clean and labelled, which is perfect for skeleton models. Pixel models like Wan-Dancer need far more video, so they build on a large video foundation model trained on web-scale data. Web video is huge and varied but noisy, with no 3D and, often, unclear consent. Keep that trade-off in mind for the choreographer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Wan-Dancer was released on July 13th by Tongyi Lab, the Alibaba team behind the Wan video models, as open weights under the Apache license. You give it three things: a music track, one photo of the dancer, and a style word. It gives you a dance video longer than a minute, at 720p and thirty frames per second, that hits the beat. It knows five styles: Chinese classical, K-pop, street, tap and Latin. [Open the project page and play one Chinese classical and one tap example.] Watch the feet in the tap example. The model has to land the taps on the drum hits.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real change. Earlier systems like AI Choreographer and EDGE output a skeleton: 3D joint positions over time. That's very useful for games and animation, but you still need a character, a costume, lighting and a renderer before anyone sees a dance. Wan-Dancer outputs the finished image: the look, the light and the camera all come from the model. It's much faster to try ideas, but harder to edit afterwards, because there is no skeleton to adjust. Which one you want depends on your project.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reference images from the project page: one person, seven outfits. Because the look comes from the photo and the movement comes from the music, you can swap either one. Same song, different photo: the same dance, performed by a different dancer. Same photo, different song: the same dancer, a new dance. Scroll down to section six on the project page, where they compare with an earlier model called X-Dancer. Earlier music-to-dance models tended to fall apart after about twenty seconds; this one holds together for the whole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one idea worth remembering from the paper. Wan-Dancer works at two levels. The global level looks at the whole song and plans its shape: the intro, the verse, the build, the chorus, the outro. The local level then renders the actual steps for each passage, beat by beat. That is exactly how a human choreographer works. Nobody choreographs a three-minute piece one eight-count at a time without first knowing where the big moment is. The model learned to plan before it moves, and that is why it stays coherent for a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two minute-long systems we've seen tonight. Helios goes one chunk at a time, each conditioned on a compressed past. That's great for open-ended, interactive video, but nothing plans the ending; structure just emerges. Wan-Dancer plans then renders: a global model handles the long-range structure and local models fill in the detail. That works when the structure is known in advance, and a song is a structure known in advance. Writers know this choice too: write word by word, or outline first. Music gives Wan-Dancer the outline for free.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dance to music, a model has to hear four things. The beat: where the accents fall, because a step or a tap has to land on them. The tempo: how fast the beats come; the same move reads very differently at ninety and at a hundred and forty beats per minute. Phrases and sections: dancers count in eights, and songs have verses and choruses, so a movement idea needs a beginning and an end. And energy: when the music is quiet and sparse, and when it explodes. Watch the examples again with these four in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model actually hear music? Four steps. The raw waveform is tens of thousands of numbers per second. A spectrogram turns it into energy per frequency over time, and onsets and beats become visible as vertical stripes. From that you compute features: simple beat and onset curves, or embeddings from a pretrained music model; EDGE used Jukebox for this. Finally, the video model uses cross-attention: each video frame looks at the music features at the same moment. It's the same conditioning idea as text prompts in Weeks 2 and 3, except the condition is aligned in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arithmetic that explains the tap result. At a hundred and twenty beats per minute, there's a beat every half second. At thirty frames per second, that's fifteen frames between beats. Tap dancers often hit eighth notes, every seven and a half frames, and each frame is about thirty-three milliseconds. So for a tap step to look right, the foot has to land within a couple of frames of the sound. That's why tap is the hardest of the five styles, and the best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page shows five styles, and each one is a different test. Chinese classical dance tests flow: does the movement stay continuous through a phrase? K-pop tests precision: are the hits sharp and exactly on the beat? Street dance tests groove: does the body bounce with the rhythm, or just strike poses? Tap tests sound: do the feet land where you hear the taps? Latin tests whether the movement is driven from the hips and core. [Play one of each.] Then tell me which style you think the model handles worst, and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Choreographers have invited machines into the studio for a long time. Merce Cunningham used chance procedures, like tossing coins, to decide the order of movements, so that his own habits wouldn't decide everything. In 1991 he premiered Trackers, the first dance he made partly with LifeForms, an early computer program for animating figures. And in 2019, Wayne McGregor worked with Google on Living Archive, an AI tool trained on twenty-five years of his company's videos that suggests the next phrase. His dancers didn't copy it; they translated it through their own bodies. The question isn't whether machines belong in choreography. It's what role they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limits to keep in mind. Hardware: the weights are open, but this is not a laptop model; its release materials point to datacenter-class GPUs. One photo: everything the photo doesn't show, like the back of the costume, is invented. Whose moves: as viewers, we cannot check whose dances were in the training videos, which matters for the question we'll ask in a moment. And music has rights: the song driving your dance is someone else's work, so credit it and check the licence before you publish.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turn. In pairs, five minutes. Pitch a thirty-second, single-generation dance piece. You get three things only: one song, and say why that song; one photo, so who or what is dancing, and it doesn't have to be a person; and one sentence describing what happens in those thirty seconds. Then I'll ask three pairs to read theirs aloud. Keep your pitch, because it could become your Assignment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who is the choreographer of a Wan-Dancer video? The musician, whose song shaped every move? The model and its builders? The thousands of dancers whose videos taught it what K-pop looks like? Or you, the person who picked the song and the photo? Hands up for each. Remember Lecture 5's question, whose model is it. This is the same question, for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back from the break. Story three. So far every dance tonight lived on a screen. This one doesn't.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Robots have danced before, so what's new? In the 2000s, Japanese researchers taught the humanoid HRP-2 a traditional folk dance, but they needed motion capture of human dancers in a studio. In December 2020, Boston Dynamics' 'Do You Love Me?' video went viral, but that routine was carefully authored by engineers. What's new this June is the input: an ordinary phone video, the kind millions of people post every day. The studio and the engineer have been replaced by a video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June, the Korean company ROBOTIS posted this video of its open-source humanoid, AI Sapiens, dancing the CORTIS 'REDRED' challenge, a viral K-pop routine. The robot is about 1.3 metres tall, weighs 34 kilograms, and has 23 joints. The remarkable part is not the hardware. It is that the robot learned the dance from ordinary two-dimensional video, the kind anyone films on a phone, with no motion-capture studio and no markers on a dancer's body. [Play the video.]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does a phone video become a robot's dance? Four steps. First, film a dancer. Second, lift the motion: recover the three-dimensional joint movement from the flat video, the same pose estimation you've seen behind character animation tools. Third, practise: a copy of the robot learns the dance in simulation, in NVIDIA's Isaac Sim, with reinforcement learning fixing balance and timing, because a robot that copies a human's pose exactly will fall over. Fourth, transfer the learned skill to the real robot. ROBOTIS says its actuators were designed to make that last step, from simulation to reality, smaller.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two in more detail: how do you get 3D motion from a single phone camera? First, find 2D keypoints in each frame: wrists, knees, ankles; that part is mature and fast. Then lift to 3D by fitting a body model, usually SMPL, which has twenty-four joints, so that the 2D points make sense as a 3D body. The hard parts: depth is ambiguous from one camera, fast motion blurs, which is exactly what the Lleida study saw with sudden arm moves, and if ground contact is wrong, the feet slide. Remember foot sliding; it comes back in Week 9's evaluation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not just copy the dancer's pose onto the robot, frame by frame? Three reasons. A different body: the robot is 1.3 metres tall with 23 joints, and its limbs don't match a human's proportions. Speed limits: motors can't accelerate like muscles. A 2025 study from Lleida that copied a dancer's arm movements onto a humanoid found the robot could reproduce the moves but couldn't keep up with the rhythm. And balance: humans shift their weight without thinking, and a robot that copies a pose exactly simply falls over. That is why step three, practice in simulation,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from the human skeleton to the robot is called retargeting. First, map the joints: the human body model has twenty-four, the robot has twenty-three degrees of freedom, and they don't line up one-to-one, so some are dropped or merged. Second, scale and limit: rescale limb lengths and clamp joint angles and speeds to what the motors can do. Third, fix the contacts with inverse kinematics, so feet land on the floor and hands reach the right place. The output is a reference motion that the robot can at least try to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robot learns to follow that reference with reinforcement learning. The policy is a neural network that reads the robot's state and outputs motor commands many times a second. The reward says: match the reference, the joint angles, velocities, hand and foot positions and the body's root. Plus penalties for falling, jerky motion and wasted energy, so it dances and survives. This recipe was set by a 2018 SIGGRAPH paper called DeepMimic, and if you want the reinforcement learning underneath, Berkeley's CS 285 is the standard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three hides the hardest problem in robotics: the sim-to-real gap. The robot's digital twin practises in NVIDIA's Isaac Sim, where it can fall thousands of times for free. But the simulation is never perfect: friction, motor delays and the way parts flex are all slightly different on a real floor. ROBOTIS says it designed its actuators, the motors in each joint, so that simulated joints behave more like the real ones. And notice: a simulator is a model of the world. In Week 10 we'll ask whether video generators can become that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technique closes the gap from the software side: domain randomization, popularized around 2017. In every practice run, the simulation changes slightly: different friction, different masses, different motor delays, random pushes. A policy that survives a thousand slightly wrong worlds tends to treat the real world as just one more. There's a nice parallel for dancers: rehearsing on different stages, floors and shoes is domain randomization for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a K-pop dance challenge? Because dance challenges are almost perfect training data. They're short, a complete routine in fifteen to thirty seconds. They're repeated: thousands of people film the same choreography, so there are many examples of one dance. They're on the beat, so the music marks exactly when each move happens. And they're filmed full body, facing the camera, because they're made to be copied by people. That makes them easy for machines to copy too. Think about what that means for the dancers who made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 thought experiment. What if step one wasn't a phone video of a real dancer, but a Wan-Dancer video generated from a song? Song, generated dancer, lifted motion, simulation practice, a real robot dancing a dance that no human ever performed. To be clear, this is speculation. As far as public reports go, nobody has shown the whole chain working. But every piece of it now exists, and two of the pieces came out this summer.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back from dance for a moment. Video is becoming training data for bodies. For robots, human videos can teach skills without motion capture: dance today, perhaps household tasks tomorrow. For world models, video generators that can predict what happens next may become the simulators robots practise in, which is Week 10. And for you as artists: a dance video you post may now have two audiences, the people who watch it and the machines that learn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We usually call generated video 'fake'. But if a generated video can teach a real robot to move, is it still fake? And what is a dance video for, once machines are its audience as well as people? Two minutes with your neighbour.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four is shorter, and it's not about a new capability. It's about a loss.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Sora became a product in December 2024. Sora 2 arrived on September 30th last year, with a social app. On March 24th this year, OpenAI announced it was shutting Sora down. The app and website closed on April 26th, and on September 24th, three weeks ago, the API was switched off, with no replacement model named. OpenAI's help page told users to export their videos, because after the final window, the data would be permanently deleted. OpenAI didn't give a single official reason; reporting points to the cost of compute and competition for chips. One of the best-known video tools of 2025 lasted about eighteen months as a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sort this year's models by one question: could you still run it in five years? Helios and Wan-Dancer, and the Wan 2.2 family, are open weights: you can download the files and keep them. If you keep a copy, you can run them in five years, as long as you can find the hardware. Seedance 2.5, Wan 3.0 and Kling 4.0 are closed: you use them through an app or an API, so they exist only as long as the company keeps them running. And Sora 2 is already gone. This isn't about which is better; closed models are often stronger. It's about what you depend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weights only help if you can run them. Quick arithmetic: a fourteen-billion-parameter model, like Helios or Wan-Dancer, at sixteen bits is two bytes per parameter, so twenty-eight gigabytes for the weights alone. At eight bits, fourteen. At four bits, seven. Activations, the VAE and the text encoder need memory on top of that. This is why last week's quantization lecture matters for artists too: it's what makes keeping and running open models practical on hardware you might actually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has happened before. On December 31st, 2020, Adobe ended support for Flash Player, and two decades of web animation, games and net art stopped playing in browsers. A lot of it was rescued by emulation: the Internet Archive keeps thousands of Flash works playable using an emulator called Ruffle. And art institutions like Rhizome, whose ArtBase has collected born-digital art since 1999, show that preservation is a practice someone has to choose. Your AI films are the next generation of this problem.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not someone else's problem. MIT's architecture course on motion graphics, last fall, listed Sora as the video tool in its syllabus. That was a perfectly reasonable choice at the time. Twelve months later, a project made in that class cannot be re-run, re-edited or extended with the same tool. If you made something with Sora last year, the same is true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is the useful lesson. Keep your sources, not just your outputs. Your prompts, word for word. Your seeds and settings. Your references: images, clips, songs, with credit. Your raw generations, before editing. Your edit project files. And the model's name, version and the date you used it. And notice one more thing: open-weight models like Wan 2.2, Helios and Wan-Dancer can be downloaded and run again years from now. A closed app can be switched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concrete template. One folder per project. A README with the model, the version, the date, your settings and one sentence on what you were trying to do. A prompts folder, every prompt you kept, word for word, with its seed. A refs folder for images, clips and songs, with credits and licences. A raw folder with unedited generations, including the interesting failures. And an edit folder with the editing project and the exported master. It takes five minutes to set up. Use it for Assignment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more habit from software engineering. Pin your versions. Write the exact model ID, not just 'Wan': for example, Wan-AI slash Wan-Dancer-14B. On Hugging Face, record the commit hash of the weights you downloaded, because the files under the same name can change. Keep the licence file next to the weights; Apache 2.0 lets you keep and share them. And write down the settings: seed, steps, guidance, resolution and frame rate. With those, someone can make your piece again in five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room. What does an AI artwork need in order to outlive the tool that made it? Compare it with a film, which survives its camera, or a video game, which often doesn't survive its console. What makes the difference?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pull it together before the debate. Story one: the unit of AI video moved from the shot to the scene, and toward real time. Story two: a song and a photo now give you a minute of dance, planned the way a choreographer plans. Story three: phone video can teach a real robot to dance, so video now has machine audiences. Story four: tools can vanish, so keep your sources and prefer what you can still run. Now let's argue.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Debate time. The motion is: a generated dance that a robot can learn is a real dance. The left side of the room argues for, the right side against, whatever you personally believe. Two speakers per side, one minute each, alternating. Use tonight's stories as evidence. Then everyone votes with a show of hands, and we'll see if anyone changed their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you're stuck, here are some starters. For the motion: choreography is a structure of movement in time, and the model really does plan one; a real body performs it, with real risk; and dance has always borrowed from tools, from Cunningham's chance procedures to software to video. Against: no one intended this dance; a model averaged thousands of other people's dances; the robot executes, it doesn't express; and without a dancer's choice, it's motion, not dance. Use one example from tonight in your minute.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you can actually try this week. Helios has a public demo on Hugging Face; you only need a browser. Wan-Dancer has a demo on ModelScope: bring a song you're allowed to use and one photo. Seedance 2.5 is available through ByteDance's apps and API; use the beat sheet from earlier. And if you're curious about the robot side, ROBOTIS documents the AI Sapiens pipeline on its docs site. Whatever you try, start your project folder before your first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week: three readings. For technique, the Helios paper; read the abstract and look at the figures. For art and technology, the Wan-Dancer project page; watch three examples and decide which one you would call choreography. For culture, a short article on what happened to Sora. If you want the technical side, there is an optional fourth reading: the Self Forcing paper, which goes with tonight’s slides on the KV cache and the train-test gap. Quiz 07 is online, with two technique questions, two art questions and one reflection, due with the others at the end of the semester. Assignment 2 is due on October 31st. And next week, Lecture 8, we add sound: native audio-video, performance and real-time characters.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collects every demo link from tonight, so you can find them again after class. They are also on the course website, on the Lecture 7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sum up tonight in one line: motion got longer, found a new choreographer, left the screen, and lost a tool. If you remember only one practical thing, keep your sources. Thank you, and see you next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1C1B19"/>
        </a:solidFill>
      </p:bgPr>
    </p:bg>
    <p:spTree>
      <p:nvGrpSpPr>
        <p:cNvPr id="1" name=""/>
        <p:cNvGrpSpPr/>
        <p:nvPr/>
      </p:nvGrpSpPr>
      <p:grpSpPr>
        <a:xfrm>
          <a:off x="0" y="0"/>
          <a:ext cx="0" cy="0"/>
          <a:chOff x="0" y="0"/>
          <a:chExt cx="0" cy="0"/>
        </a:xfrm>
      </p:grpSpPr>
      <p:sp>
        <p:nvSpPr>
          <p:cNvPr id="2" name="Text 0"/>
          <p:cNvSpPr/>
          <p:nvPr/>
        </p:nvSpPr>
        <p:spPr>
          <a:xfrm>
            <a:off x="548640" y="4773168"/>
            <a:ext cx="5943600" cy="228600"/>
          </a:xfrm>
          <a:prstGeom prst="rect">
            <a:avLst/>
          </a:prstGeom>
          <a:noFill/>
          <a:ln/>
        </p:spPr>
        <p:txBody>
          <a:bodyPr wrap="square" lIns="0" tIns="0" rIns="0" bIns="0" rtlCol="0" anchor="ctr"/>
          <a:lstStyle/>
          <a:p>
            <a:pPr indent="0" marL="0">
              <a:buNone/>
            </a:pPr>
            <a:r>
              <a:rPr lang="en-US" sz="900" dirty="0">
                <a:solidFill>
                  <a:srgbClr val="6E665C"/>
                </a:solidFill>
              </a:rPr>
              <a:t>AMCC 5160 · Week 7 · What's New in AI Motion</a:t>
            </a:r>
            <a:endParaRPr lang="en-US" sz="900" dirty="0"/>
          </a:p>
        </p:txBody>
      </p:sp>
      <p:sp>
        <p:nvSpPr>
          <p:cNvPr id="3" name="Text 1"/>
          <p:cNvSpPr/>
          <p:nvPr>
            <p:ph idx="101" type="title" hasCustomPrompt="1"/>
          </p:nvPr>
        </p:nvSpPr>
        <p:spPr>
          <a:xfrm>
            <a:off x="548640" y="347472"/>
            <a:ext cx="8046720" cy="685800"/>
          </a:xfrm>
          <a:prstGeom prst="rect">
            <a:avLst/>
          </a:prstGeom>
          <a:noFill/>
          <a:ln/>
        </p:spPr>
        <p:txBody>
          <a:bodyPr wrap="square" rtlCol="0"/>
          <a:lstStyle>
            <a:lvl1pPr indent="0" marL="0">
              <a:buNone/>
              <a:defRPr lang="en-US" sz="2800" dirty="0">
                <a:solidFill>
                  <a:srgbClr val="F4F0E8"/>
                </a:solidFill>
                <a:latin typeface="Cambria" pitchFamily="34" charset="0"/>
                <a:ea typeface="Cambria" pitchFamily="34" charset="-122"/>
                <a:cs typeface="Cambria" pitchFamily="34" charset="-120"/>
              </a:defRPr>
            </a:lvl1pPr>
          </a:lstStyle>
          <a:p>
            <a:pPr indent="0" marL="0">
              <a:buNone/>
            </a:pPr>
            <a:endParaRPr lang="en-US" sz="28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CCENT">
    <p:bg>
      <p:bgPr>
        <a:solidFill>
          <a:srgbClr val="B4472A"/>
        </a:solidFill>
      </p:bgPr>
    </p:bg>
    <p:spTree>
      <p:nvGrpSpPr>
        <p:cNvPr id="1" name=""/>
        <p:cNvGrpSpPr/>
        <p:nvPr/>
      </p:nvGrpSpPr>
      <p:grpSpPr>
        <a:xfrm>
          <a:off x="0" y="0"/>
          <a:ext cx="0" cy="0"/>
          <a:chOff x="0" y="0"/>
          <a:chExt cx="0" cy="0"/>
        </a:xfrm>
      </p:grpSpPr>
      <p:sp>
        <p:nvSpPr>
          <p:cNvPr id="2" name="Text 0"/>
          <p:cNvSpPr/>
          <p:nvPr/>
        </p:nvSpPr>
        <p:spPr>
          <a:xfrm>
            <a:off x="548640" y="4773168"/>
            <a:ext cx="5943600" cy="228600"/>
          </a:xfrm>
          <a:prstGeom prst="rect">
            <a:avLst/>
          </a:prstGeom>
          <a:noFill/>
          <a:ln/>
        </p:spPr>
        <p:txBody>
          <a:bodyPr wrap="square" lIns="0" tIns="0" rIns="0" bIns="0" rtlCol="0" anchor="ctr"/>
          <a:lstStyle/>
          <a:p>
            <a:pPr indent="0" marL="0">
              <a:buNone/>
            </a:pPr>
            <a:r>
              <a:rPr lang="en-US" sz="900" dirty="0">
                <a:solidFill>
                  <a:srgbClr val="F0C9B8"/>
                </a:solidFill>
              </a:rPr>
              <a:t>AMCC 5160 · Week 7 · What's New in AI Motion</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LANKDARK">
    <p:bg>
      <p:bgPr>
        <a:solidFill>
          <a:srgbClr val="1C1B19"/>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seed.bytedance.com/en/seedance2_5" TargetMode="External"/><Relationship Id="rId2" Type="http://schemas.openxmlformats.org/officeDocument/2006/relationships/slideLayout" Target="../slideLayouts/slideLayout3.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seed.bytedance.com/en/seedance2_5" TargetMode="Externa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vd_AgHtOUFQ" TargetMode="External"/><Relationship Id="rId3" Type="http://schemas.openxmlformats.org/officeDocument/2006/relationships/hyperlink" Target="https://pku-yuangroup.github.io/Helios-Page" TargetMode="External"/><Relationship Id="rId4" Type="http://schemas.openxmlformats.org/officeDocument/2006/relationships/hyperlink" Target="https://huggingface.co/spaces/BestWishYsh/Helios-14B-RealTime" TargetMode="External"/><Relationship Id="rId1" Type="http://schemas.openxmlformats.org/officeDocument/2006/relationships/image" Target="../media/image-16-1.jpg"/><Relationship Id="rId5" Type="http://schemas.openxmlformats.org/officeDocument/2006/relationships/slideLayout" Target="../slideLayouts/slideLayout2.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pku-yuangroup.github.io/Helios-Page" TargetMode="Externa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pku-yuangroup.github.io/Helios-Page" TargetMode="External"/><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seed.bytedance.com/en/seedance2_5" TargetMode="Externa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humanaigc.github.io/wan-dancer-project/" TargetMode="External"/><Relationship Id="rId2" Type="http://schemas.openxmlformats.org/officeDocument/2006/relationships/hyperlink" Target="https://arxiv.org/abs/2607.09581" TargetMode="External"/><Relationship Id="rId3" Type="http://schemas.openxmlformats.org/officeDocument/2006/relationships/slideLayout" Target="../slideLayouts/slideLayout2.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2" Type="http://schemas.openxmlformats.org/officeDocument/2006/relationships/hyperlink" Target="https://humanaigc.github.io/wan-dancer-project/" TargetMode="External"/><Relationship Id="rId1" Type="http://schemas.openxmlformats.org/officeDocument/2006/relationships/image" Target="../media/image-33-1.png"/><Relationship Id="rId3" Type="http://schemas.openxmlformats.org/officeDocument/2006/relationships/slideLayout" Target="../slideLayouts/slideLayout2.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hyperlink" Target="https://humanaigc.github.io/wan-dancer-project/" TargetMode="External"/><Relationship Id="rId2" Type="http://schemas.openxmlformats.org/officeDocument/2006/relationships/slideLayout" Target="../slideLayouts/slideLayout2.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hyperlink" Target="https://waynemcgregor.com/productions/living-archive" TargetMode="External"/><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2" Type="http://schemas.openxmlformats.org/officeDocument/2006/relationships/hyperlink" Target="https://www.youtube.com/watch?v=NeL2BmgcFJs" TargetMode="External"/><Relationship Id="rId3" Type="http://schemas.openxmlformats.org/officeDocument/2006/relationships/hyperlink" Target="https://interestingengineering.com/ai-robotics/korean-humanoid-robot-k-pop-dance" TargetMode="External"/><Relationship Id="rId1" Type="http://schemas.openxmlformats.org/officeDocument/2006/relationships/image" Target="../media/image-46-1.jpg"/><Relationship Id="rId4" Type="http://schemas.openxmlformats.org/officeDocument/2006/relationships/slideLayout" Target="../slideLayouts/slideLayout2.xml"/><Relationship Id="rId5"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doaj.org/article/b55086ceb9bf4dd3b6b2893ef09cb7db" TargetMode="External"/><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hyperlink" Target="https://help.openai.com/en/articles/20001152-what-to-know-about-the-sora-discontinuation" TargetMode="External"/><Relationship Id="rId2" Type="http://schemas.openxmlformats.org/officeDocument/2006/relationships/slideLayout" Target="../slideLayouts/slideLayout2.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hyperlink" Target="https://huggingface.co/spaces/BestWishYsh/Helios-14B-RealTime" TargetMode="External"/><Relationship Id="rId2" Type="http://schemas.openxmlformats.org/officeDocument/2006/relationships/slideLayout" Target="../slideLayouts/slideLayout2.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hyperlink" Target="https://arxiv.org/abs/2603.04379" TargetMode="External"/><Relationship Id="rId2" Type="http://schemas.openxmlformats.org/officeDocument/2006/relationships/hyperlink" Target="https://humanaigc.github.io/wan-dancer-project/" TargetMode="External"/><Relationship Id="rId3" Type="http://schemas.openxmlformats.org/officeDocument/2006/relationships/hyperlink" Target="https://pasqualepillitteri.it/en/news/4453/what-happened-to-sora-openai-shutdown" TargetMode="External"/><Relationship Id="rId4" Type="http://schemas.openxmlformats.org/officeDocument/2006/relationships/hyperlink" Target="https://hyang.org/amcc5160/quiz-07/" TargetMode="External"/><Relationship Id="rId5" Type="http://schemas.openxmlformats.org/officeDocument/2006/relationships/slideLayout" Target="../slideLayouts/slideLayout2.xml"/><Relationship Id="rId6"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hyperlink" Target="https://seed.bytedance.com/en/seedance2_5" TargetMode="External"/><Relationship Id="rId2" Type="http://schemas.openxmlformats.org/officeDocument/2006/relationships/hyperlink" Target="https://www.youtube.com/watch?v=vd_AgHtOUFQ" TargetMode="External"/><Relationship Id="rId3" Type="http://schemas.openxmlformats.org/officeDocument/2006/relationships/hyperlink" Target="https://pku-yuangroup.github.io/Helios-Page" TargetMode="External"/><Relationship Id="rId4" Type="http://schemas.openxmlformats.org/officeDocument/2006/relationships/hyperlink" Target="https://arxiv.org/abs/2506.08009" TargetMode="External"/><Relationship Id="rId5" Type="http://schemas.openxmlformats.org/officeDocument/2006/relationships/hyperlink" Target="https://humanaigc.github.io/wan-dancer-project/" TargetMode="External"/><Relationship Id="rId6" Type="http://schemas.openxmlformats.org/officeDocument/2006/relationships/hyperlink" Target="https://huggingface.co/Wan-AI/Wan-Dancer-14B" TargetMode="External"/><Relationship Id="rId7" Type="http://schemas.openxmlformats.org/officeDocument/2006/relationships/hyperlink" Target="https://waynemcgregor.com/productions/living-archive" TargetMode="External"/><Relationship Id="rId8" Type="http://schemas.openxmlformats.org/officeDocument/2006/relationships/hyperlink" Target="https://modelscope.ai/studios/Wan-AI/Wan-Dancer" TargetMode="External"/><Relationship Id="rId9" Type="http://schemas.openxmlformats.org/officeDocument/2006/relationships/hyperlink" Target="https://www.youtube.com/watch?v=NeL2BmgcFJs" TargetMode="External"/><Relationship Id="rId10" Type="http://schemas.openxmlformats.org/officeDocument/2006/relationships/hyperlink" Target="https://docs.robotis.com/docs/systems/aisapiens/introduction/" TargetMode="External"/><Relationship Id="rId11" Type="http://schemas.openxmlformats.org/officeDocument/2006/relationships/hyperlink" Target="https://doaj.org/article/b55086ceb9bf4dd3b6b2893ef09cb7db" TargetMode="External"/><Relationship Id="rId12" Type="http://schemas.openxmlformats.org/officeDocument/2006/relationships/hyperlink" Target="https://help.openai.com/en/articles/20001152-what-to-know-about-the-sora-discontinuation" TargetMode="External"/><Relationship Id="rId13" Type="http://schemas.openxmlformats.org/officeDocument/2006/relationships/slideLayout" Target="../slideLayouts/slideLayout2.xml"/><Relationship Id="rId14"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1"/>
          <p:cNvSpPr txBox="1"/>
          <p:nvPr/>
        </p:nvSpPr>
        <p:spPr>
          <a:xfrm>
            <a:off x="548640" y="548640"/>
            <a:ext cx="804672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AMCC 5160 · LECTURE 07 · 13 OCTOBER 2026</a:t>
            </a:r>
            <a:endParaRPr lang="en-US" sz="1100" dirty="0"/>
          </a:p>
        </p:txBody>
      </p:sp>
      <p:sp>
        <p:nvSpPr>
          <p:cNvPr id="4" name="text-2"/>
          <p:cNvSpPr txBox="1"/>
          <p:nvPr/>
        </p:nvSpPr>
        <p:spPr>
          <a:xfrm>
            <a:off x="548640" y="1234440"/>
            <a:ext cx="8046720" cy="1737360"/>
          </a:xfrm>
          <a:prstGeom prst="rect">
            <a:avLst/>
          </a:prstGeom>
          <a:noFill/>
          <a:ln/>
        </p:spPr>
        <p:txBody>
          <a:bodyPr wrap="square" lIns="0" tIns="0" rIns="0" bIns="0" rtlCol="0" anchor="t"/>
          <a:lstStyle/>
          <a:p>
            <a:pPr indent="0" marL="0">
              <a:lnSpc>
                <a:spcPct val="95000"/>
              </a:lnSpc>
              <a:buNone/>
            </a:pPr>
            <a:r>
              <a:rPr lang="en-US" sz="5000" dirty="0">
                <a:solidFill>
                  <a:srgbClr val="F4F0E8"/>
                </a:solidFill>
                <a:latin typeface="Cambria" pitchFamily="34" charset="0"/>
                <a:ea typeface="Cambria" pitchFamily="34" charset="-122"/>
                <a:cs typeface="Cambria" pitchFamily="34" charset="-120"/>
              </a:rPr>
              <a:t>What's New in</a:t>
            </a:r>
            <a:endParaRPr lang="en-US" sz="5000" dirty="0"/>
          </a:p>
          <a:p>
            <a:pPr indent="0" marL="0">
              <a:lnSpc>
                <a:spcPct val="95000"/>
              </a:lnSpc>
              <a:buNone/>
            </a:pPr>
            <a:r>
              <a:rPr lang="en-US" sz="5000" i="1" dirty="0">
                <a:solidFill>
                  <a:srgbClr val="E7A07F"/>
                </a:solidFill>
                <a:latin typeface="Cambria" pitchFamily="34" charset="0"/>
                <a:ea typeface="Cambria" pitchFamily="34" charset="-122"/>
                <a:cs typeface="Cambria" pitchFamily="34" charset="-120"/>
              </a:rPr>
              <a:t>AI Motion</a:t>
            </a:r>
            <a:endParaRPr lang="en-US" sz="5000" dirty="0"/>
          </a:p>
        </p:txBody>
      </p:sp>
      <p:sp>
        <p:nvSpPr>
          <p:cNvPr id="5" name="text-3"/>
          <p:cNvSpPr txBox="1"/>
          <p:nvPr/>
        </p:nvSpPr>
        <p:spPr>
          <a:xfrm>
            <a:off x="548640" y="3063240"/>
            <a:ext cx="8046720" cy="411480"/>
          </a:xfrm>
          <a:prstGeom prst="rect">
            <a:avLst/>
          </a:prstGeom>
          <a:noFill/>
          <a:ln/>
        </p:spPr>
        <p:txBody>
          <a:bodyPr wrap="square" lIns="0" tIns="0" rIns="0" bIns="0" rtlCol="0" anchor="ctr"/>
          <a:lstStyle/>
          <a:p>
            <a:pPr indent="0" marL="0">
              <a:buNone/>
            </a:pPr>
            <a:r>
              <a:rPr lang="en-US" sz="2000" dirty="0">
                <a:solidFill>
                  <a:srgbClr val="CFC8BA"/>
                </a:solidFill>
              </a:rPr>
              <a:t>Music, minutes, and machines · Fall 2026</a:t>
            </a:r>
            <a:endParaRPr lang="en-US" sz="2000" dirty="0"/>
          </a:p>
        </p:txBody>
      </p:sp>
      <p:sp>
        <p:nvSpPr>
          <p:cNvPr id="6" name="text-4"/>
          <p:cNvSpPr txBox="1"/>
          <p:nvPr/>
        </p:nvSpPr>
        <p:spPr>
          <a:xfrm>
            <a:off x="548640" y="4343400"/>
            <a:ext cx="8046720" cy="274320"/>
          </a:xfrm>
          <a:prstGeom prst="rect">
            <a:avLst/>
          </a:prstGeom>
          <a:noFill/>
          <a:ln/>
        </p:spPr>
        <p:txBody>
          <a:bodyPr wrap="square" lIns="0" tIns="0" rIns="0" bIns="0" rtlCol="0" anchor="ctr"/>
          <a:lstStyle/>
          <a:p>
            <a:pPr indent="0" marL="0">
              <a:buNone/>
            </a:pPr>
            <a:r>
              <a:rPr lang="en-US" sz="1200" dirty="0">
                <a:solidFill>
                  <a:srgbClr val="CFC8BA"/>
                </a:solidFill>
              </a:rPr>
              <a:t>Harry Yang · Division of Arts and Machine Creativity, HKUST · MIL13002</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Four stories from this year</a:t>
            </a:r>
            <a:endParaRPr lang="en-US" sz="2800" dirty="0"/>
          </a:p>
        </p:txBody>
      </p:sp>
      <p:sp>
        <p:nvSpPr>
          <p:cNvPr id="4" name="card-5"/>
          <p:cNvSpPr/>
          <p:nvPr/>
        </p:nvSpPr>
        <p:spPr>
          <a:xfrm>
            <a:off x="548640" y="1188720"/>
            <a:ext cx="3886200" cy="1600200"/>
          </a:xfrm>
          <a:prstGeom prst="roundRect">
            <a:avLst>
              <a:gd name="adj" fmla="val 5714"/>
            </a:avLst>
          </a:prstGeom>
          <a:solidFill>
            <a:srgbClr val="2B2926"/>
          </a:solidFill>
          <a:ln w="12700">
            <a:solidFill>
              <a:srgbClr val="2B2926"/>
            </a:solidFill>
            <a:prstDash val="solid"/>
          </a:ln>
        </p:spPr>
      </p:sp>
      <p:sp>
        <p:nvSpPr>
          <p:cNvPr id="5" name="text-6"/>
          <p:cNvSpPr txBox="1"/>
          <p:nvPr/>
        </p:nvSpPr>
        <p:spPr>
          <a:xfrm>
            <a:off x="822960" y="1389888"/>
            <a:ext cx="914400" cy="50292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01</a:t>
            </a:r>
            <a:endParaRPr lang="en-US" sz="3000" dirty="0"/>
          </a:p>
        </p:txBody>
      </p:sp>
      <p:sp>
        <p:nvSpPr>
          <p:cNvPr id="6" name="text-7"/>
          <p:cNvSpPr txBox="1"/>
          <p:nvPr/>
        </p:nvSpPr>
        <p:spPr>
          <a:xfrm>
            <a:off x="1600200" y="1389888"/>
            <a:ext cx="2606040" cy="548640"/>
          </a:xfrm>
          <a:prstGeom prst="rect">
            <a:avLst/>
          </a:prstGeom>
          <a:noFill/>
          <a:ln/>
        </p:spPr>
        <p:txBody>
          <a:bodyPr wrap="square" lIns="0" tIns="0" rIns="0" bIns="0" rtlCol="0" anchor="t"/>
          <a:lstStyle/>
          <a:p>
            <a:pPr indent="0" marL="0">
              <a:buNone/>
            </a:pPr>
            <a:r>
              <a:rPr lang="en-US" sz="1700" b="1" dirty="0">
                <a:solidFill>
                  <a:srgbClr val="F4F0E8"/>
                </a:solidFill>
              </a:rPr>
              <a:t>The 5-second clip is over</a:t>
            </a:r>
            <a:endParaRPr lang="en-US" sz="1700" dirty="0"/>
          </a:p>
        </p:txBody>
      </p:sp>
      <p:sp>
        <p:nvSpPr>
          <p:cNvPr id="7" name="text-8"/>
          <p:cNvSpPr txBox="1"/>
          <p:nvPr/>
        </p:nvSpPr>
        <p:spPr>
          <a:xfrm>
            <a:off x="1600200" y="1993392"/>
            <a:ext cx="2606040" cy="411480"/>
          </a:xfrm>
          <a:prstGeom prst="rect">
            <a:avLst/>
          </a:prstGeom>
          <a:noFill/>
          <a:ln/>
        </p:spPr>
        <p:txBody>
          <a:bodyPr wrap="square" lIns="0" tIns="0" rIns="0" bIns="0" rtlCol="0" anchor="t"/>
          <a:lstStyle/>
          <a:p>
            <a:pPr indent="0" marL="0">
              <a:buNone/>
            </a:pPr>
            <a:r>
              <a:rPr lang="en-US" sz="1300" dirty="0">
                <a:solidFill>
                  <a:srgbClr val="CFC8BA"/>
                </a:solidFill>
              </a:rPr>
              <a:t>30-second single generations; a real-time minute</a:t>
            </a:r>
            <a:endParaRPr lang="en-US" sz="1300" dirty="0"/>
          </a:p>
        </p:txBody>
      </p:sp>
      <p:sp>
        <p:nvSpPr>
          <p:cNvPr id="8" name="text-9"/>
          <p:cNvSpPr txBox="1"/>
          <p:nvPr/>
        </p:nvSpPr>
        <p:spPr>
          <a:xfrm>
            <a:off x="1600200" y="2423160"/>
            <a:ext cx="2606040" cy="228600"/>
          </a:xfrm>
          <a:prstGeom prst="rect">
            <a:avLst/>
          </a:prstGeom>
          <a:noFill/>
          <a:ln/>
        </p:spPr>
        <p:txBody>
          <a:bodyPr wrap="square" lIns="0" tIns="0" rIns="0" bIns="0" rtlCol="0" anchor="ctr"/>
          <a:lstStyle/>
          <a:p>
            <a:pPr indent="0" marL="0">
              <a:buNone/>
            </a:pPr>
            <a:r>
              <a:rPr lang="en-US" sz="1100" dirty="0">
                <a:solidFill>
                  <a:srgbClr val="E7A07F"/>
                </a:solidFill>
              </a:rPr>
              <a:t>Mar – Sep 2026</a:t>
            </a:r>
            <a:endParaRPr lang="en-US" sz="1100" dirty="0"/>
          </a:p>
        </p:txBody>
      </p:sp>
      <p:sp>
        <p:nvSpPr>
          <p:cNvPr id="9" name="card-10"/>
          <p:cNvSpPr/>
          <p:nvPr/>
        </p:nvSpPr>
        <p:spPr>
          <a:xfrm>
            <a:off x="4709160" y="1188720"/>
            <a:ext cx="3886200" cy="1600200"/>
          </a:xfrm>
          <a:prstGeom prst="roundRect">
            <a:avLst>
              <a:gd name="adj" fmla="val 5714"/>
            </a:avLst>
          </a:prstGeom>
          <a:solidFill>
            <a:srgbClr val="2B2926"/>
          </a:solidFill>
          <a:ln w="12700">
            <a:solidFill>
              <a:srgbClr val="2B2926"/>
            </a:solidFill>
            <a:prstDash val="solid"/>
          </a:ln>
        </p:spPr>
      </p:sp>
      <p:sp>
        <p:nvSpPr>
          <p:cNvPr id="10" name="text-11"/>
          <p:cNvSpPr txBox="1"/>
          <p:nvPr/>
        </p:nvSpPr>
        <p:spPr>
          <a:xfrm>
            <a:off x="4983480" y="1389888"/>
            <a:ext cx="914400" cy="50292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02</a:t>
            </a:r>
            <a:endParaRPr lang="en-US" sz="3000" dirty="0"/>
          </a:p>
        </p:txBody>
      </p:sp>
      <p:sp>
        <p:nvSpPr>
          <p:cNvPr id="11" name="text-12"/>
          <p:cNvSpPr txBox="1"/>
          <p:nvPr/>
        </p:nvSpPr>
        <p:spPr>
          <a:xfrm>
            <a:off x="5760720" y="1389888"/>
            <a:ext cx="2606040" cy="548640"/>
          </a:xfrm>
          <a:prstGeom prst="rect">
            <a:avLst/>
          </a:prstGeom>
          <a:noFill/>
          <a:ln/>
        </p:spPr>
        <p:txBody>
          <a:bodyPr wrap="square" lIns="0" tIns="0" rIns="0" bIns="0" rtlCol="0" anchor="t"/>
          <a:lstStyle/>
          <a:p>
            <a:pPr indent="0" marL="0">
              <a:buNone/>
            </a:pPr>
            <a:r>
              <a:rPr lang="en-US" sz="1700" b="1" dirty="0">
                <a:solidFill>
                  <a:srgbClr val="F4F0E8"/>
                </a:solidFill>
              </a:rPr>
              <a:t>Music becomes the choreographer</a:t>
            </a:r>
            <a:endParaRPr lang="en-US" sz="1700" dirty="0"/>
          </a:p>
        </p:txBody>
      </p:sp>
      <p:sp>
        <p:nvSpPr>
          <p:cNvPr id="12" name="text-13"/>
          <p:cNvSpPr txBox="1"/>
          <p:nvPr/>
        </p:nvSpPr>
        <p:spPr>
          <a:xfrm>
            <a:off x="5760720" y="1993392"/>
            <a:ext cx="2606040" cy="411480"/>
          </a:xfrm>
          <a:prstGeom prst="rect">
            <a:avLst/>
          </a:prstGeom>
          <a:noFill/>
          <a:ln/>
        </p:spPr>
        <p:txBody>
          <a:bodyPr wrap="square" lIns="0" tIns="0" rIns="0" bIns="0" rtlCol="0" anchor="t"/>
          <a:lstStyle/>
          <a:p>
            <a:pPr indent="0" marL="0">
              <a:buNone/>
            </a:pPr>
            <a:r>
              <a:rPr lang="en-US" sz="1300" dirty="0">
                <a:solidFill>
                  <a:srgbClr val="CFC8BA"/>
                </a:solidFill>
              </a:rPr>
              <a:t>A song and a photo give you a minute of dance</a:t>
            </a:r>
            <a:endParaRPr lang="en-US" sz="1300" dirty="0"/>
          </a:p>
        </p:txBody>
      </p:sp>
      <p:sp>
        <p:nvSpPr>
          <p:cNvPr id="13" name="text-14"/>
          <p:cNvSpPr txBox="1"/>
          <p:nvPr/>
        </p:nvSpPr>
        <p:spPr>
          <a:xfrm>
            <a:off x="5760720" y="2423160"/>
            <a:ext cx="2606040" cy="228600"/>
          </a:xfrm>
          <a:prstGeom prst="rect">
            <a:avLst/>
          </a:prstGeom>
          <a:noFill/>
          <a:ln/>
        </p:spPr>
        <p:txBody>
          <a:bodyPr wrap="square" lIns="0" tIns="0" rIns="0" bIns="0" rtlCol="0" anchor="ctr"/>
          <a:lstStyle/>
          <a:p>
            <a:pPr indent="0" marL="0">
              <a:buNone/>
            </a:pPr>
            <a:r>
              <a:rPr lang="en-US" sz="1100" dirty="0">
                <a:solidFill>
                  <a:srgbClr val="E7A07F"/>
                </a:solidFill>
              </a:rPr>
              <a:t>Jul 13, 2026</a:t>
            </a:r>
            <a:endParaRPr lang="en-US" sz="1100" dirty="0"/>
          </a:p>
        </p:txBody>
      </p:sp>
      <p:sp>
        <p:nvSpPr>
          <p:cNvPr id="14" name="card-15"/>
          <p:cNvSpPr/>
          <p:nvPr/>
        </p:nvSpPr>
        <p:spPr>
          <a:xfrm>
            <a:off x="548640" y="3017520"/>
            <a:ext cx="3886200" cy="1600200"/>
          </a:xfrm>
          <a:prstGeom prst="roundRect">
            <a:avLst>
              <a:gd name="adj" fmla="val 5714"/>
            </a:avLst>
          </a:prstGeom>
          <a:solidFill>
            <a:srgbClr val="2B2926"/>
          </a:solidFill>
          <a:ln w="12700">
            <a:solidFill>
              <a:srgbClr val="2B2926"/>
            </a:solidFill>
            <a:prstDash val="solid"/>
          </a:ln>
        </p:spPr>
      </p:sp>
      <p:sp>
        <p:nvSpPr>
          <p:cNvPr id="15" name="text-16"/>
          <p:cNvSpPr txBox="1"/>
          <p:nvPr/>
        </p:nvSpPr>
        <p:spPr>
          <a:xfrm>
            <a:off x="822960" y="3218688"/>
            <a:ext cx="914400" cy="50292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03</a:t>
            </a:r>
            <a:endParaRPr lang="en-US" sz="3000" dirty="0"/>
          </a:p>
        </p:txBody>
      </p:sp>
      <p:sp>
        <p:nvSpPr>
          <p:cNvPr id="16" name="text-17"/>
          <p:cNvSpPr txBox="1"/>
          <p:nvPr/>
        </p:nvSpPr>
        <p:spPr>
          <a:xfrm>
            <a:off x="1600200" y="3218688"/>
            <a:ext cx="2606040" cy="548640"/>
          </a:xfrm>
          <a:prstGeom prst="rect">
            <a:avLst/>
          </a:prstGeom>
          <a:noFill/>
          <a:ln/>
        </p:spPr>
        <p:txBody>
          <a:bodyPr wrap="square" lIns="0" tIns="0" rIns="0" bIns="0" rtlCol="0" anchor="t"/>
          <a:lstStyle/>
          <a:p>
            <a:pPr indent="0" marL="0">
              <a:buNone/>
            </a:pPr>
            <a:r>
              <a:rPr lang="en-US" sz="1700" b="1" dirty="0">
                <a:solidFill>
                  <a:srgbClr val="F4F0E8"/>
                </a:solidFill>
              </a:rPr>
              <a:t>Motion leaves the screen</a:t>
            </a:r>
            <a:endParaRPr lang="en-US" sz="1700" dirty="0"/>
          </a:p>
        </p:txBody>
      </p:sp>
      <p:sp>
        <p:nvSpPr>
          <p:cNvPr id="17" name="text-18"/>
          <p:cNvSpPr txBox="1"/>
          <p:nvPr/>
        </p:nvSpPr>
        <p:spPr>
          <a:xfrm>
            <a:off x="1600200" y="3822192"/>
            <a:ext cx="2606040" cy="411480"/>
          </a:xfrm>
          <a:prstGeom prst="rect">
            <a:avLst/>
          </a:prstGeom>
          <a:noFill/>
          <a:ln/>
        </p:spPr>
        <p:txBody>
          <a:bodyPr wrap="square" lIns="0" tIns="0" rIns="0" bIns="0" rtlCol="0" anchor="t"/>
          <a:lstStyle/>
          <a:p>
            <a:pPr indent="0" marL="0">
              <a:buNone/>
            </a:pPr>
            <a:r>
              <a:rPr lang="en-US" sz="1300" dirty="0">
                <a:solidFill>
                  <a:srgbClr val="CFC8BA"/>
                </a:solidFill>
              </a:rPr>
              <a:t>A humanoid learns a K-pop dance from phone video</a:t>
            </a:r>
            <a:endParaRPr lang="en-US" sz="1300" dirty="0"/>
          </a:p>
        </p:txBody>
      </p:sp>
      <p:sp>
        <p:nvSpPr>
          <p:cNvPr id="18" name="text-19"/>
          <p:cNvSpPr txBox="1"/>
          <p:nvPr/>
        </p:nvSpPr>
        <p:spPr>
          <a:xfrm>
            <a:off x="1600200" y="4251960"/>
            <a:ext cx="2606040" cy="228600"/>
          </a:xfrm>
          <a:prstGeom prst="rect">
            <a:avLst/>
          </a:prstGeom>
          <a:noFill/>
          <a:ln/>
        </p:spPr>
        <p:txBody>
          <a:bodyPr wrap="square" lIns="0" tIns="0" rIns="0" bIns="0" rtlCol="0" anchor="ctr"/>
          <a:lstStyle/>
          <a:p>
            <a:pPr indent="0" marL="0">
              <a:buNone/>
            </a:pPr>
            <a:r>
              <a:rPr lang="en-US" sz="1100" dirty="0">
                <a:solidFill>
                  <a:srgbClr val="E7A07F"/>
                </a:solidFill>
              </a:rPr>
              <a:t>Jun 10, 2026</a:t>
            </a:r>
            <a:endParaRPr lang="en-US" sz="1100" dirty="0"/>
          </a:p>
        </p:txBody>
      </p:sp>
      <p:sp>
        <p:nvSpPr>
          <p:cNvPr id="19" name="card-20"/>
          <p:cNvSpPr/>
          <p:nvPr/>
        </p:nvSpPr>
        <p:spPr>
          <a:xfrm>
            <a:off x="4709160" y="3017520"/>
            <a:ext cx="3886200" cy="1600200"/>
          </a:xfrm>
          <a:prstGeom prst="roundRect">
            <a:avLst>
              <a:gd name="adj" fmla="val 5714"/>
            </a:avLst>
          </a:prstGeom>
          <a:solidFill>
            <a:srgbClr val="2B2926"/>
          </a:solidFill>
          <a:ln w="12700">
            <a:solidFill>
              <a:srgbClr val="2B2926"/>
            </a:solidFill>
            <a:prstDash val="solid"/>
          </a:ln>
        </p:spPr>
      </p:sp>
      <p:sp>
        <p:nvSpPr>
          <p:cNvPr id="20" name="text-21"/>
          <p:cNvSpPr txBox="1"/>
          <p:nvPr/>
        </p:nvSpPr>
        <p:spPr>
          <a:xfrm>
            <a:off x="4983480" y="3218688"/>
            <a:ext cx="914400" cy="50292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04</a:t>
            </a:r>
            <a:endParaRPr lang="en-US" sz="3000" dirty="0"/>
          </a:p>
        </p:txBody>
      </p:sp>
      <p:sp>
        <p:nvSpPr>
          <p:cNvPr id="21" name="text-22"/>
          <p:cNvSpPr txBox="1"/>
          <p:nvPr/>
        </p:nvSpPr>
        <p:spPr>
          <a:xfrm>
            <a:off x="5760720" y="3218688"/>
            <a:ext cx="2606040" cy="548640"/>
          </a:xfrm>
          <a:prstGeom prst="rect">
            <a:avLst/>
          </a:prstGeom>
          <a:noFill/>
          <a:ln/>
        </p:spPr>
        <p:txBody>
          <a:bodyPr wrap="square" lIns="0" tIns="0" rIns="0" bIns="0" rtlCol="0" anchor="t"/>
          <a:lstStyle/>
          <a:p>
            <a:pPr indent="0" marL="0">
              <a:buNone/>
            </a:pPr>
            <a:r>
              <a:rPr lang="en-US" sz="1700" b="1" dirty="0">
                <a:solidFill>
                  <a:srgbClr val="F4F0E8"/>
                </a:solidFill>
              </a:rPr>
              <a:t>Sora is gone</a:t>
            </a:r>
            <a:endParaRPr lang="en-US" sz="1700" dirty="0"/>
          </a:p>
        </p:txBody>
      </p:sp>
      <p:sp>
        <p:nvSpPr>
          <p:cNvPr id="22" name="text-23"/>
          <p:cNvSpPr txBox="1"/>
          <p:nvPr/>
        </p:nvSpPr>
        <p:spPr>
          <a:xfrm>
            <a:off x="5760720" y="3822192"/>
            <a:ext cx="2606040" cy="411480"/>
          </a:xfrm>
          <a:prstGeom prst="rect">
            <a:avLst/>
          </a:prstGeom>
          <a:noFill/>
          <a:ln/>
        </p:spPr>
        <p:txBody>
          <a:bodyPr wrap="square" lIns="0" tIns="0" rIns="0" bIns="0" rtlCol="0" anchor="t"/>
          <a:lstStyle/>
          <a:p>
            <a:pPr indent="0" marL="0">
              <a:buNone/>
            </a:pPr>
            <a:r>
              <a:rPr lang="en-US" sz="1300" dirty="0">
                <a:solidFill>
                  <a:srgbClr val="CFC8BA"/>
                </a:solidFill>
              </a:rPr>
              <a:t>What a platform shutdown means for artists</a:t>
            </a:r>
            <a:endParaRPr lang="en-US" sz="1300" dirty="0"/>
          </a:p>
        </p:txBody>
      </p:sp>
      <p:sp>
        <p:nvSpPr>
          <p:cNvPr id="23" name="text-24"/>
          <p:cNvSpPr txBox="1"/>
          <p:nvPr/>
        </p:nvSpPr>
        <p:spPr>
          <a:xfrm>
            <a:off x="5760720" y="4251960"/>
            <a:ext cx="2606040" cy="228600"/>
          </a:xfrm>
          <a:prstGeom prst="rect">
            <a:avLst/>
          </a:prstGeom>
          <a:noFill/>
          <a:ln/>
        </p:spPr>
        <p:txBody>
          <a:bodyPr wrap="square" lIns="0" tIns="0" rIns="0" bIns="0" rtlCol="0" anchor="ctr"/>
          <a:lstStyle/>
          <a:p>
            <a:pPr indent="0" marL="0">
              <a:buNone/>
            </a:pPr>
            <a:r>
              <a:rPr lang="en-US" sz="1100" dirty="0">
                <a:solidFill>
                  <a:srgbClr val="E7A07F"/>
                </a:solidFill>
              </a:rPr>
              <a:t>Apr 26 &amp; Sep 24, 2026</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Where we've been: six weeks in one slide</a:t>
            </a:r>
            <a:endParaRPr lang="en-US" sz="2800" dirty="0"/>
          </a:p>
        </p:txBody>
      </p:sp>
      <p:sp>
        <p:nvSpPr>
          <p:cNvPr id="4" name="card-25"/>
          <p:cNvSpPr/>
          <p:nvPr/>
        </p:nvSpPr>
        <p:spPr>
          <a:xfrm>
            <a:off x="548640" y="1097280"/>
            <a:ext cx="2560320" cy="1216152"/>
          </a:xfrm>
          <a:prstGeom prst="roundRect">
            <a:avLst>
              <a:gd name="adj" fmla="val 7519"/>
            </a:avLst>
          </a:prstGeom>
          <a:solidFill>
            <a:srgbClr val="2B2926"/>
          </a:solidFill>
          <a:ln w="12700">
            <a:solidFill>
              <a:srgbClr val="2B2926"/>
            </a:solidFill>
            <a:prstDash val="solid"/>
          </a:ln>
        </p:spPr>
      </p:sp>
      <p:sp>
        <p:nvSpPr>
          <p:cNvPr id="5" name="text-26"/>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01 · Sep 1</a:t>
            </a:r>
            <a:endParaRPr lang="en-US" sz="1500" dirty="0"/>
          </a:p>
        </p:txBody>
      </p:sp>
      <p:sp>
        <p:nvSpPr>
          <p:cNvPr id="6" name="text-27"/>
          <p:cNvSpPr txBox="1"/>
          <p:nvPr/>
        </p:nvSpPr>
        <p:spPr>
          <a:xfrm>
            <a:off x="749808" y="1627632"/>
            <a:ext cx="2157984" cy="594360"/>
          </a:xfrm>
          <a:prstGeom prst="rect">
            <a:avLst/>
          </a:prstGeom>
          <a:noFill/>
          <a:ln/>
        </p:spPr>
        <p:txBody>
          <a:bodyPr wrap="square" lIns="0" tIns="0" rIns="0" bIns="0" rtlCol="0" anchor="t"/>
          <a:lstStyle/>
          <a:p>
            <a:pPr indent="0" marL="0">
              <a:buNone/>
            </a:pPr>
            <a:r>
              <a:rPr lang="en-US" sz="1300" dirty="0">
                <a:solidFill>
                  <a:srgbClr val="F4F0E8"/>
                </a:solidFill>
              </a:rPr>
              <a:t>Neural networks to AI filmmaking</a:t>
            </a:r>
            <a:endParaRPr lang="en-US" sz="1300" dirty="0"/>
          </a:p>
        </p:txBody>
      </p:sp>
      <p:sp>
        <p:nvSpPr>
          <p:cNvPr id="7" name="card-28"/>
          <p:cNvSpPr/>
          <p:nvPr/>
        </p:nvSpPr>
        <p:spPr>
          <a:xfrm>
            <a:off x="3291840" y="1097280"/>
            <a:ext cx="2560320" cy="1216152"/>
          </a:xfrm>
          <a:prstGeom prst="roundRect">
            <a:avLst>
              <a:gd name="adj" fmla="val 7519"/>
            </a:avLst>
          </a:prstGeom>
          <a:solidFill>
            <a:srgbClr val="2B2926"/>
          </a:solidFill>
          <a:ln w="12700">
            <a:solidFill>
              <a:srgbClr val="2B2926"/>
            </a:solidFill>
            <a:prstDash val="solid"/>
          </a:ln>
        </p:spPr>
      </p:sp>
      <p:sp>
        <p:nvSpPr>
          <p:cNvPr id="8" name="text-29"/>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02 · Sep 8</a:t>
            </a:r>
            <a:endParaRPr lang="en-US" sz="1500" dirty="0"/>
          </a:p>
        </p:txBody>
      </p:sp>
      <p:sp>
        <p:nvSpPr>
          <p:cNvPr id="9" name="text-30"/>
          <p:cNvSpPr txBox="1"/>
          <p:nvPr/>
        </p:nvSpPr>
        <p:spPr>
          <a:xfrm>
            <a:off x="3493008" y="1627632"/>
            <a:ext cx="2157984" cy="594360"/>
          </a:xfrm>
          <a:prstGeom prst="rect">
            <a:avLst/>
          </a:prstGeom>
          <a:noFill/>
          <a:ln/>
        </p:spPr>
        <p:txBody>
          <a:bodyPr wrap="square" lIns="0" tIns="0" rIns="0" bIns="0" rtlCol="0" anchor="t"/>
          <a:lstStyle/>
          <a:p>
            <a:pPr indent="0" marL="0">
              <a:buNone/>
            </a:pPr>
            <a:r>
              <a:rPr lang="en-US" sz="1300" dirty="0">
                <a:solidFill>
                  <a:srgbClr val="F4F0E8"/>
                </a:solidFill>
              </a:rPr>
              <a:t>Generative editing and art direction</a:t>
            </a:r>
            <a:endParaRPr lang="en-US" sz="1300" dirty="0"/>
          </a:p>
        </p:txBody>
      </p:sp>
      <p:sp>
        <p:nvSpPr>
          <p:cNvPr id="10" name="card-31"/>
          <p:cNvSpPr/>
          <p:nvPr/>
        </p:nvSpPr>
        <p:spPr>
          <a:xfrm>
            <a:off x="6035040" y="1097280"/>
            <a:ext cx="2560320" cy="1216152"/>
          </a:xfrm>
          <a:prstGeom prst="roundRect">
            <a:avLst>
              <a:gd name="adj" fmla="val 7519"/>
            </a:avLst>
          </a:prstGeom>
          <a:solidFill>
            <a:srgbClr val="2B2926"/>
          </a:solidFill>
          <a:ln w="12700">
            <a:solidFill>
              <a:srgbClr val="2B2926"/>
            </a:solidFill>
            <a:prstDash val="solid"/>
          </a:ln>
        </p:spPr>
      </p:sp>
      <p:sp>
        <p:nvSpPr>
          <p:cNvPr id="11" name="text-32"/>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03 · Sep 15</a:t>
            </a:r>
            <a:endParaRPr lang="en-US" sz="1500" dirty="0"/>
          </a:p>
        </p:txBody>
      </p:sp>
      <p:sp>
        <p:nvSpPr>
          <p:cNvPr id="12" name="text-33"/>
          <p:cNvSpPr txBox="1"/>
          <p:nvPr/>
        </p:nvSpPr>
        <p:spPr>
          <a:xfrm>
            <a:off x="6236208" y="1627632"/>
            <a:ext cx="2157984" cy="594360"/>
          </a:xfrm>
          <a:prstGeom prst="rect">
            <a:avLst/>
          </a:prstGeom>
          <a:noFill/>
          <a:ln/>
        </p:spPr>
        <p:txBody>
          <a:bodyPr wrap="square" lIns="0" tIns="0" rIns="0" bIns="0" rtlCol="0" anchor="t"/>
          <a:lstStyle/>
          <a:p>
            <a:pPr indent="0" marL="0">
              <a:buNone/>
            </a:pPr>
            <a:r>
              <a:rPr lang="en-US" sz="1300" dirty="0">
                <a:solidFill>
                  <a:srgbClr val="F4F0E8"/>
                </a:solidFill>
              </a:rPr>
              <a:t>Inside the generator: why does it produce this?</a:t>
            </a:r>
            <a:endParaRPr lang="en-US" sz="1300" dirty="0"/>
          </a:p>
        </p:txBody>
      </p:sp>
      <p:sp>
        <p:nvSpPr>
          <p:cNvPr id="13" name="card-34"/>
          <p:cNvSpPr/>
          <p:nvPr/>
        </p:nvSpPr>
        <p:spPr>
          <a:xfrm>
            <a:off x="548640" y="2496312"/>
            <a:ext cx="2560320" cy="1216152"/>
          </a:xfrm>
          <a:prstGeom prst="roundRect">
            <a:avLst>
              <a:gd name="adj" fmla="val 7519"/>
            </a:avLst>
          </a:prstGeom>
          <a:solidFill>
            <a:srgbClr val="2B2926"/>
          </a:solidFill>
          <a:ln w="12700">
            <a:solidFill>
              <a:srgbClr val="2B2926"/>
            </a:solidFill>
            <a:prstDash val="solid"/>
          </a:ln>
        </p:spPr>
      </p:sp>
      <p:sp>
        <p:nvSpPr>
          <p:cNvPr id="14" name="text-35"/>
          <p:cNvSpPr txBox="1"/>
          <p:nvPr/>
        </p:nvSpPr>
        <p:spPr>
          <a:xfrm>
            <a:off x="749808" y="2633472"/>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04 · Sep 22</a:t>
            </a:r>
            <a:endParaRPr lang="en-US" sz="1500" dirty="0"/>
          </a:p>
        </p:txBody>
      </p:sp>
      <p:sp>
        <p:nvSpPr>
          <p:cNvPr id="15" name="text-36"/>
          <p:cNvSpPr txBox="1"/>
          <p:nvPr/>
        </p:nvSpPr>
        <p:spPr>
          <a:xfrm>
            <a:off x="749808" y="3026664"/>
            <a:ext cx="2157984" cy="594360"/>
          </a:xfrm>
          <a:prstGeom prst="rect">
            <a:avLst/>
          </a:prstGeom>
          <a:noFill/>
          <a:ln/>
        </p:spPr>
        <p:txBody>
          <a:bodyPr wrap="square" lIns="0" tIns="0" rIns="0" bIns="0" rtlCol="0" anchor="t"/>
          <a:lstStyle/>
          <a:p>
            <a:pPr indent="0" marL="0">
              <a:buNone/>
            </a:pPr>
            <a:r>
              <a:rPr lang="en-US" sz="1300" dirty="0">
                <a:solidFill>
                  <a:srgbClr val="F4F0E8"/>
                </a:solidFill>
              </a:rPr>
              <a:t>AI video generation and art filmmaking</a:t>
            </a:r>
            <a:endParaRPr lang="en-US" sz="1300" dirty="0"/>
          </a:p>
        </p:txBody>
      </p:sp>
      <p:sp>
        <p:nvSpPr>
          <p:cNvPr id="16" name="card-37"/>
          <p:cNvSpPr/>
          <p:nvPr/>
        </p:nvSpPr>
        <p:spPr>
          <a:xfrm>
            <a:off x="3291840" y="2496312"/>
            <a:ext cx="2560320" cy="1216152"/>
          </a:xfrm>
          <a:prstGeom prst="roundRect">
            <a:avLst>
              <a:gd name="adj" fmla="val 7519"/>
            </a:avLst>
          </a:prstGeom>
          <a:solidFill>
            <a:srgbClr val="2B2926"/>
          </a:solidFill>
          <a:ln w="12700">
            <a:solidFill>
              <a:srgbClr val="2B2926"/>
            </a:solidFill>
            <a:prstDash val="solid"/>
          </a:ln>
        </p:spPr>
      </p:sp>
      <p:sp>
        <p:nvSpPr>
          <p:cNvPr id="17" name="text-38"/>
          <p:cNvSpPr txBox="1"/>
          <p:nvPr/>
        </p:nvSpPr>
        <p:spPr>
          <a:xfrm>
            <a:off x="3493008" y="2633472"/>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05 · Sep 29</a:t>
            </a:r>
            <a:endParaRPr lang="en-US" sz="1500" dirty="0"/>
          </a:p>
        </p:txBody>
      </p:sp>
      <p:sp>
        <p:nvSpPr>
          <p:cNvPr id="18" name="text-39"/>
          <p:cNvSpPr txBox="1"/>
          <p:nvPr/>
        </p:nvSpPr>
        <p:spPr>
          <a:xfrm>
            <a:off x="3493008" y="3026664"/>
            <a:ext cx="2157984" cy="594360"/>
          </a:xfrm>
          <a:prstGeom prst="rect">
            <a:avLst/>
          </a:prstGeom>
          <a:noFill/>
          <a:ln/>
        </p:spPr>
        <p:txBody>
          <a:bodyPr wrap="square" lIns="0" tIns="0" rIns="0" bIns="0" rtlCol="0" anchor="t"/>
          <a:lstStyle/>
          <a:p>
            <a:pPr indent="0" marL="0">
              <a:buNone/>
            </a:pPr>
            <a:r>
              <a:rPr lang="en-US" sz="1300" dirty="0">
                <a:solidFill>
                  <a:srgbClr val="F4F0E8"/>
                </a:solidFill>
              </a:rPr>
              <a:t>Adaptation, workflows and authorship</a:t>
            </a:r>
            <a:endParaRPr lang="en-US" sz="1300" dirty="0"/>
          </a:p>
        </p:txBody>
      </p:sp>
      <p:sp>
        <p:nvSpPr>
          <p:cNvPr id="19" name="card-40"/>
          <p:cNvSpPr/>
          <p:nvPr/>
        </p:nvSpPr>
        <p:spPr>
          <a:xfrm>
            <a:off x="6035040" y="2496312"/>
            <a:ext cx="2560320" cy="1216152"/>
          </a:xfrm>
          <a:prstGeom prst="roundRect">
            <a:avLst>
              <a:gd name="adj" fmla="val 7519"/>
            </a:avLst>
          </a:prstGeom>
          <a:solidFill>
            <a:srgbClr val="2B2926"/>
          </a:solidFill>
          <a:ln w="12700">
            <a:solidFill>
              <a:srgbClr val="2B2926"/>
            </a:solidFill>
            <a:prstDash val="solid"/>
          </a:ln>
        </p:spPr>
      </p:sp>
      <p:sp>
        <p:nvSpPr>
          <p:cNvPr id="20" name="text-41"/>
          <p:cNvSpPr txBox="1"/>
          <p:nvPr/>
        </p:nvSpPr>
        <p:spPr>
          <a:xfrm>
            <a:off x="6236208" y="2633472"/>
            <a:ext cx="2157984" cy="365760"/>
          </a:xfrm>
          <a:prstGeom prst="rect">
            <a:avLst/>
          </a:prstGeom>
          <a:noFill/>
          <a:ln/>
        </p:spPr>
        <p:txBody>
          <a:bodyPr wrap="square" lIns="0" tIns="0" rIns="0" bIns="0" rtlCol="0" anchor="t"/>
          <a:lstStyle/>
          <a:p>
            <a:pPr indent="0" marL="0">
              <a:buNone/>
            </a:pPr>
            <a:r>
              <a:rPr lang="en-US" sz="1500" b="1" dirty="0">
                <a:solidFill>
                  <a:srgbClr val="E7A07F"/>
                </a:solidFill>
              </a:rPr>
              <a:t>06 · Oct 6</a:t>
            </a:r>
            <a:endParaRPr lang="en-US" sz="1500" dirty="0"/>
          </a:p>
        </p:txBody>
      </p:sp>
      <p:sp>
        <p:nvSpPr>
          <p:cNvPr id="21" name="text-42"/>
          <p:cNvSpPr txBox="1"/>
          <p:nvPr/>
        </p:nvSpPr>
        <p:spPr>
          <a:xfrm>
            <a:off x="6236208" y="3026664"/>
            <a:ext cx="2157984" cy="594360"/>
          </a:xfrm>
          <a:prstGeom prst="rect">
            <a:avLst/>
          </a:prstGeom>
          <a:noFill/>
          <a:ln/>
        </p:spPr>
        <p:txBody>
          <a:bodyPr wrap="square" lIns="0" tIns="0" rIns="0" bIns="0" rtlCol="0" anchor="t"/>
          <a:lstStyle/>
          <a:p>
            <a:pPr indent="0" marL="0">
              <a:buNone/>
            </a:pPr>
            <a:r>
              <a:rPr lang="en-US" sz="1300" dirty="0">
                <a:solidFill>
                  <a:srgbClr val="F4F0E8"/>
                </a:solidFill>
              </a:rPr>
              <a:t>Quantization for faster inference (Yaofu)</a:t>
            </a:r>
            <a:endParaRPr lang="en-US" sz="1300" dirty="0"/>
          </a:p>
        </p:txBody>
      </p:sp>
      <p:sp>
        <p:nvSpPr>
          <p:cNvPr id="22" name="text-43"/>
          <p:cNvSpPr txBox="1"/>
          <p:nvPr/>
        </p:nvSpPr>
        <p:spPr>
          <a:xfrm>
            <a:off x="548640" y="3895344"/>
            <a:ext cx="8046720" cy="292608"/>
          </a:xfrm>
          <a:prstGeom prst="rect">
            <a:avLst/>
          </a:prstGeom>
          <a:noFill/>
          <a:ln/>
        </p:spPr>
        <p:txBody>
          <a:bodyPr wrap="square" lIns="0" tIns="0" rIns="0" bIns="0" rtlCol="0" anchor="ctr"/>
          <a:lstStyle/>
          <a:p>
            <a:pPr indent="0" marL="0">
              <a:buNone/>
            </a:pPr>
            <a:r>
              <a:rPr lang="en-US" sz="1200" i="1" dirty="0">
                <a:solidFill>
                  <a:srgbClr val="CFC8BA"/>
                </a:solidFill>
              </a:rPr>
              <a:t>Tonight pulls these threads together: length (Weeks 3–4), speed (Week 6) and authorship (Week 5).</a:t>
            </a:r>
            <a:endParaRPr lang="en-US" sz="12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44"/>
          <p:cNvSpPr txBox="1"/>
          <p:nvPr/>
        </p:nvSpPr>
        <p:spPr>
          <a:xfrm>
            <a:off x="548640" y="1097280"/>
            <a:ext cx="8046720" cy="1188720"/>
          </a:xfrm>
          <a:prstGeom prst="rect">
            <a:avLst/>
          </a:prstGeom>
          <a:noFill/>
          <a:ln/>
        </p:spPr>
        <p:txBody>
          <a:bodyPr wrap="square" lIns="0" tIns="0" rIns="0" bIns="0" rtlCol="0" anchor="b"/>
          <a:lstStyle/>
          <a:p>
            <a:pPr indent="0" marL="0">
              <a:buNone/>
            </a:pPr>
            <a:r>
              <a:rPr lang="en-US" sz="3800" dirty="0">
                <a:solidFill>
                  <a:srgbClr val="FBF3EC"/>
                </a:solidFill>
                <a:latin typeface="Cambria" pitchFamily="34" charset="0"/>
                <a:ea typeface="Cambria" pitchFamily="34" charset="-122"/>
                <a:cs typeface="Cambria" pitchFamily="34" charset="-120"/>
              </a:rPr>
              <a:t>How many shots is this?</a:t>
            </a:r>
            <a:endParaRPr lang="en-US" sz="3800" dirty="0"/>
          </a:p>
        </p:txBody>
      </p:sp>
      <p:sp>
        <p:nvSpPr>
          <p:cNvPr id="4" name="text-45"/>
          <p:cNvSpPr txBox="1"/>
          <p:nvPr/>
        </p:nvSpPr>
        <p:spPr>
          <a:xfrm>
            <a:off x="548640" y="2514600"/>
            <a:ext cx="7680960" cy="914400"/>
          </a:xfrm>
          <a:prstGeom prst="rect">
            <a:avLst/>
          </a:prstGeom>
          <a:noFill/>
          <a:ln/>
        </p:spPr>
        <p:txBody>
          <a:bodyPr wrap="square" lIns="0" tIns="0" rIns="0" bIns="0" rtlCol="0" anchor="t"/>
          <a:lstStyle/>
          <a:p>
            <a:pPr indent="0" marL="0">
              <a:buNone/>
            </a:pPr>
            <a:r>
              <a:rPr lang="en-US" sz="1900" dirty="0">
                <a:solidFill>
                  <a:srgbClr val="FBF3EC"/>
                </a:solidFill>
              </a:rPr>
              <a:t>Watch the clip. Count the cuts. Then guess how many times the model was run.</a:t>
            </a:r>
            <a:endParaRPr lang="en-US" sz="1900" dirty="0"/>
          </a:p>
        </p:txBody>
      </p:sp>
      <p:sp>
        <p:nvSpPr>
          <p:cNvPr id="5" name="btn-46"/>
          <p:cNvSpPr/>
          <p:nvPr/>
        </p:nvSpPr>
        <p:spPr>
          <a:xfrm>
            <a:off x="548640" y="3657600"/>
            <a:ext cx="5669280" cy="384048"/>
          </a:xfrm>
          <a:prstGeom prst="roundRect">
            <a:avLst>
              <a:gd name="adj" fmla="val 19048"/>
            </a:avLst>
          </a:prstGeom>
          <a:solidFill>
            <a:srgbClr val="FBF3EC"/>
          </a:solidFill>
          <a:ln w="12700">
            <a:solidFill>
              <a:srgbClr val="FBF3EC"/>
            </a:solidFill>
            <a:prstDash val="solid"/>
          </a:ln>
        </p:spPr>
      </p:sp>
      <p:sp>
        <p:nvSpPr>
          <p:cNvPr id="6" name="btntext-47"/>
          <p:cNvSpPr txBox="1"/>
          <p:nvPr/>
        </p:nvSpPr>
        <p:spPr>
          <a:xfrm>
            <a:off x="685800" y="3657600"/>
            <a:ext cx="5394960" cy="384048"/>
          </a:xfrm>
          <a:prstGeom prst="rect">
            <a:avLst/>
          </a:prstGeom>
          <a:noFill/>
          <a:ln/>
        </p:spPr>
        <p:txBody>
          <a:bodyPr wrap="square" lIns="0" tIns="0" rIns="0" bIns="0" rtlCol="0" anchor="ctr"/>
          <a:lstStyle/>
          <a:p>
            <a:pPr indent="0" marL="0">
              <a:buNone/>
            </a:pPr>
            <a:r>
              <a:rPr lang="en-US" sz="1300" b="1" u="sng" dirty="0">
                <a:solidFill>
                  <a:srgbClr val="B4472A"/>
                </a:solidFill>
                <a:hlinkClick r:id="rId1" invalidUrl="" action="" tgtFrame="" tooltip="https://seed.bytedance.com/en/seedance2_5" history="1" highlightClick="0" endSnd="0">
                  <a:extLst>
                    <a:ext uri="{A12FA001-AC4F-418D-AE19-62706E023703}">
                      <ahyp:hlinkClr xmlns:ahyp="http://schemas.microsoft.com/office/drawing/2018/hyperlinkcolor" val="tx"/>
                    </a:ext>
                  </a:extLst>
                </a:hlinkClick>
              </a:rPr>
              <a:t>► Play: Seedance 2.5 showcase (official page, hero video)</a:t>
            </a:r>
            <a:endParaRPr lang="en-US" sz="1300" dirty="0"/>
          </a:p>
        </p:txBody>
      </p:sp>
      <p:sp>
        <p:nvSpPr>
          <p:cNvPr id="7" name="text-48"/>
          <p:cNvSpPr txBox="1"/>
          <p:nvPr/>
        </p:nvSpPr>
        <p:spPr>
          <a:xfrm>
            <a:off x="548640" y="4059936"/>
            <a:ext cx="5669280" cy="182880"/>
          </a:xfrm>
          <a:prstGeom prst="rect">
            <a:avLst/>
          </a:prstGeom>
          <a:noFill/>
          <a:ln/>
        </p:spPr>
        <p:txBody>
          <a:bodyPr wrap="square" lIns="0" tIns="0" rIns="0" bIns="0" rtlCol="0" anchor="ctr"/>
          <a:lstStyle/>
          <a:p>
            <a:pPr indent="0" marL="0">
              <a:buNone/>
            </a:pPr>
            <a:r>
              <a:rPr lang="en-US" sz="900" dirty="0">
                <a:solidFill>
                  <a:srgbClr val="F0C9B8"/>
                </a:solidFill>
              </a:rPr>
              <a:t>seed.bytedance.com/en/seedance2_5</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How top courses treat what's new</a:t>
            </a:r>
            <a:endParaRPr lang="en-US" sz="2800" dirty="0"/>
          </a:p>
        </p:txBody>
      </p:sp>
      <p:graphicFrame>
        <p:nvGraphicFramePr>
          <p:cNvPr id="6" name="table-49"/>
          <p:cNvGraphicFramePr>
            <a:graphicFrameLocks noGrp="1"/>
          </p:cNvGraphicFramePr>
          <p:nvPr>
            <p:extLst>
              <p:ext uri="{D42A27DB-BD31-4B8C-83A1-F6EECF244321}">
                <p14:modId xmlns:p14="http://schemas.microsoft.com/office/powerpoint/2010/main" val="1579011935"/>
              </p:ext>
            </p:extLst>
          </p:nvPr>
        </p:nvGraphicFramePr>
        <p:xfrm>
          <a:off x="548640" y="1188720"/>
          <a:ext cx="8046720" cy="914400"/>
        </p:xfrm>
        <a:graphic>
          <a:graphicData uri="http://schemas.openxmlformats.org/drawingml/2006/table">
            <a:tbl>
              <a:tblPr/>
              <a:tblGrid>
                <a:gridCol w="2103120"/>
                <a:gridCol w="4572000"/>
                <a:gridCol w="1371600"/>
              </a:tblGrid>
              <a:tr h="64008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Course</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 it does with new work</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Tonight</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Stanford CS348K</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Fatahalian · Spring 2026</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A full lecture on how distillation and caching made autoregressive video real-time; guests from WorldLabs, Roblox, NVIDIA</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Story 1</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CMU 16-726</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Jun-Yan Zhu · Spring 2025</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Put a same-year fast video paper on the reading list; ends with forensics and data attribution</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Story 2</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MIT 4.562</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Nagakura · Fall 2025</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Listed Sora as the video tool in the syllabus</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Story 4</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USC IML-460</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Holly Willis · Spring 2026</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Pairs every tool with the controversy around it</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Each “For the room”</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50"/>
          <p:cNvSpPr txBox="1"/>
          <p:nvPr/>
        </p:nvSpPr>
        <p:spPr>
          <a:xfrm>
            <a:off x="548640" y="91440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STORY 1 OF 4</a:t>
            </a:r>
            <a:endParaRPr lang="en-US" sz="1100" dirty="0"/>
          </a:p>
        </p:txBody>
      </p:sp>
      <p:sp>
        <p:nvSpPr>
          <p:cNvPr id="4" name="text-51"/>
          <p:cNvSpPr txBox="1"/>
          <p:nvPr/>
        </p:nvSpPr>
        <p:spPr>
          <a:xfrm>
            <a:off x="548640" y="1234440"/>
            <a:ext cx="2743200" cy="1188720"/>
          </a:xfrm>
          <a:prstGeom prst="rect">
            <a:avLst/>
          </a:prstGeom>
          <a:noFill/>
          <a:ln/>
        </p:spPr>
        <p:txBody>
          <a:bodyPr wrap="square" lIns="0" tIns="0" rIns="0" bIns="0" rtlCol="0" anchor="ctr"/>
          <a:lstStyle/>
          <a:p>
            <a:pPr indent="0" marL="0">
              <a:buNone/>
            </a:pPr>
            <a:r>
              <a:rPr lang="en-US" sz="8000" i="1" dirty="0">
                <a:solidFill>
                  <a:srgbClr val="E7A07F"/>
                </a:solidFill>
                <a:latin typeface="Cambria" pitchFamily="34" charset="0"/>
                <a:ea typeface="Cambria" pitchFamily="34" charset="-122"/>
                <a:cs typeface="Cambria" pitchFamily="34" charset="-120"/>
              </a:rPr>
              <a:t>01</a:t>
            </a:r>
            <a:endParaRPr lang="en-US" sz="8000" dirty="0"/>
          </a:p>
        </p:txBody>
      </p:sp>
      <p:sp>
        <p:nvSpPr>
          <p:cNvPr id="5" name="text-52"/>
          <p:cNvSpPr txBox="1"/>
          <p:nvPr/>
        </p:nvSpPr>
        <p:spPr>
          <a:xfrm>
            <a:off x="548640" y="2514600"/>
            <a:ext cx="8046720" cy="822960"/>
          </a:xfrm>
          <a:prstGeom prst="rect">
            <a:avLst/>
          </a:prstGeom>
          <a:noFill/>
          <a:ln/>
        </p:spPr>
        <p:txBody>
          <a:bodyPr wrap="square" lIns="0" tIns="0" rIns="0" bIns="0" rtlCol="0" anchor="ctr"/>
          <a:lstStyle/>
          <a:p>
            <a:pPr indent="0" marL="0">
              <a:buNone/>
            </a:pPr>
            <a:r>
              <a:rPr lang="en-US" sz="4000" dirty="0">
                <a:solidFill>
                  <a:srgbClr val="F4F0E8"/>
                </a:solidFill>
                <a:latin typeface="Cambria" pitchFamily="34" charset="0"/>
                <a:ea typeface="Cambria" pitchFamily="34" charset="-122"/>
                <a:cs typeface="Cambria" pitchFamily="34" charset="-120"/>
              </a:rPr>
              <a:t>The 5-second clip is over</a:t>
            </a:r>
            <a:endParaRPr lang="en-US" sz="4000" dirty="0"/>
          </a:p>
        </p:txBody>
      </p:sp>
      <p:sp>
        <p:nvSpPr>
          <p:cNvPr id="6" name="text-53"/>
          <p:cNvSpPr txBox="1"/>
          <p:nvPr/>
        </p:nvSpPr>
        <p:spPr>
          <a:xfrm>
            <a:off x="548640" y="3337560"/>
            <a:ext cx="8046720" cy="411480"/>
          </a:xfrm>
          <a:prstGeom prst="rect">
            <a:avLst/>
          </a:prstGeom>
          <a:noFill/>
          <a:ln/>
        </p:spPr>
        <p:txBody>
          <a:bodyPr wrap="square" lIns="0" tIns="0" rIns="0" bIns="0" rtlCol="0" anchor="ctr"/>
          <a:lstStyle/>
          <a:p>
            <a:pPr indent="0" marL="0">
              <a:buNone/>
            </a:pPr>
            <a:r>
              <a:rPr lang="en-US" sz="1800" dirty="0">
                <a:solidFill>
                  <a:srgbClr val="CFC8BA"/>
                </a:solidFill>
              </a:rPr>
              <a:t>From fragments to scenes, and from rendering to real time</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The unit of AI video is now the scene</a:t>
            </a:r>
            <a:endParaRPr lang="en-US" sz="2800" dirty="0"/>
          </a:p>
        </p:txBody>
      </p:sp>
      <p:sp>
        <p:nvSpPr>
          <p:cNvPr id="4" name="stat-54"/>
          <p:cNvSpPr/>
          <p:nvPr/>
        </p:nvSpPr>
        <p:spPr>
          <a:xfrm>
            <a:off x="548640" y="1417320"/>
            <a:ext cx="1874520" cy="2377440"/>
          </a:xfrm>
          <a:prstGeom prst="roundRect">
            <a:avLst>
              <a:gd name="adj" fmla="val 4878"/>
            </a:avLst>
          </a:prstGeom>
          <a:solidFill>
            <a:srgbClr val="2B2926"/>
          </a:solidFill>
          <a:ln w="12700">
            <a:solidFill>
              <a:srgbClr val="2B2926"/>
            </a:solidFill>
            <a:prstDash val="solid"/>
          </a:ln>
        </p:spPr>
      </p:sp>
      <p:sp>
        <p:nvSpPr>
          <p:cNvPr id="5" name="text-55"/>
          <p:cNvSpPr txBox="1"/>
          <p:nvPr/>
        </p:nvSpPr>
        <p:spPr>
          <a:xfrm>
            <a:off x="7315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~5 s</a:t>
            </a:r>
            <a:endParaRPr lang="en-US" sz="4000" dirty="0"/>
          </a:p>
        </p:txBody>
      </p:sp>
      <p:sp>
        <p:nvSpPr>
          <p:cNvPr id="6" name="text-56"/>
          <p:cNvSpPr txBox="1"/>
          <p:nvPr/>
        </p:nvSpPr>
        <p:spPr>
          <a:xfrm>
            <a:off x="7315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A typical clip, 2024</a:t>
            </a:r>
            <a:endParaRPr lang="en-US" sz="1300" dirty="0"/>
          </a:p>
        </p:txBody>
      </p:sp>
      <p:sp>
        <p:nvSpPr>
          <p:cNvPr id="7" name="text-57"/>
          <p:cNvSpPr txBox="1"/>
          <p:nvPr/>
        </p:nvSpPr>
        <p:spPr>
          <a:xfrm>
            <a:off x="24048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8" name="stat-58"/>
          <p:cNvSpPr/>
          <p:nvPr/>
        </p:nvSpPr>
        <p:spPr>
          <a:xfrm>
            <a:off x="2606040" y="1417320"/>
            <a:ext cx="1874520" cy="2377440"/>
          </a:xfrm>
          <a:prstGeom prst="roundRect">
            <a:avLst>
              <a:gd name="adj" fmla="val 4878"/>
            </a:avLst>
          </a:prstGeom>
          <a:solidFill>
            <a:srgbClr val="2B2926"/>
          </a:solidFill>
          <a:ln w="12700">
            <a:solidFill>
              <a:srgbClr val="2B2926"/>
            </a:solidFill>
            <a:prstDash val="solid"/>
          </a:ln>
        </p:spPr>
      </p:sp>
      <p:sp>
        <p:nvSpPr>
          <p:cNvPr id="9" name="text-59"/>
          <p:cNvSpPr txBox="1"/>
          <p:nvPr/>
        </p:nvSpPr>
        <p:spPr>
          <a:xfrm>
            <a:off x="27889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~15 s</a:t>
            </a:r>
            <a:endParaRPr lang="en-US" sz="4000" dirty="0"/>
          </a:p>
        </p:txBody>
      </p:sp>
      <p:sp>
        <p:nvSpPr>
          <p:cNvPr id="10" name="text-60"/>
          <p:cNvSpPr txBox="1"/>
          <p:nvPr/>
        </p:nvSpPr>
        <p:spPr>
          <a:xfrm>
            <a:off x="27889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Seedance 2.0, early 2026</a:t>
            </a:r>
            <a:endParaRPr lang="en-US" sz="1300" dirty="0"/>
          </a:p>
        </p:txBody>
      </p:sp>
      <p:sp>
        <p:nvSpPr>
          <p:cNvPr id="11" name="text-61"/>
          <p:cNvSpPr txBox="1"/>
          <p:nvPr/>
        </p:nvSpPr>
        <p:spPr>
          <a:xfrm>
            <a:off x="44622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2" name="stat-62"/>
          <p:cNvSpPr/>
          <p:nvPr/>
        </p:nvSpPr>
        <p:spPr>
          <a:xfrm>
            <a:off x="4663440" y="1417320"/>
            <a:ext cx="1874520" cy="2377440"/>
          </a:xfrm>
          <a:prstGeom prst="roundRect">
            <a:avLst>
              <a:gd name="adj" fmla="val 4878"/>
            </a:avLst>
          </a:prstGeom>
          <a:solidFill>
            <a:srgbClr val="2B2926"/>
          </a:solidFill>
          <a:ln w="12700">
            <a:solidFill>
              <a:srgbClr val="2B2926"/>
            </a:solidFill>
            <a:prstDash val="solid"/>
          </a:ln>
        </p:spPr>
      </p:sp>
      <p:sp>
        <p:nvSpPr>
          <p:cNvPr id="13" name="text-63"/>
          <p:cNvSpPr txBox="1"/>
          <p:nvPr/>
        </p:nvSpPr>
        <p:spPr>
          <a:xfrm>
            <a:off x="48463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30 s</a:t>
            </a:r>
            <a:endParaRPr lang="en-US" sz="4000" dirty="0"/>
          </a:p>
        </p:txBody>
      </p:sp>
      <p:sp>
        <p:nvSpPr>
          <p:cNvPr id="14" name="text-64"/>
          <p:cNvSpPr txBox="1"/>
          <p:nvPr/>
        </p:nvSpPr>
        <p:spPr>
          <a:xfrm>
            <a:off x="48463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Seedance 2.5 · Wan 3.0 · Kling 4.0, one pass</a:t>
            </a:r>
            <a:endParaRPr lang="en-US" sz="1300" dirty="0"/>
          </a:p>
        </p:txBody>
      </p:sp>
      <p:sp>
        <p:nvSpPr>
          <p:cNvPr id="15" name="text-65"/>
          <p:cNvSpPr txBox="1"/>
          <p:nvPr/>
        </p:nvSpPr>
        <p:spPr>
          <a:xfrm>
            <a:off x="65196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stat-66"/>
          <p:cNvSpPr/>
          <p:nvPr/>
        </p:nvSpPr>
        <p:spPr>
          <a:xfrm>
            <a:off x="6720840" y="1417320"/>
            <a:ext cx="1874520" cy="2377440"/>
          </a:xfrm>
          <a:prstGeom prst="roundRect">
            <a:avLst>
              <a:gd name="adj" fmla="val 4878"/>
            </a:avLst>
          </a:prstGeom>
          <a:solidFill>
            <a:srgbClr val="B4472A"/>
          </a:solidFill>
          <a:ln w="12700">
            <a:solidFill>
              <a:srgbClr val="B4472A"/>
            </a:solidFill>
            <a:prstDash val="solid"/>
          </a:ln>
        </p:spPr>
      </p:sp>
      <p:sp>
        <p:nvSpPr>
          <p:cNvPr id="17" name="text-67"/>
          <p:cNvSpPr txBox="1"/>
          <p:nvPr/>
        </p:nvSpPr>
        <p:spPr>
          <a:xfrm>
            <a:off x="6903720" y="1691640"/>
            <a:ext cx="1508760" cy="822960"/>
          </a:xfrm>
          <a:prstGeom prst="rect">
            <a:avLst/>
          </a:prstGeom>
          <a:noFill/>
          <a:ln/>
        </p:spPr>
        <p:txBody>
          <a:bodyPr wrap="square" lIns="0" tIns="0" rIns="0" bIns="0" rtlCol="0" anchor="ctr"/>
          <a:lstStyle/>
          <a:p>
            <a:pPr indent="0" marL="0">
              <a:buNone/>
            </a:pPr>
            <a:r>
              <a:rPr lang="en-US" sz="4000" dirty="0">
                <a:solidFill>
                  <a:srgbClr val="FBF3EC"/>
                </a:solidFill>
                <a:latin typeface="Cambria" pitchFamily="34" charset="0"/>
                <a:ea typeface="Cambria" pitchFamily="34" charset="-122"/>
                <a:cs typeface="Cambria" pitchFamily="34" charset="-120"/>
              </a:rPr>
              <a:t>~60 s</a:t>
            </a:r>
            <a:endParaRPr lang="en-US" sz="4000" dirty="0"/>
          </a:p>
        </p:txBody>
      </p:sp>
      <p:sp>
        <p:nvSpPr>
          <p:cNvPr id="18" name="text-68"/>
          <p:cNvSpPr txBox="1"/>
          <p:nvPr/>
        </p:nvSpPr>
        <p:spPr>
          <a:xfrm>
            <a:off x="6903720" y="2606040"/>
            <a:ext cx="1508760" cy="1005840"/>
          </a:xfrm>
          <a:prstGeom prst="rect">
            <a:avLst/>
          </a:prstGeom>
          <a:noFill/>
          <a:ln/>
        </p:spPr>
        <p:txBody>
          <a:bodyPr wrap="square" lIns="0" tIns="0" rIns="0" bIns="0" rtlCol="0" anchor="t"/>
          <a:lstStyle/>
          <a:p>
            <a:pPr indent="0" marL="0">
              <a:buNone/>
            </a:pPr>
            <a:r>
              <a:rPr lang="en-US" sz="1300" dirty="0">
                <a:solidFill>
                  <a:srgbClr val="FBF3EC"/>
                </a:solidFill>
              </a:rPr>
              <a:t>Helios, generated faster than real time</a:t>
            </a:r>
            <a:endParaRPr lang="en-US" sz="1300" dirty="0"/>
          </a:p>
        </p:txBody>
      </p:sp>
      <p:sp>
        <p:nvSpPr>
          <p:cNvPr id="19" name="text-69"/>
          <p:cNvSpPr txBox="1"/>
          <p:nvPr/>
        </p:nvSpPr>
        <p:spPr>
          <a:xfrm>
            <a:off x="548640" y="4023360"/>
            <a:ext cx="8046720" cy="274320"/>
          </a:xfrm>
          <a:prstGeom prst="rect">
            <a:avLst/>
          </a:prstGeom>
          <a:noFill/>
          <a:ln/>
        </p:spPr>
        <p:txBody>
          <a:bodyPr wrap="square" lIns="0" tIns="0" rIns="0" bIns="0" rtlCol="0" anchor="ctr"/>
          <a:lstStyle/>
          <a:p>
            <a:pPr indent="0" marL="0">
              <a:buNone/>
            </a:pPr>
            <a:r>
              <a:rPr lang="en-US" sz="1100" dirty="0">
                <a:solidFill>
                  <a:srgbClr val="6E665C"/>
                </a:solidFill>
              </a:rPr>
              <a:t>Durations are per single generation, as stated by vendors or reviewers.</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Who shipped what</a:t>
            </a:r>
            <a:endParaRPr lang="en-US" sz="2800" dirty="0"/>
          </a:p>
        </p:txBody>
      </p:sp>
      <p:graphicFrame>
        <p:nvGraphicFramePr>
          <p:cNvPr id="9" name="table-70"/>
          <p:cNvGraphicFramePr>
            <a:graphicFrameLocks noGrp="1"/>
          </p:cNvGraphicFramePr>
          <p:nvPr>
            <p:extLst>
              <p:ext uri="{D42A27DB-BD31-4B8C-83A1-F6EECF244321}">
                <p14:modId xmlns:p14="http://schemas.microsoft.com/office/powerpoint/2010/main" val="1579011935"/>
              </p:ext>
            </p:extLst>
          </p:nvPr>
        </p:nvGraphicFramePr>
        <p:xfrm>
          <a:off x="548640" y="1143000"/>
          <a:ext cx="8046720" cy="914400"/>
        </p:xfrm>
        <a:graphic>
          <a:graphicData uri="http://schemas.openxmlformats.org/drawingml/2006/table">
            <a:tbl>
              <a:tblPr/>
              <a:tblGrid>
                <a:gridCol w="2377440"/>
                <a:gridCol w="3840480"/>
                <a:gridCol w="1828800"/>
              </a:tblGrid>
              <a:tr h="54864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Model</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What's new</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When</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Seedance 2.5 · ByteDance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Built for 30-second storytelling; camera moves and performance blocking</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Jul 31, 2026</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Wan 3.0 · Alibaba</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30-second clips; beta only, no open weights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Public beta, Aug 2026</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Kling 4.0 · Kuaishou</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Announced 3–30 s, up to 4K; Flash tier 20 s at 720p</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Flash Sep 28; full model October</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Helios · Peking Univ. + ByteDance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14B model; ~60 s at 19.5 FPS on one H100; open weights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Mar 2026</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5" name="btn-71"/>
          <p:cNvSpPr/>
          <p:nvPr/>
        </p:nvSpPr>
        <p:spPr>
          <a:xfrm>
            <a:off x="548640" y="4069080"/>
            <a:ext cx="3291840" cy="384048"/>
          </a:xfrm>
          <a:prstGeom prst="roundRect">
            <a:avLst>
              <a:gd name="adj" fmla="val 19048"/>
            </a:avLst>
          </a:prstGeom>
          <a:solidFill>
            <a:srgbClr val="2E2B27"/>
          </a:solidFill>
          <a:ln w="12700">
            <a:solidFill>
              <a:srgbClr val="E7A07F"/>
            </a:solidFill>
            <a:prstDash val="solid"/>
          </a:ln>
        </p:spPr>
      </p:sp>
      <p:sp>
        <p:nvSpPr>
          <p:cNvPr id="6" name="btntext-72"/>
          <p:cNvSpPr txBox="1"/>
          <p:nvPr/>
        </p:nvSpPr>
        <p:spPr>
          <a:xfrm>
            <a:off x="685800" y="4069080"/>
            <a:ext cx="301752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seed.bytedance.com/en/seedance2_5" history="1" highlightClick="0" endSnd="0">
                  <a:extLst>
                    <a:ext uri="{A12FA001-AC4F-418D-AE19-62706E023703}">
                      <ahyp:hlinkClr xmlns:ahyp="http://schemas.microsoft.com/office/drawing/2018/hyperlinkcolor" val="tx"/>
                    </a:ext>
                  </a:extLst>
                </a:hlinkClick>
              </a:rPr>
              <a:t>Seedance 2.5 official page ↗</a:t>
            </a:r>
            <a:endParaRPr lang="en-US" sz="1300" dirty="0"/>
          </a:p>
        </p:txBody>
      </p:sp>
      <p:sp>
        <p:nvSpPr>
          <p:cNvPr id="7" name="text-73"/>
          <p:cNvSpPr txBox="1"/>
          <p:nvPr/>
        </p:nvSpPr>
        <p:spPr>
          <a:xfrm>
            <a:off x="548640" y="4471416"/>
            <a:ext cx="3291840" cy="182880"/>
          </a:xfrm>
          <a:prstGeom prst="rect">
            <a:avLst/>
          </a:prstGeom>
          <a:noFill/>
          <a:ln/>
        </p:spPr>
        <p:txBody>
          <a:bodyPr wrap="square" lIns="0" tIns="0" rIns="0" bIns="0" rtlCol="0" anchor="ctr"/>
          <a:lstStyle/>
          <a:p>
            <a:pPr indent="0" marL="0">
              <a:buNone/>
            </a:pPr>
            <a:r>
              <a:rPr lang="en-US" sz="900" dirty="0">
                <a:solidFill>
                  <a:srgbClr val="6E665C"/>
                </a:solidFill>
              </a:rPr>
              <a:t>seed.bytedance.com/en/seedance2_5</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Why five seconds was the limit</a:t>
            </a:r>
            <a:endParaRPr lang="en-US" sz="2800" dirty="0"/>
          </a:p>
        </p:txBody>
      </p:sp>
      <p:sp>
        <p:nvSpPr>
          <p:cNvPr id="4" name="card-74"/>
          <p:cNvSpPr/>
          <p:nvPr/>
        </p:nvSpPr>
        <p:spPr>
          <a:xfrm>
            <a:off x="548640" y="1097280"/>
            <a:ext cx="2560320" cy="1874520"/>
          </a:xfrm>
          <a:prstGeom prst="roundRect">
            <a:avLst>
              <a:gd name="adj" fmla="val 4878"/>
            </a:avLst>
          </a:prstGeom>
          <a:solidFill>
            <a:srgbClr val="2B2926"/>
          </a:solidFill>
          <a:ln w="12700">
            <a:solidFill>
              <a:srgbClr val="2B2926"/>
            </a:solidFill>
            <a:prstDash val="solid"/>
          </a:ln>
        </p:spPr>
      </p:sp>
      <p:sp>
        <p:nvSpPr>
          <p:cNvPr id="5" name="text-75"/>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6× the frames</a:t>
            </a:r>
            <a:endParaRPr lang="en-US" sz="1500" dirty="0"/>
          </a:p>
        </p:txBody>
      </p:sp>
      <p:sp>
        <p:nvSpPr>
          <p:cNvPr id="6" name="text-76"/>
          <p:cNvSpPr txBox="1"/>
          <p:nvPr/>
        </p:nvSpPr>
        <p:spPr>
          <a:xfrm>
            <a:off x="7498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At 24 fps, 5 s is 120 frames. 30 s is 720 frames.</a:t>
            </a:r>
            <a:endParaRPr lang="en-US" sz="1300" dirty="0"/>
          </a:p>
        </p:txBody>
      </p:sp>
      <p:sp>
        <p:nvSpPr>
          <p:cNvPr id="7" name="card-77"/>
          <p:cNvSpPr/>
          <p:nvPr/>
        </p:nvSpPr>
        <p:spPr>
          <a:xfrm>
            <a:off x="3291840" y="1097280"/>
            <a:ext cx="2560320" cy="1874520"/>
          </a:xfrm>
          <a:prstGeom prst="roundRect">
            <a:avLst>
              <a:gd name="adj" fmla="val 4878"/>
            </a:avLst>
          </a:prstGeom>
          <a:solidFill>
            <a:srgbClr val="2B2926"/>
          </a:solidFill>
          <a:ln w="12700">
            <a:solidFill>
              <a:srgbClr val="2B2926"/>
            </a:solidFill>
            <a:prstDash val="solid"/>
          </a:ln>
        </p:spPr>
      </p:sp>
      <p:sp>
        <p:nvSpPr>
          <p:cNvPr id="8" name="text-78"/>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~36× the attention</a:t>
            </a:r>
            <a:endParaRPr lang="en-US" sz="1500" dirty="0"/>
          </a:p>
        </p:txBody>
      </p:sp>
      <p:sp>
        <p:nvSpPr>
          <p:cNvPr id="9" name="text-79"/>
          <p:cNvSpPr txBox="1"/>
          <p:nvPr/>
        </p:nvSpPr>
        <p:spPr>
          <a:xfrm>
            <a:off x="34930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Full attention compares every token with every other one, so six times the tokens means roughly 36 times the work.</a:t>
            </a:r>
            <a:endParaRPr lang="en-US" sz="1300" dirty="0"/>
          </a:p>
        </p:txBody>
      </p:sp>
      <p:sp>
        <p:nvSpPr>
          <p:cNvPr id="10" name="card-80"/>
          <p:cNvSpPr/>
          <p:nvPr/>
        </p:nvSpPr>
        <p:spPr>
          <a:xfrm>
            <a:off x="6035040" y="1097280"/>
            <a:ext cx="2560320" cy="1874520"/>
          </a:xfrm>
          <a:prstGeom prst="roundRect">
            <a:avLst>
              <a:gd name="adj" fmla="val 4878"/>
            </a:avLst>
          </a:prstGeom>
          <a:solidFill>
            <a:srgbClr val="2B2926"/>
          </a:solidFill>
          <a:ln w="12700">
            <a:solidFill>
              <a:srgbClr val="2B2926"/>
            </a:solidFill>
            <a:prstDash val="solid"/>
          </a:ln>
        </p:spPr>
      </p:sp>
      <p:sp>
        <p:nvSpPr>
          <p:cNvPr id="11" name="text-81"/>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Errors pile up</a:t>
            </a:r>
            <a:endParaRPr lang="en-US" sz="1500" dirty="0"/>
          </a:p>
        </p:txBody>
      </p:sp>
      <p:sp>
        <p:nvSpPr>
          <p:cNvPr id="12" name="text-82"/>
          <p:cNvSpPr txBox="1"/>
          <p:nvPr/>
        </p:nvSpPr>
        <p:spPr>
          <a:xfrm>
            <a:off x="62362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The longer the video, the more chances for small mistakes to grow. That is drift, and we'll come back to it.</a:t>
            </a:r>
            <a:endParaRPr lang="en-US" sz="1300" dirty="0"/>
          </a:p>
        </p:txBody>
      </p:sp>
      <p:sp>
        <p:nvSpPr>
          <p:cNvPr id="13" name="text-83"/>
          <p:cNvSpPr txBox="1"/>
          <p:nvPr/>
        </p:nvSpPr>
        <p:spPr>
          <a:xfrm>
            <a:off x="548640" y="3154680"/>
            <a:ext cx="8046720" cy="292608"/>
          </a:xfrm>
          <a:prstGeom prst="rect">
            <a:avLst/>
          </a:prstGeom>
          <a:noFill/>
          <a:ln/>
        </p:spPr>
        <p:txBody>
          <a:bodyPr wrap="square" lIns="0" tIns="0" rIns="0" bIns="0" rtlCol="0" anchor="ctr"/>
          <a:lstStyle/>
          <a:p>
            <a:pPr indent="0" marL="0">
              <a:buNone/>
            </a:pPr>
            <a:r>
              <a:rPr lang="en-US" sz="1200" i="1" dirty="0">
                <a:solidFill>
                  <a:srgbClr val="CFC8BA"/>
                </a:solidFill>
              </a:rPr>
              <a:t>The 36× is a rule of thumb for full attention; real systems use many tricks to beat it.</a:t>
            </a:r>
            <a:endParaRPr lang="en-US" sz="12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Two ways to make a long video</a:t>
            </a:r>
            <a:endParaRPr lang="en-US" sz="2800" dirty="0"/>
          </a:p>
        </p:txBody>
      </p:sp>
      <p:sp>
        <p:nvSpPr>
          <p:cNvPr id="4" name="col-84"/>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85"/>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All at once</a:t>
            </a:r>
            <a:endParaRPr lang="en-US" sz="1700" dirty="0"/>
          </a:p>
        </p:txBody>
      </p:sp>
      <p:sp>
        <p:nvSpPr>
          <p:cNvPr id="6" name="items-86"/>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Denoise every frame of the clip together</a:t>
            </a:r>
            <a:endParaRPr lang="en-US" sz="1400" dirty="0"/>
          </a:p>
          <a:p>
            <a:pPr marL="177800" indent="-177800">
              <a:spcAft>
                <a:spcPts val="800"/>
              </a:spcAft>
              <a:buSzPct val="100000"/>
              <a:buChar char="•"/>
            </a:pPr>
            <a:r>
              <a:rPr lang="en-US" sz="1400" dirty="0">
                <a:solidFill>
                  <a:srgbClr val="F4F0E8"/>
                </a:solidFill>
              </a:rPr>
              <a:t>Strong consistency inside the clip</a:t>
            </a:r>
            <a:endParaRPr lang="en-US" sz="1400" dirty="0"/>
          </a:p>
          <a:p>
            <a:pPr marL="177800" indent="-177800">
              <a:spcAft>
                <a:spcPts val="800"/>
              </a:spcAft>
              <a:buSzPct val="100000"/>
              <a:buChar char="•"/>
            </a:pPr>
            <a:r>
              <a:rPr lang="en-US" sz="1400" dirty="0">
                <a:solidFill>
                  <a:srgbClr val="F4F0E8"/>
                </a:solidFill>
              </a:rPr>
              <a:t>Cost grows fast with length; you wait for the whole thing</a:t>
            </a:r>
            <a:endParaRPr lang="en-US" sz="1400" dirty="0"/>
          </a:p>
        </p:txBody>
      </p:sp>
      <p:sp>
        <p:nvSpPr>
          <p:cNvPr id="7" name="col-87"/>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88"/>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Forward in time (autoregressive)</a:t>
            </a:r>
            <a:endParaRPr lang="en-US" sz="1700" dirty="0"/>
          </a:p>
        </p:txBody>
      </p:sp>
      <p:sp>
        <p:nvSpPr>
          <p:cNvPr id="9" name="items-89"/>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Write the next chunk from the chunks before it</a:t>
            </a:r>
            <a:endParaRPr lang="en-US" sz="1400" dirty="0"/>
          </a:p>
          <a:p>
            <a:pPr marL="177800" indent="-177800">
              <a:spcAft>
                <a:spcPts val="800"/>
              </a:spcAft>
              <a:buSzPct val="100000"/>
              <a:buChar char="•"/>
            </a:pPr>
            <a:r>
              <a:rPr lang="en-US" sz="1400" dirty="0">
                <a:solidFill>
                  <a:srgbClr val="F4F0E8"/>
                </a:solidFill>
              </a:rPr>
              <a:t>Can stream and run in real time</a:t>
            </a:r>
            <a:endParaRPr lang="en-US" sz="1400" dirty="0"/>
          </a:p>
          <a:p>
            <a:pPr marL="177800" indent="-177800">
              <a:spcAft>
                <a:spcPts val="800"/>
              </a:spcAft>
              <a:buSzPct val="100000"/>
              <a:buChar char="•"/>
            </a:pPr>
            <a:r>
              <a:rPr lang="en-US" sz="1400" dirty="0">
                <a:solidFill>
                  <a:srgbClr val="F4F0E8"/>
                </a:solidFill>
              </a:rPr>
              <a:t>Must fight drift: errors carry forward</a:t>
            </a:r>
            <a:endParaRPr lang="en-US" sz="1400" dirty="0"/>
          </a:p>
        </p:txBody>
      </p:sp>
      <p:sp>
        <p:nvSpPr>
          <p:cNvPr id="10" name="text-90"/>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Helios is the second kind. Language models write text the same way: one piece after another.</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where top courses teach this</a:t>
            </a:r>
            <a:endParaRPr lang="en-US" sz="2800" dirty="0"/>
          </a:p>
        </p:txBody>
      </p:sp>
      <p:graphicFrame>
        <p:nvGraphicFramePr>
          <p:cNvPr id="12" name="table-91"/>
          <p:cNvGraphicFramePr>
            <a:graphicFrameLocks noGrp="1"/>
          </p:cNvGraphicFramePr>
          <p:nvPr>
            <p:extLst>
              <p:ext uri="{D42A27DB-BD31-4B8C-83A1-F6EECF244321}">
                <p14:modId xmlns:p14="http://schemas.microsoft.com/office/powerpoint/2010/main" val="1579011935"/>
              </p:ext>
            </p:extLst>
          </p:nvPr>
        </p:nvGraphicFramePr>
        <p:xfrm>
          <a:off x="548640" y="1188720"/>
          <a:ext cx="8046720" cy="914400"/>
        </p:xfrm>
        <a:graphic>
          <a:graphicData uri="http://schemas.openxmlformats.org/drawingml/2006/table">
            <a:tbl>
              <a:tblPr/>
              <a:tblGrid>
                <a:gridCol w="2103120"/>
                <a:gridCol w="4572000"/>
                <a:gridCol w="1371600"/>
              </a:tblGrid>
              <a:tr h="64008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Course</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 it does with new work</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Tonight</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MIT 6.S184</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Flow matching &amp; diffusion · 2026</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Builds a latent diffusion model from scratch; case study of large image and video generators</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Tokens, flow</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Stanford CS348K</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Fatahalian · Spring 2026</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“Performance optimizations for autoregressive video models”: distillation, KV caching, token caching</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Real time</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CMU 16-726</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Jun-Yan Zhu · Spring 2025</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Video synthesis readings from Video Textures to CausVid; DMD and consistency models</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Drift, steps</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64008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Stanford CS231n</a:t>
                      </a:r>
                      <a:endParaRPr lang="en-US" sz="1300" dirty="0">
                        <a:latin typeface="Calibri" charset="0"/>
                        <a:ea typeface="Calibri" charset="0"/>
                        <a:cs typeface="Calibri" charset="0"/>
                      </a:endParaRPr>
                    </a:p>
                    <a:p>
                      <a:pPr indent="0" marL="0">
                        <a:buNone/>
                      </a:pPr>
                      <a:r>
                        <a:rPr lang="en-US" sz="1100" dirty="0">
                          <a:solidFill>
                            <a:srgbClr val="CFC8BA"/>
                          </a:solidFill>
                          <a:latin typeface="Calibri" pitchFamily="34" charset="0"/>
                          <a:ea typeface="Calibri" pitchFamily="34" charset="-122"/>
                          <a:cs typeface="Calibri" pitchFamily="34" charset="-120"/>
                        </a:rPr>
                        <a:t>Fei-Fei Li et al. · Spring 2026</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Opens with “generative and interactive visual intelligence”</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Big picture</a:t>
                      </a:r>
                      <a:endParaRPr lang="en-US" sz="1300" dirty="0">
                        <a:latin typeface="Calibri" charset="0"/>
                        <a:ea typeface="Calibri" charset="0"/>
                        <a:cs typeface="Calibri" charset="0"/>
                      </a:endParaRPr>
                    </a:p>
                  </a:txBody>
                  <a:tcPr marL="101600" marR="101600" marT="63500" marB="635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from pixels to tokens</a:t>
            </a:r>
            <a:endParaRPr lang="en-US" sz="2800" dirty="0"/>
          </a:p>
        </p:txBody>
      </p:sp>
      <p:sp>
        <p:nvSpPr>
          <p:cNvPr id="4" name="stat-92"/>
          <p:cNvSpPr/>
          <p:nvPr/>
        </p:nvSpPr>
        <p:spPr>
          <a:xfrm>
            <a:off x="548640" y="1417320"/>
            <a:ext cx="1874520" cy="2377440"/>
          </a:xfrm>
          <a:prstGeom prst="roundRect">
            <a:avLst>
              <a:gd name="adj" fmla="val 4878"/>
            </a:avLst>
          </a:prstGeom>
          <a:solidFill>
            <a:srgbClr val="2B2926"/>
          </a:solidFill>
          <a:ln w="12700">
            <a:solidFill>
              <a:srgbClr val="2B2926"/>
            </a:solidFill>
            <a:prstDash val="solid"/>
          </a:ln>
        </p:spPr>
      </p:sp>
      <p:sp>
        <p:nvSpPr>
          <p:cNvPr id="5" name="text-93"/>
          <p:cNvSpPr txBox="1"/>
          <p:nvPr/>
        </p:nvSpPr>
        <p:spPr>
          <a:xfrm>
            <a:off x="731520" y="1691640"/>
            <a:ext cx="1508760" cy="82296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1280×720</a:t>
            </a:r>
            <a:endParaRPr lang="en-US" sz="2600" dirty="0"/>
          </a:p>
        </p:txBody>
      </p:sp>
      <p:sp>
        <p:nvSpPr>
          <p:cNvPr id="6" name="text-94"/>
          <p:cNvSpPr txBox="1"/>
          <p:nvPr/>
        </p:nvSpPr>
        <p:spPr>
          <a:xfrm>
            <a:off x="7315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One 720p frame: about 0.9 million pixels</a:t>
            </a:r>
            <a:endParaRPr lang="en-US" sz="1300" dirty="0"/>
          </a:p>
        </p:txBody>
      </p:sp>
      <p:sp>
        <p:nvSpPr>
          <p:cNvPr id="7" name="text-95"/>
          <p:cNvSpPr txBox="1"/>
          <p:nvPr/>
        </p:nvSpPr>
        <p:spPr>
          <a:xfrm>
            <a:off x="24048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8" name="stat-96"/>
          <p:cNvSpPr/>
          <p:nvPr/>
        </p:nvSpPr>
        <p:spPr>
          <a:xfrm>
            <a:off x="2606040" y="1417320"/>
            <a:ext cx="1874520" cy="2377440"/>
          </a:xfrm>
          <a:prstGeom prst="roundRect">
            <a:avLst>
              <a:gd name="adj" fmla="val 4878"/>
            </a:avLst>
          </a:prstGeom>
          <a:solidFill>
            <a:srgbClr val="2B2926"/>
          </a:solidFill>
          <a:ln w="12700">
            <a:solidFill>
              <a:srgbClr val="2B2926"/>
            </a:solidFill>
            <a:prstDash val="solid"/>
          </a:ln>
        </p:spPr>
      </p:sp>
      <p:sp>
        <p:nvSpPr>
          <p:cNvPr id="9" name="text-97"/>
          <p:cNvSpPr txBox="1"/>
          <p:nvPr/>
        </p:nvSpPr>
        <p:spPr>
          <a:xfrm>
            <a:off x="2788920" y="1691640"/>
            <a:ext cx="1508760" cy="822960"/>
          </a:xfrm>
          <a:prstGeom prst="rect">
            <a:avLst/>
          </a:prstGeom>
          <a:noFill/>
          <a:ln/>
        </p:spPr>
        <p:txBody>
          <a:bodyPr wrap="square" lIns="0" tIns="0" rIns="0" bIns="0" rtlCol="0" anchor="ctr"/>
          <a:lstStyle/>
          <a:p>
            <a:pPr indent="0" marL="0">
              <a:buNone/>
            </a:pPr>
            <a:r>
              <a:rPr lang="en-US" sz="3200" dirty="0">
                <a:solidFill>
                  <a:srgbClr val="E7A07F"/>
                </a:solidFill>
                <a:latin typeface="Cambria" pitchFamily="34" charset="0"/>
                <a:ea typeface="Cambria" pitchFamily="34" charset="-122"/>
                <a:cs typeface="Cambria" pitchFamily="34" charset="-120"/>
              </a:rPr>
              <a:t>÷4·8·8</a:t>
            </a:r>
            <a:endParaRPr lang="en-US" sz="3200" dirty="0"/>
          </a:p>
        </p:txBody>
      </p:sp>
      <p:sp>
        <p:nvSpPr>
          <p:cNvPr id="10" name="text-98"/>
          <p:cNvSpPr txBox="1"/>
          <p:nvPr/>
        </p:nvSpPr>
        <p:spPr>
          <a:xfrm>
            <a:off x="27889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A video VAE (Wan-VAE) compresses 4× in time, 8×8 in space</a:t>
            </a:r>
            <a:endParaRPr lang="en-US" sz="1300" dirty="0"/>
          </a:p>
        </p:txBody>
      </p:sp>
      <p:sp>
        <p:nvSpPr>
          <p:cNvPr id="11" name="text-99"/>
          <p:cNvSpPr txBox="1"/>
          <p:nvPr/>
        </p:nvSpPr>
        <p:spPr>
          <a:xfrm>
            <a:off x="44622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2" name="stat-100"/>
          <p:cNvSpPr/>
          <p:nvPr/>
        </p:nvSpPr>
        <p:spPr>
          <a:xfrm>
            <a:off x="4663440" y="1417320"/>
            <a:ext cx="1874520" cy="2377440"/>
          </a:xfrm>
          <a:prstGeom prst="roundRect">
            <a:avLst>
              <a:gd name="adj" fmla="val 4878"/>
            </a:avLst>
          </a:prstGeom>
          <a:solidFill>
            <a:srgbClr val="2B2926"/>
          </a:solidFill>
          <a:ln w="12700">
            <a:solidFill>
              <a:srgbClr val="2B2926"/>
            </a:solidFill>
            <a:prstDash val="solid"/>
          </a:ln>
        </p:spPr>
      </p:sp>
      <p:sp>
        <p:nvSpPr>
          <p:cNvPr id="13" name="text-101"/>
          <p:cNvSpPr txBox="1"/>
          <p:nvPr/>
        </p:nvSpPr>
        <p:spPr>
          <a:xfrm>
            <a:off x="48463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3,600</a:t>
            </a:r>
            <a:endParaRPr lang="en-US" sz="4000" dirty="0"/>
          </a:p>
        </p:txBody>
      </p:sp>
      <p:sp>
        <p:nvSpPr>
          <p:cNvPr id="14" name="text-102"/>
          <p:cNvSpPr txBox="1"/>
          <p:nvPr/>
        </p:nvSpPr>
        <p:spPr>
          <a:xfrm>
            <a:off x="48463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Tokens per latent frame, after 2×2 patches (80×45)</a:t>
            </a:r>
            <a:endParaRPr lang="en-US" sz="1300" dirty="0"/>
          </a:p>
        </p:txBody>
      </p:sp>
      <p:sp>
        <p:nvSpPr>
          <p:cNvPr id="15" name="text-103"/>
          <p:cNvSpPr txBox="1"/>
          <p:nvPr/>
        </p:nvSpPr>
        <p:spPr>
          <a:xfrm>
            <a:off x="65196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stat-104"/>
          <p:cNvSpPr/>
          <p:nvPr/>
        </p:nvSpPr>
        <p:spPr>
          <a:xfrm>
            <a:off x="6720840" y="1417320"/>
            <a:ext cx="1874520" cy="2377440"/>
          </a:xfrm>
          <a:prstGeom prst="roundRect">
            <a:avLst>
              <a:gd name="adj" fmla="val 4878"/>
            </a:avLst>
          </a:prstGeom>
          <a:solidFill>
            <a:srgbClr val="B4472A"/>
          </a:solidFill>
          <a:ln w="12700">
            <a:solidFill>
              <a:srgbClr val="B4472A"/>
            </a:solidFill>
            <a:prstDash val="solid"/>
          </a:ln>
        </p:spPr>
      </p:sp>
      <p:sp>
        <p:nvSpPr>
          <p:cNvPr id="17" name="text-105"/>
          <p:cNvSpPr txBox="1"/>
          <p:nvPr/>
        </p:nvSpPr>
        <p:spPr>
          <a:xfrm>
            <a:off x="6903720" y="1691640"/>
            <a:ext cx="1508760" cy="822960"/>
          </a:xfrm>
          <a:prstGeom prst="rect">
            <a:avLst/>
          </a:prstGeom>
          <a:noFill/>
          <a:ln/>
        </p:spPr>
        <p:txBody>
          <a:bodyPr wrap="square" lIns="0" tIns="0" rIns="0" bIns="0" rtlCol="0" anchor="ctr"/>
          <a:lstStyle/>
          <a:p>
            <a:pPr indent="0" marL="0">
              <a:buNone/>
            </a:pPr>
            <a:r>
              <a:rPr lang="en-US" sz="4000" dirty="0">
                <a:solidFill>
                  <a:srgbClr val="FBF3EC"/>
                </a:solidFill>
                <a:latin typeface="Cambria" pitchFamily="34" charset="0"/>
                <a:ea typeface="Cambria" pitchFamily="34" charset="-122"/>
                <a:cs typeface="Cambria" pitchFamily="34" charset="-120"/>
              </a:rPr>
              <a:t>~108k</a:t>
            </a:r>
            <a:endParaRPr lang="en-US" sz="4000" dirty="0"/>
          </a:p>
        </p:txBody>
      </p:sp>
      <p:sp>
        <p:nvSpPr>
          <p:cNvPr id="18" name="text-106"/>
          <p:cNvSpPr txBox="1"/>
          <p:nvPr/>
        </p:nvSpPr>
        <p:spPr>
          <a:xfrm>
            <a:off x="6903720" y="2606040"/>
            <a:ext cx="1508760" cy="1005840"/>
          </a:xfrm>
          <a:prstGeom prst="rect">
            <a:avLst/>
          </a:prstGeom>
          <a:noFill/>
          <a:ln/>
        </p:spPr>
        <p:txBody>
          <a:bodyPr wrap="square" lIns="0" tIns="0" rIns="0" bIns="0" rtlCol="0" anchor="t"/>
          <a:lstStyle/>
          <a:p>
            <a:pPr indent="0" marL="0">
              <a:buNone/>
            </a:pPr>
            <a:r>
              <a:rPr lang="en-US" sz="1300" dirty="0">
                <a:solidFill>
                  <a:srgbClr val="FBF3EC"/>
                </a:solidFill>
              </a:rPr>
              <a:t>Tokens for 5 s at 24 fps (≈30 latent frames)</a:t>
            </a:r>
            <a:endParaRPr lang="en-US" sz="1300" dirty="0"/>
          </a:p>
        </p:txBody>
      </p:sp>
      <p:sp>
        <p:nvSpPr>
          <p:cNvPr id="19" name="text-107"/>
          <p:cNvSpPr txBox="1"/>
          <p:nvPr/>
        </p:nvSpPr>
        <p:spPr>
          <a:xfrm>
            <a:off x="548640" y="4023360"/>
            <a:ext cx="8046720" cy="274320"/>
          </a:xfrm>
          <a:prstGeom prst="rect">
            <a:avLst/>
          </a:prstGeom>
          <a:noFill/>
          <a:ln/>
        </p:spPr>
        <p:txBody>
          <a:bodyPr wrap="square" lIns="0" tIns="0" rIns="0" bIns="0" rtlCol="0" anchor="ctr"/>
          <a:lstStyle/>
          <a:p>
            <a:pPr indent="0" marL="0">
              <a:buNone/>
            </a:pPr>
            <a:r>
              <a:rPr lang="en-US" sz="1100" dirty="0">
                <a:solidFill>
                  <a:srgbClr val="6E665C"/>
                </a:solidFill>
              </a:rPr>
              <a:t>Worked example with Wan's published settings (VAE 4×8×8, patch 1×2×2). 30 s gives ≈650k tokens.</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why length is expensive</a:t>
            </a:r>
            <a:endParaRPr lang="en-US" sz="2800" dirty="0"/>
          </a:p>
        </p:txBody>
      </p:sp>
      <p:sp>
        <p:nvSpPr>
          <p:cNvPr id="4" name="stat-108"/>
          <p:cNvSpPr/>
          <p:nvPr/>
        </p:nvSpPr>
        <p:spPr>
          <a:xfrm>
            <a:off x="548640" y="1417320"/>
            <a:ext cx="1874520" cy="2377440"/>
          </a:xfrm>
          <a:prstGeom prst="roundRect">
            <a:avLst>
              <a:gd name="adj" fmla="val 4878"/>
            </a:avLst>
          </a:prstGeom>
          <a:solidFill>
            <a:srgbClr val="2B2926"/>
          </a:solidFill>
          <a:ln w="12700">
            <a:solidFill>
              <a:srgbClr val="2B2926"/>
            </a:solidFill>
            <a:prstDash val="solid"/>
          </a:ln>
        </p:spPr>
      </p:sp>
      <p:sp>
        <p:nvSpPr>
          <p:cNvPr id="5" name="text-109"/>
          <p:cNvSpPr txBox="1"/>
          <p:nvPr/>
        </p:nvSpPr>
        <p:spPr>
          <a:xfrm>
            <a:off x="7315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N²</a:t>
            </a:r>
            <a:endParaRPr lang="en-US" sz="4000" dirty="0"/>
          </a:p>
        </p:txBody>
      </p:sp>
      <p:sp>
        <p:nvSpPr>
          <p:cNvPr id="6" name="text-110"/>
          <p:cNvSpPr txBox="1"/>
          <p:nvPr/>
        </p:nvSpPr>
        <p:spPr>
          <a:xfrm>
            <a:off x="7315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Full self-attention compares every token with every other token</a:t>
            </a:r>
            <a:endParaRPr lang="en-US" sz="1300" dirty="0"/>
          </a:p>
        </p:txBody>
      </p:sp>
      <p:sp>
        <p:nvSpPr>
          <p:cNvPr id="7" name="text-111"/>
          <p:cNvSpPr txBox="1"/>
          <p:nvPr/>
        </p:nvSpPr>
        <p:spPr>
          <a:xfrm>
            <a:off x="24048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8" name="stat-112"/>
          <p:cNvSpPr/>
          <p:nvPr/>
        </p:nvSpPr>
        <p:spPr>
          <a:xfrm>
            <a:off x="2606040" y="1417320"/>
            <a:ext cx="1874520" cy="2377440"/>
          </a:xfrm>
          <a:prstGeom prst="roundRect">
            <a:avLst>
              <a:gd name="adj" fmla="val 4878"/>
            </a:avLst>
          </a:prstGeom>
          <a:solidFill>
            <a:srgbClr val="2B2926"/>
          </a:solidFill>
          <a:ln w="12700">
            <a:solidFill>
              <a:srgbClr val="2B2926"/>
            </a:solidFill>
            <a:prstDash val="solid"/>
          </a:ln>
        </p:spPr>
      </p:sp>
      <p:sp>
        <p:nvSpPr>
          <p:cNvPr id="9" name="text-113"/>
          <p:cNvSpPr txBox="1"/>
          <p:nvPr/>
        </p:nvSpPr>
        <p:spPr>
          <a:xfrm>
            <a:off x="27889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108k²</a:t>
            </a:r>
            <a:endParaRPr lang="en-US" sz="4000" dirty="0"/>
          </a:p>
        </p:txBody>
      </p:sp>
      <p:sp>
        <p:nvSpPr>
          <p:cNvPr id="10" name="text-114"/>
          <p:cNvSpPr txBox="1"/>
          <p:nvPr/>
        </p:nvSpPr>
        <p:spPr>
          <a:xfrm>
            <a:off x="27889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 1.2 × 10¹⁰ pairs per attention layer for 5 s</a:t>
            </a:r>
            <a:endParaRPr lang="en-US" sz="1300" dirty="0"/>
          </a:p>
        </p:txBody>
      </p:sp>
      <p:sp>
        <p:nvSpPr>
          <p:cNvPr id="11" name="text-115"/>
          <p:cNvSpPr txBox="1"/>
          <p:nvPr/>
        </p:nvSpPr>
        <p:spPr>
          <a:xfrm>
            <a:off x="44622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2" name="stat-116"/>
          <p:cNvSpPr/>
          <p:nvPr/>
        </p:nvSpPr>
        <p:spPr>
          <a:xfrm>
            <a:off x="4663440" y="1417320"/>
            <a:ext cx="1874520" cy="2377440"/>
          </a:xfrm>
          <a:prstGeom prst="roundRect">
            <a:avLst>
              <a:gd name="adj" fmla="val 4878"/>
            </a:avLst>
          </a:prstGeom>
          <a:solidFill>
            <a:srgbClr val="2B2926"/>
          </a:solidFill>
          <a:ln w="12700">
            <a:solidFill>
              <a:srgbClr val="2B2926"/>
            </a:solidFill>
            <a:prstDash val="solid"/>
          </a:ln>
        </p:spPr>
      </p:sp>
      <p:sp>
        <p:nvSpPr>
          <p:cNvPr id="13" name="text-117"/>
          <p:cNvSpPr txBox="1"/>
          <p:nvPr/>
        </p:nvSpPr>
        <p:spPr>
          <a:xfrm>
            <a:off x="48463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650k²</a:t>
            </a:r>
            <a:endParaRPr lang="en-US" sz="4000" dirty="0"/>
          </a:p>
        </p:txBody>
      </p:sp>
      <p:sp>
        <p:nvSpPr>
          <p:cNvPr id="14" name="text-118"/>
          <p:cNvSpPr txBox="1"/>
          <p:nvPr/>
        </p:nvSpPr>
        <p:spPr>
          <a:xfrm>
            <a:off x="48463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 4.2 × 10¹¹ pairs for 30 s</a:t>
            </a:r>
            <a:endParaRPr lang="en-US" sz="1300" dirty="0"/>
          </a:p>
        </p:txBody>
      </p:sp>
      <p:sp>
        <p:nvSpPr>
          <p:cNvPr id="15" name="text-119"/>
          <p:cNvSpPr txBox="1"/>
          <p:nvPr/>
        </p:nvSpPr>
        <p:spPr>
          <a:xfrm>
            <a:off x="65196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stat-120"/>
          <p:cNvSpPr/>
          <p:nvPr/>
        </p:nvSpPr>
        <p:spPr>
          <a:xfrm>
            <a:off x="6720840" y="1417320"/>
            <a:ext cx="1874520" cy="2377440"/>
          </a:xfrm>
          <a:prstGeom prst="roundRect">
            <a:avLst>
              <a:gd name="adj" fmla="val 4878"/>
            </a:avLst>
          </a:prstGeom>
          <a:solidFill>
            <a:srgbClr val="B4472A"/>
          </a:solidFill>
          <a:ln w="12700">
            <a:solidFill>
              <a:srgbClr val="B4472A"/>
            </a:solidFill>
            <a:prstDash val="solid"/>
          </a:ln>
        </p:spPr>
      </p:sp>
      <p:sp>
        <p:nvSpPr>
          <p:cNvPr id="17" name="text-121"/>
          <p:cNvSpPr txBox="1"/>
          <p:nvPr/>
        </p:nvSpPr>
        <p:spPr>
          <a:xfrm>
            <a:off x="6903720" y="1691640"/>
            <a:ext cx="1508760" cy="822960"/>
          </a:xfrm>
          <a:prstGeom prst="rect">
            <a:avLst/>
          </a:prstGeom>
          <a:noFill/>
          <a:ln/>
        </p:spPr>
        <p:txBody>
          <a:bodyPr wrap="square" lIns="0" tIns="0" rIns="0" bIns="0" rtlCol="0" anchor="ctr"/>
          <a:lstStyle/>
          <a:p>
            <a:pPr indent="0" marL="0">
              <a:buNone/>
            </a:pPr>
            <a:r>
              <a:rPr lang="en-US" sz="4000" dirty="0">
                <a:solidFill>
                  <a:srgbClr val="FBF3EC"/>
                </a:solidFill>
                <a:latin typeface="Cambria" pitchFamily="34" charset="0"/>
                <a:ea typeface="Cambria" pitchFamily="34" charset="-122"/>
                <a:cs typeface="Cambria" pitchFamily="34" charset="-120"/>
              </a:rPr>
              <a:t>~36×</a:t>
            </a:r>
            <a:endParaRPr lang="en-US" sz="4000" dirty="0"/>
          </a:p>
        </p:txBody>
      </p:sp>
      <p:sp>
        <p:nvSpPr>
          <p:cNvPr id="18" name="text-122"/>
          <p:cNvSpPr txBox="1"/>
          <p:nvPr/>
        </p:nvSpPr>
        <p:spPr>
          <a:xfrm>
            <a:off x="6903720" y="2606040"/>
            <a:ext cx="1508760" cy="1005840"/>
          </a:xfrm>
          <a:prstGeom prst="rect">
            <a:avLst/>
          </a:prstGeom>
          <a:noFill/>
          <a:ln/>
        </p:spPr>
        <p:txBody>
          <a:bodyPr wrap="square" lIns="0" tIns="0" rIns="0" bIns="0" rtlCol="0" anchor="t"/>
          <a:lstStyle/>
          <a:p>
            <a:pPr indent="0" marL="0">
              <a:buNone/>
            </a:pPr>
            <a:r>
              <a:rPr lang="en-US" sz="1300" dirty="0">
                <a:solidFill>
                  <a:srgbClr val="FBF3EC"/>
                </a:solidFill>
              </a:rPr>
              <a:t>More attention work for 6× the length</a:t>
            </a:r>
            <a:endParaRPr lang="en-US" sz="1300" dirty="0"/>
          </a:p>
        </p:txBody>
      </p:sp>
      <p:sp>
        <p:nvSpPr>
          <p:cNvPr id="19" name="text-123"/>
          <p:cNvSpPr txBox="1"/>
          <p:nvPr/>
        </p:nvSpPr>
        <p:spPr>
          <a:xfrm>
            <a:off x="548640" y="4023360"/>
            <a:ext cx="8046720" cy="274320"/>
          </a:xfrm>
          <a:prstGeom prst="rect">
            <a:avLst/>
          </a:prstGeom>
          <a:noFill/>
          <a:ln/>
        </p:spPr>
        <p:txBody>
          <a:bodyPr wrap="square" lIns="0" tIns="0" rIns="0" bIns="0" rtlCol="0" anchor="ctr"/>
          <a:lstStyle/>
          <a:p>
            <a:pPr indent="0" marL="0">
              <a:buNone/>
            </a:pPr>
            <a:r>
              <a:rPr lang="en-US" sz="1100" dirty="0">
                <a:solidFill>
                  <a:srgbClr val="6E665C"/>
                </a:solidFill>
              </a:rPr>
              <a:t>Rule of thumb for full attention. Real systems use windowed or sparse attention, caching and compression to beat it.</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diffusion and flow matching</a:t>
            </a:r>
            <a:endParaRPr lang="en-US" sz="2800" dirty="0"/>
          </a:p>
        </p:txBody>
      </p:sp>
      <p:sp>
        <p:nvSpPr>
          <p:cNvPr id="4" name="col-124"/>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125"/>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Diffusion (denoising)</a:t>
            </a:r>
            <a:endParaRPr lang="en-US" sz="1700" dirty="0"/>
          </a:p>
        </p:txBody>
      </p:sp>
      <p:sp>
        <p:nvSpPr>
          <p:cNvPr id="6" name="items-126"/>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Start from noise; remove a little noise per step</a:t>
            </a:r>
            <a:endParaRPr lang="en-US" sz="1400" dirty="0"/>
          </a:p>
          <a:p>
            <a:pPr marL="177800" indent="-177800">
              <a:spcAft>
                <a:spcPts val="800"/>
              </a:spcAft>
              <a:buSzPct val="100000"/>
              <a:buChar char="•"/>
            </a:pPr>
            <a:r>
              <a:rPr lang="en-US" sz="1400" dirty="0">
                <a:solidFill>
                  <a:srgbClr val="F4F0E8"/>
                </a:solidFill>
              </a:rPr>
              <a:t>Learns to predict the noise (or the clean video)</a:t>
            </a:r>
            <a:endParaRPr lang="en-US" sz="1400" dirty="0"/>
          </a:p>
          <a:p>
            <a:pPr marL="177800" indent="-177800">
              <a:spcAft>
                <a:spcPts val="800"/>
              </a:spcAft>
              <a:buSzPct val="100000"/>
              <a:buChar char="•"/>
            </a:pPr>
            <a:r>
              <a:rPr lang="en-US" sz="1400" dirty="0">
                <a:solidFill>
                  <a:srgbClr val="F4F0E8"/>
                </a:solidFill>
              </a:rPr>
              <a:t>Classic samplers need tens of steps</a:t>
            </a:r>
            <a:endParaRPr lang="en-US" sz="1400" dirty="0"/>
          </a:p>
        </p:txBody>
      </p:sp>
      <p:sp>
        <p:nvSpPr>
          <p:cNvPr id="7" name="col-127"/>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128"/>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Flow matching</a:t>
            </a:r>
            <a:endParaRPr lang="en-US" sz="1700" dirty="0"/>
          </a:p>
        </p:txBody>
      </p:sp>
      <p:sp>
        <p:nvSpPr>
          <p:cNvPr id="9" name="items-129"/>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Learns a velocity: which way to move from noise toward data</a:t>
            </a:r>
            <a:endParaRPr lang="en-US" sz="1400" dirty="0"/>
          </a:p>
          <a:p>
            <a:pPr marL="177800" indent="-177800">
              <a:spcAft>
                <a:spcPts val="800"/>
              </a:spcAft>
              <a:buSzPct val="100000"/>
              <a:buChar char="•"/>
            </a:pPr>
            <a:r>
              <a:rPr lang="en-US" sz="1400" dirty="0">
                <a:solidFill>
                  <a:srgbClr val="F4F0E8"/>
                </a:solidFill>
              </a:rPr>
              <a:t>Straighter paths, so fewer steps</a:t>
            </a:r>
            <a:endParaRPr lang="en-US" sz="1400" dirty="0"/>
          </a:p>
          <a:p>
            <a:pPr marL="177800" indent="-177800">
              <a:spcAft>
                <a:spcPts val="800"/>
              </a:spcAft>
              <a:buSzPct val="100000"/>
              <a:buChar char="•"/>
            </a:pPr>
            <a:r>
              <a:rPr lang="en-US" sz="1400" dirty="0">
                <a:solidFill>
                  <a:srgbClr val="F4F0E8"/>
                </a:solidFill>
              </a:rPr>
              <a:t>The backbone of many 2025–2026 video models</a:t>
            </a:r>
            <a:endParaRPr lang="en-US" sz="1400" dirty="0"/>
          </a:p>
        </p:txBody>
      </p:sp>
      <p:sp>
        <p:nvSpPr>
          <p:cNvPr id="10" name="text-130"/>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MIT 6.S184 teaches both from first principles. Week 3's “guidance” works the same way in both.</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the KV cache</a:t>
            </a:r>
            <a:endParaRPr lang="en-US" sz="2800" dirty="0"/>
          </a:p>
        </p:txBody>
      </p:sp>
      <p:sp>
        <p:nvSpPr>
          <p:cNvPr id="4" name="step-131"/>
          <p:cNvSpPr/>
          <p:nvPr/>
        </p:nvSpPr>
        <p:spPr>
          <a:xfrm>
            <a:off x="548640" y="1234440"/>
            <a:ext cx="1783080" cy="2148840"/>
          </a:xfrm>
          <a:prstGeom prst="roundRect">
            <a:avLst>
              <a:gd name="adj" fmla="val 5128"/>
            </a:avLst>
          </a:prstGeom>
          <a:solidFill>
            <a:srgbClr val="2B2926"/>
          </a:solidFill>
          <a:ln w="12700">
            <a:solidFill>
              <a:srgbClr val="2B2926"/>
            </a:solidFill>
            <a:prstDash val="solid"/>
          </a:ln>
        </p:spPr>
      </p:sp>
      <p:sp>
        <p:nvSpPr>
          <p:cNvPr id="5" name="text-132"/>
          <p:cNvSpPr txBox="1"/>
          <p:nvPr/>
        </p:nvSpPr>
        <p:spPr>
          <a:xfrm>
            <a:off x="731520"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a:t>
            </a:r>
            <a:endParaRPr lang="en-US" sz="2600" dirty="0"/>
          </a:p>
        </p:txBody>
      </p:sp>
      <p:sp>
        <p:nvSpPr>
          <p:cNvPr id="6" name="text-133"/>
          <p:cNvSpPr txBox="1"/>
          <p:nvPr/>
        </p:nvSpPr>
        <p:spPr>
          <a:xfrm>
            <a:off x="731520"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Chunk 1</a:t>
            </a:r>
            <a:endParaRPr lang="en-US" sz="1600" dirty="0"/>
          </a:p>
        </p:txBody>
      </p:sp>
      <p:sp>
        <p:nvSpPr>
          <p:cNvPr id="7" name="text-134"/>
          <p:cNvSpPr txBox="1"/>
          <p:nvPr/>
        </p:nvSpPr>
        <p:spPr>
          <a:xfrm>
            <a:off x="731520"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Generate the first few frames; store each layer's keys and values</a:t>
            </a:r>
            <a:endParaRPr lang="en-US" sz="1250" dirty="0"/>
          </a:p>
        </p:txBody>
      </p:sp>
      <p:sp>
        <p:nvSpPr>
          <p:cNvPr id="8" name="text-135"/>
          <p:cNvSpPr txBox="1"/>
          <p:nvPr/>
        </p:nvSpPr>
        <p:spPr>
          <a:xfrm>
            <a:off x="2331720"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9" name="step-136"/>
          <p:cNvSpPr/>
          <p:nvPr/>
        </p:nvSpPr>
        <p:spPr>
          <a:xfrm>
            <a:off x="2633472" y="1234440"/>
            <a:ext cx="1783080" cy="2148840"/>
          </a:xfrm>
          <a:prstGeom prst="roundRect">
            <a:avLst>
              <a:gd name="adj" fmla="val 5128"/>
            </a:avLst>
          </a:prstGeom>
          <a:solidFill>
            <a:srgbClr val="2B2926"/>
          </a:solidFill>
          <a:ln w="12700">
            <a:solidFill>
              <a:srgbClr val="2B2926"/>
            </a:solidFill>
            <a:prstDash val="solid"/>
          </a:ln>
        </p:spPr>
      </p:sp>
      <p:sp>
        <p:nvSpPr>
          <p:cNvPr id="10" name="text-137"/>
          <p:cNvSpPr txBox="1"/>
          <p:nvPr/>
        </p:nvSpPr>
        <p:spPr>
          <a:xfrm>
            <a:off x="2816352"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2</a:t>
            </a:r>
            <a:endParaRPr lang="en-US" sz="2600" dirty="0"/>
          </a:p>
        </p:txBody>
      </p:sp>
      <p:sp>
        <p:nvSpPr>
          <p:cNvPr id="11" name="text-138"/>
          <p:cNvSpPr txBox="1"/>
          <p:nvPr/>
        </p:nvSpPr>
        <p:spPr>
          <a:xfrm>
            <a:off x="2816352"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Chunk 2</a:t>
            </a:r>
            <a:endParaRPr lang="en-US" sz="1600" dirty="0"/>
          </a:p>
        </p:txBody>
      </p:sp>
      <p:sp>
        <p:nvSpPr>
          <p:cNvPr id="12" name="text-139"/>
          <p:cNvSpPr txBox="1"/>
          <p:nvPr/>
        </p:nvSpPr>
        <p:spPr>
          <a:xfrm>
            <a:off x="2816352"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New frames attend to the cache instead of recomputing the past</a:t>
            </a:r>
            <a:endParaRPr lang="en-US" sz="1250" dirty="0"/>
          </a:p>
        </p:txBody>
      </p:sp>
      <p:sp>
        <p:nvSpPr>
          <p:cNvPr id="13" name="text-140"/>
          <p:cNvSpPr txBox="1"/>
          <p:nvPr/>
        </p:nvSpPr>
        <p:spPr>
          <a:xfrm>
            <a:off x="4416552"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4" name="step-141"/>
          <p:cNvSpPr/>
          <p:nvPr/>
        </p:nvSpPr>
        <p:spPr>
          <a:xfrm>
            <a:off x="4718304" y="1234440"/>
            <a:ext cx="1783080" cy="2148840"/>
          </a:xfrm>
          <a:prstGeom prst="roundRect">
            <a:avLst>
              <a:gd name="adj" fmla="val 5128"/>
            </a:avLst>
          </a:prstGeom>
          <a:solidFill>
            <a:srgbClr val="2B2926"/>
          </a:solidFill>
          <a:ln w="12700">
            <a:solidFill>
              <a:srgbClr val="2B2926"/>
            </a:solidFill>
            <a:prstDash val="solid"/>
          </a:ln>
        </p:spPr>
      </p:sp>
      <p:sp>
        <p:nvSpPr>
          <p:cNvPr id="15" name="text-142"/>
          <p:cNvSpPr txBox="1"/>
          <p:nvPr/>
        </p:nvSpPr>
        <p:spPr>
          <a:xfrm>
            <a:off x="4901184"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3</a:t>
            </a:r>
            <a:endParaRPr lang="en-US" sz="2600" dirty="0"/>
          </a:p>
        </p:txBody>
      </p:sp>
      <p:sp>
        <p:nvSpPr>
          <p:cNvPr id="16" name="text-143"/>
          <p:cNvSpPr txBox="1"/>
          <p:nvPr/>
        </p:nvSpPr>
        <p:spPr>
          <a:xfrm>
            <a:off x="4901184"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Chunk n</a:t>
            </a:r>
            <a:endParaRPr lang="en-US" sz="1600" dirty="0"/>
          </a:p>
        </p:txBody>
      </p:sp>
      <p:sp>
        <p:nvSpPr>
          <p:cNvPr id="17" name="text-144"/>
          <p:cNvSpPr txBox="1"/>
          <p:nvPr/>
        </p:nvSpPr>
        <p:spPr>
          <a:xfrm>
            <a:off x="4901184"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Cost per chunk stays roughly flat if the cache is bounded or compressed</a:t>
            </a:r>
            <a:endParaRPr lang="en-US" sz="1250" dirty="0"/>
          </a:p>
        </p:txBody>
      </p:sp>
      <p:sp>
        <p:nvSpPr>
          <p:cNvPr id="18" name="text-145"/>
          <p:cNvSpPr txBox="1"/>
          <p:nvPr/>
        </p:nvSpPr>
        <p:spPr>
          <a:xfrm>
            <a:off x="6501384"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9" name="step-146"/>
          <p:cNvSpPr/>
          <p:nvPr/>
        </p:nvSpPr>
        <p:spPr>
          <a:xfrm>
            <a:off x="6803136" y="1234440"/>
            <a:ext cx="1783080" cy="2148840"/>
          </a:xfrm>
          <a:prstGeom prst="roundRect">
            <a:avLst>
              <a:gd name="adj" fmla="val 5128"/>
            </a:avLst>
          </a:prstGeom>
          <a:solidFill>
            <a:srgbClr val="B4472A"/>
          </a:solidFill>
          <a:ln w="12700">
            <a:solidFill>
              <a:srgbClr val="B4472A"/>
            </a:solidFill>
            <a:prstDash val="solid"/>
          </a:ln>
        </p:spPr>
      </p:sp>
      <p:sp>
        <p:nvSpPr>
          <p:cNvPr id="20" name="text-147"/>
          <p:cNvSpPr txBox="1"/>
          <p:nvPr/>
        </p:nvSpPr>
        <p:spPr>
          <a:xfrm>
            <a:off x="6986016" y="1371600"/>
            <a:ext cx="548640" cy="45720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4</a:t>
            </a:r>
            <a:endParaRPr lang="en-US" sz="2600" dirty="0"/>
          </a:p>
        </p:txBody>
      </p:sp>
      <p:sp>
        <p:nvSpPr>
          <p:cNvPr id="21" name="text-148"/>
          <p:cNvSpPr txBox="1"/>
          <p:nvPr/>
        </p:nvSpPr>
        <p:spPr>
          <a:xfrm>
            <a:off x="6986016" y="1874520"/>
            <a:ext cx="1417320" cy="320040"/>
          </a:xfrm>
          <a:prstGeom prst="rect">
            <a:avLst/>
          </a:prstGeom>
          <a:noFill/>
          <a:ln/>
        </p:spPr>
        <p:txBody>
          <a:bodyPr wrap="square" lIns="0" tIns="0" rIns="0" bIns="0" rtlCol="0" anchor="ctr"/>
          <a:lstStyle/>
          <a:p>
            <a:pPr indent="0" marL="0">
              <a:buNone/>
            </a:pPr>
            <a:r>
              <a:rPr lang="en-US" sz="1600" b="1" dirty="0">
                <a:solidFill>
                  <a:srgbClr val="FBF3EC"/>
                </a:solidFill>
              </a:rPr>
              <a:t>Stream</a:t>
            </a:r>
            <a:endParaRPr lang="en-US" sz="1600" dirty="0"/>
          </a:p>
        </p:txBody>
      </p:sp>
      <p:sp>
        <p:nvSpPr>
          <p:cNvPr id="22" name="text-149"/>
          <p:cNvSpPr txBox="1"/>
          <p:nvPr/>
        </p:nvSpPr>
        <p:spPr>
          <a:xfrm>
            <a:off x="6986016" y="2240280"/>
            <a:ext cx="1417320" cy="1051560"/>
          </a:xfrm>
          <a:prstGeom prst="rect">
            <a:avLst/>
          </a:prstGeom>
          <a:noFill/>
          <a:ln/>
        </p:spPr>
        <p:txBody>
          <a:bodyPr wrap="square" lIns="0" tIns="0" rIns="0" bIns="0" rtlCol="0" anchor="t"/>
          <a:lstStyle/>
          <a:p>
            <a:pPr indent="0" marL="0">
              <a:buNone/>
            </a:pPr>
            <a:r>
              <a:rPr lang="en-US" sz="1250" dirty="0">
                <a:solidFill>
                  <a:srgbClr val="FBF3EC"/>
                </a:solidFill>
              </a:rPr>
              <a:t>Frames leave as they're made: watch, or steer, while it generates</a:t>
            </a:r>
            <a:endParaRPr lang="en-US" sz="1250" dirty="0"/>
          </a:p>
        </p:txBody>
      </p:sp>
      <p:sp>
        <p:nvSpPr>
          <p:cNvPr id="23" name="text-150"/>
          <p:cNvSpPr txBox="1"/>
          <p:nvPr/>
        </p:nvSpPr>
        <p:spPr>
          <a:xfrm>
            <a:off x="548640" y="3703320"/>
            <a:ext cx="8046720" cy="457200"/>
          </a:xfrm>
          <a:prstGeom prst="rect">
            <a:avLst/>
          </a:prstGeom>
          <a:noFill/>
          <a:ln/>
        </p:spPr>
        <p:txBody>
          <a:bodyPr wrap="square" lIns="0" tIns="0" rIns="0" bIns="0" rtlCol="0" anchor="ctr"/>
          <a:lstStyle/>
          <a:p>
            <a:pPr indent="0" marL="0">
              <a:buNone/>
            </a:pPr>
            <a:r>
              <a:rPr lang="en-US" sz="1400" i="1" dirty="0">
                <a:solidFill>
                  <a:srgbClr val="E7A07F"/>
                </a:solidFill>
              </a:rPr>
              <a:t>The same trick makes chatbots fast. Stanford CS348K (May 2026) covers it for video.</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Helios: a minute of video, in real time</a:t>
            </a:r>
            <a:endParaRPr lang="en-US" sz="2800" dirty="0"/>
          </a:p>
        </p:txBody>
      </p:sp>
      <p:pic>
        <p:nvPicPr>
          <p:cNvPr id="4" name="img-151" descr="Frame from the official Helios feature video">    </p:cNvPr>
          <p:cNvPicPr>
            <a:picLocks noChangeAspect="1"/>
          </p:cNvPicPr>
          <p:nvPr/>
        </p:nvPicPr>
        <p:blipFill>
          <a:blip r:embed="rId1"/>
          <a:stretch>
            <a:fillRect/>
          </a:stretch>
        </p:blipFill>
        <p:spPr>
          <a:xfrm>
            <a:off x="548640" y="1143000"/>
            <a:ext cx="4297680" cy="2578608"/>
          </a:xfrm>
          <a:prstGeom prst="rect">
            <a:avLst/>
          </a:prstGeom>
        </p:spPr>
      </p:pic>
      <p:sp>
        <p:nvSpPr>
          <p:cNvPr id="5" name="text-152"/>
          <p:cNvSpPr txBox="1"/>
          <p:nvPr/>
        </p:nvSpPr>
        <p:spPr>
          <a:xfrm>
            <a:off x="548640" y="3794760"/>
            <a:ext cx="4297680" cy="365760"/>
          </a:xfrm>
          <a:prstGeom prst="rect">
            <a:avLst/>
          </a:prstGeom>
          <a:noFill/>
          <a:ln/>
        </p:spPr>
        <p:txBody>
          <a:bodyPr wrap="square" lIns="0" tIns="0" rIns="0" bIns="0" rtlCol="0" anchor="t"/>
          <a:lstStyle/>
          <a:p>
            <a:pPr indent="0" marL="0">
              <a:buNone/>
            </a:pPr>
            <a:r>
              <a:rPr lang="en-US" sz="1000" dirty="0">
                <a:solidFill>
                  <a:srgbClr val="6E665C"/>
                </a:solidFill>
              </a:rPr>
              <a:t>Frame from the official Helios feature video</a:t>
            </a:r>
            <a:endParaRPr lang="en-US" sz="1000" dirty="0"/>
          </a:p>
        </p:txBody>
      </p:sp>
      <p:sp>
        <p:nvSpPr>
          <p:cNvPr id="6" name="pts-153"/>
          <p:cNvSpPr txBox="1"/>
          <p:nvPr/>
        </p:nvSpPr>
        <p:spPr>
          <a:xfrm>
            <a:off x="5166360" y="1143000"/>
            <a:ext cx="3429000" cy="1252728"/>
          </a:xfrm>
          <a:prstGeom prst="rect">
            <a:avLst/>
          </a:prstGeom>
          <a:noFill/>
          <a:ln/>
        </p:spPr>
        <p:txBody>
          <a:bodyPr wrap="square" lIns="0" tIns="0" rIns="0" bIns="0" rtlCol="0" anchor="t"/>
          <a:lstStyle/>
          <a:p>
            <a:pPr marL="177800" indent="-177800">
              <a:spcAft>
                <a:spcPts val="600"/>
              </a:spcAft>
              <a:buSzPct val="100000"/>
              <a:buChar char="•"/>
            </a:pPr>
            <a:r>
              <a:rPr lang="en-US" sz="1350" dirty="0">
                <a:solidFill>
                  <a:srgbClr val="F4F0E8"/>
                </a:solidFill>
              </a:rPr>
              <a:t>14B autoregressive model: writes video forward, chunk by chunk</a:t>
            </a:r>
            <a:endParaRPr lang="en-US" sz="1350" dirty="0"/>
          </a:p>
          <a:p>
            <a:pPr marL="177800" indent="-177800">
              <a:spcAft>
                <a:spcPts val="600"/>
              </a:spcAft>
              <a:buSzPct val="100000"/>
              <a:buChar char="•"/>
            </a:pPr>
            <a:r>
              <a:rPr lang="en-US" sz="1350" dirty="0">
                <a:solidFill>
                  <a:srgbClr val="F4F0E8"/>
                </a:solidFill>
              </a:rPr>
              <a:t>~60 s (1,440 frames) per generation</a:t>
            </a:r>
            <a:endParaRPr lang="en-US" sz="1350" dirty="0"/>
          </a:p>
          <a:p>
            <a:pPr marL="177800" indent="-177800">
              <a:spcAft>
                <a:spcPts val="600"/>
              </a:spcAft>
              <a:buSzPct val="100000"/>
              <a:buChar char="•"/>
            </a:pPr>
            <a:r>
              <a:rPr lang="en-US" sz="1350" dirty="0">
                <a:solidFill>
                  <a:srgbClr val="F4F0E8"/>
                </a:solidFill>
              </a:rPr>
              <a:t>19.5 fps on one H100: close to 24 fps playback</a:t>
            </a:r>
            <a:endParaRPr lang="en-US" sz="1350" dirty="0"/>
          </a:p>
          <a:p>
            <a:pPr marL="177800" indent="-177800">
              <a:spcAft>
                <a:spcPts val="600"/>
              </a:spcAft>
              <a:buSzPct val="100000"/>
              <a:buChar char="•"/>
            </a:pPr>
            <a:r>
              <a:rPr lang="en-US" sz="1350" dirty="0">
                <a:solidFill>
                  <a:srgbClr val="F4F0E8"/>
                </a:solidFill>
              </a:rPr>
              <a:t>Open weights</a:t>
            </a:r>
            <a:endParaRPr lang="en-US" sz="1350" dirty="0"/>
          </a:p>
        </p:txBody>
      </p:sp>
      <p:sp>
        <p:nvSpPr>
          <p:cNvPr id="7" name="btn-154"/>
          <p:cNvSpPr/>
          <p:nvPr/>
        </p:nvSpPr>
        <p:spPr>
          <a:xfrm>
            <a:off x="5166360" y="2532888"/>
            <a:ext cx="3429000" cy="384048"/>
          </a:xfrm>
          <a:prstGeom prst="roundRect">
            <a:avLst>
              <a:gd name="adj" fmla="val 19048"/>
            </a:avLst>
          </a:prstGeom>
          <a:solidFill>
            <a:srgbClr val="2E2B27"/>
          </a:solidFill>
          <a:ln w="12700">
            <a:solidFill>
              <a:srgbClr val="E7A07F"/>
            </a:solidFill>
            <a:prstDash val="solid"/>
          </a:ln>
        </p:spPr>
      </p:sp>
      <p:sp>
        <p:nvSpPr>
          <p:cNvPr id="8" name="btntext-155"/>
          <p:cNvSpPr txBox="1"/>
          <p:nvPr/>
        </p:nvSpPr>
        <p:spPr>
          <a:xfrm>
            <a:off x="5303520" y="2532888"/>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2" invalidUrl="" action="" tgtFrame="" tooltip="https://www.youtube.com/watch?v=vd_AgHtOUFQ" history="1" highlightClick="0" endSnd="0">
                  <a:extLst>
                    <a:ext uri="{A12FA001-AC4F-418D-AE19-62706E023703}">
                      <ahyp:hlinkClr xmlns:ahyp="http://schemas.microsoft.com/office/drawing/2018/hyperlinkcolor" val="tx"/>
                    </a:ext>
                  </a:extLst>
                </a:hlinkClick>
              </a:rPr>
              <a:t>► Play: Helios feature video (YouTube)</a:t>
            </a:r>
            <a:endParaRPr lang="en-US" sz="1300" dirty="0"/>
          </a:p>
        </p:txBody>
      </p:sp>
      <p:sp>
        <p:nvSpPr>
          <p:cNvPr id="9" name="text-156"/>
          <p:cNvSpPr txBox="1"/>
          <p:nvPr/>
        </p:nvSpPr>
        <p:spPr>
          <a:xfrm>
            <a:off x="5166360" y="2935224"/>
            <a:ext cx="3429000" cy="182880"/>
          </a:xfrm>
          <a:prstGeom prst="rect">
            <a:avLst/>
          </a:prstGeom>
          <a:noFill/>
          <a:ln/>
        </p:spPr>
        <p:txBody>
          <a:bodyPr wrap="square" lIns="0" tIns="0" rIns="0" bIns="0" rtlCol="0" anchor="ctr"/>
          <a:lstStyle/>
          <a:p>
            <a:pPr indent="0" marL="0">
              <a:buNone/>
            </a:pPr>
            <a:r>
              <a:rPr lang="en-US" sz="900" dirty="0">
                <a:solidFill>
                  <a:srgbClr val="6E665C"/>
                </a:solidFill>
              </a:rPr>
              <a:t>www.youtube.com/watch?v=vd_AgHtOUFQ</a:t>
            </a:r>
            <a:endParaRPr lang="en-US" sz="900" dirty="0"/>
          </a:p>
        </p:txBody>
      </p:sp>
      <p:sp>
        <p:nvSpPr>
          <p:cNvPr id="10" name="btn-157"/>
          <p:cNvSpPr/>
          <p:nvPr/>
        </p:nvSpPr>
        <p:spPr>
          <a:xfrm>
            <a:off x="5166360" y="3136392"/>
            <a:ext cx="3429000" cy="384048"/>
          </a:xfrm>
          <a:prstGeom prst="roundRect">
            <a:avLst>
              <a:gd name="adj" fmla="val 19048"/>
            </a:avLst>
          </a:prstGeom>
          <a:solidFill>
            <a:srgbClr val="2E2B27"/>
          </a:solidFill>
          <a:ln w="12700">
            <a:solidFill>
              <a:srgbClr val="E7A07F"/>
            </a:solidFill>
            <a:prstDash val="solid"/>
          </a:ln>
        </p:spPr>
      </p:sp>
      <p:sp>
        <p:nvSpPr>
          <p:cNvPr id="11" name="btntext-158"/>
          <p:cNvSpPr txBox="1"/>
          <p:nvPr/>
        </p:nvSpPr>
        <p:spPr>
          <a:xfrm>
            <a:off x="5303520" y="3136392"/>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3" invalidUrl="" action="" tgtFrame="" tooltip="https://pku-yuangroup.github.io/Helios-Page" history="1" highlightClick="0" endSnd="0">
                  <a:extLst>
                    <a:ext uri="{A12FA001-AC4F-418D-AE19-62706E023703}">
                      <ahyp:hlinkClr xmlns:ahyp="http://schemas.microsoft.com/office/drawing/2018/hyperlinkcolor" val="tx"/>
                    </a:ext>
                  </a:extLst>
                </a:hlinkClick>
              </a:rPr>
              <a:t>► Minute-long demos (project page)</a:t>
            </a:r>
            <a:endParaRPr lang="en-US" sz="1300" dirty="0"/>
          </a:p>
        </p:txBody>
      </p:sp>
      <p:sp>
        <p:nvSpPr>
          <p:cNvPr id="12" name="text-159"/>
          <p:cNvSpPr txBox="1"/>
          <p:nvPr/>
        </p:nvSpPr>
        <p:spPr>
          <a:xfrm>
            <a:off x="5166360" y="3538728"/>
            <a:ext cx="3429000" cy="182880"/>
          </a:xfrm>
          <a:prstGeom prst="rect">
            <a:avLst/>
          </a:prstGeom>
          <a:noFill/>
          <a:ln/>
        </p:spPr>
        <p:txBody>
          <a:bodyPr wrap="square" lIns="0" tIns="0" rIns="0" bIns="0" rtlCol="0" anchor="ctr"/>
          <a:lstStyle/>
          <a:p>
            <a:pPr indent="0" marL="0">
              <a:buNone/>
            </a:pPr>
            <a:r>
              <a:rPr lang="en-US" sz="900" dirty="0">
                <a:solidFill>
                  <a:srgbClr val="6E665C"/>
                </a:solidFill>
              </a:rPr>
              <a:t>pku-yuangroup.github.io/Helios-Page</a:t>
            </a:r>
            <a:endParaRPr lang="en-US" sz="900" dirty="0"/>
          </a:p>
        </p:txBody>
      </p:sp>
      <p:sp>
        <p:nvSpPr>
          <p:cNvPr id="13" name="btn-160"/>
          <p:cNvSpPr/>
          <p:nvPr/>
        </p:nvSpPr>
        <p:spPr>
          <a:xfrm>
            <a:off x="5166360" y="3739896"/>
            <a:ext cx="3429000" cy="384048"/>
          </a:xfrm>
          <a:prstGeom prst="roundRect">
            <a:avLst>
              <a:gd name="adj" fmla="val 19048"/>
            </a:avLst>
          </a:prstGeom>
          <a:solidFill>
            <a:srgbClr val="2E2B27"/>
          </a:solidFill>
          <a:ln w="12700">
            <a:solidFill>
              <a:srgbClr val="E7A07F"/>
            </a:solidFill>
            <a:prstDash val="solid"/>
          </a:ln>
        </p:spPr>
      </p:sp>
      <p:sp>
        <p:nvSpPr>
          <p:cNvPr id="14" name="btntext-161"/>
          <p:cNvSpPr txBox="1"/>
          <p:nvPr/>
        </p:nvSpPr>
        <p:spPr>
          <a:xfrm>
            <a:off x="5303520" y="3739896"/>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4" invalidUrl="" action="" tgtFrame="" tooltip="https://huggingface.co/spaces/BestWishYsh/Helios-14B-RealTime" history="1" highlightClick="0" endSnd="0">
                  <a:extLst>
                    <a:ext uri="{A12FA001-AC4F-418D-AE19-62706E023703}">
                      <ahyp:hlinkClr xmlns:ahyp="http://schemas.microsoft.com/office/drawing/2018/hyperlinkcolor" val="tx"/>
                    </a:ext>
                  </a:extLst>
                </a:hlinkClick>
              </a:rPr>
              <a:t>Try it: Hugging Face demo ↗</a:t>
            </a:r>
            <a:endParaRPr lang="en-US" sz="1300" dirty="0"/>
          </a:p>
        </p:txBody>
      </p:sp>
      <p:sp>
        <p:nvSpPr>
          <p:cNvPr id="15" name="text-162"/>
          <p:cNvSpPr txBox="1"/>
          <p:nvPr/>
        </p:nvSpPr>
        <p:spPr>
          <a:xfrm>
            <a:off x="5166360" y="4142232"/>
            <a:ext cx="3429000" cy="182880"/>
          </a:xfrm>
          <a:prstGeom prst="rect">
            <a:avLst/>
          </a:prstGeom>
          <a:noFill/>
          <a:ln/>
        </p:spPr>
        <p:txBody>
          <a:bodyPr wrap="square" lIns="0" tIns="0" rIns="0" bIns="0" rtlCol="0" anchor="ctr"/>
          <a:lstStyle/>
          <a:p>
            <a:pPr indent="0" marL="0">
              <a:buNone/>
            </a:pPr>
            <a:r>
              <a:rPr lang="en-US" sz="900" dirty="0">
                <a:solidFill>
                  <a:srgbClr val="6E665C"/>
                </a:solidFill>
              </a:rPr>
              <a:t>huggingface.co/spaces/BestWishYsh/Helios-14B-RealTime</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How Helios gets its speed</a:t>
            </a:r>
            <a:endParaRPr lang="en-US" sz="2800" dirty="0"/>
          </a:p>
        </p:txBody>
      </p:sp>
      <p:sp>
        <p:nvSpPr>
          <p:cNvPr id="4" name="card-163"/>
          <p:cNvSpPr/>
          <p:nvPr/>
        </p:nvSpPr>
        <p:spPr>
          <a:xfrm>
            <a:off x="548640" y="1097280"/>
            <a:ext cx="3931920" cy="1303020"/>
          </a:xfrm>
          <a:prstGeom prst="roundRect">
            <a:avLst>
              <a:gd name="adj" fmla="val 7018"/>
            </a:avLst>
          </a:prstGeom>
          <a:solidFill>
            <a:srgbClr val="2B2926"/>
          </a:solidFill>
          <a:ln w="12700">
            <a:solidFill>
              <a:srgbClr val="2B2926"/>
            </a:solidFill>
            <a:prstDash val="solid"/>
          </a:ln>
        </p:spPr>
      </p:sp>
      <p:sp>
        <p:nvSpPr>
          <p:cNvPr id="5" name="text-164"/>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Remember less, smartly</a:t>
            </a:r>
            <a:endParaRPr lang="en-US" sz="1500" dirty="0"/>
          </a:p>
        </p:txBody>
      </p:sp>
      <p:sp>
        <p:nvSpPr>
          <p:cNvPr id="6" name="text-165"/>
          <p:cNvSpPr txBox="1"/>
          <p:nvPr/>
        </p:nvSpPr>
        <p:spPr>
          <a:xfrm>
            <a:off x="749808" y="1627632"/>
            <a:ext cx="3529584" cy="681228"/>
          </a:xfrm>
          <a:prstGeom prst="rect">
            <a:avLst/>
          </a:prstGeom>
          <a:noFill/>
          <a:ln/>
        </p:spPr>
        <p:txBody>
          <a:bodyPr wrap="square" lIns="0" tIns="0" rIns="0" bIns="0" rtlCol="0" anchor="t"/>
          <a:lstStyle/>
          <a:p>
            <a:pPr indent="0" marL="0">
              <a:buNone/>
            </a:pPr>
            <a:r>
              <a:rPr lang="en-US" sz="1300" dirty="0">
                <a:solidFill>
                  <a:srgbClr val="F4F0E8"/>
                </a:solidFill>
              </a:rPr>
              <a:t>It compresses the history it carries forward, so each new chunk doesn't re-read the whole past.</a:t>
            </a:r>
            <a:endParaRPr lang="en-US" sz="1300" dirty="0"/>
          </a:p>
        </p:txBody>
      </p:sp>
      <p:sp>
        <p:nvSpPr>
          <p:cNvPr id="7" name="card-166"/>
          <p:cNvSpPr/>
          <p:nvPr/>
        </p:nvSpPr>
        <p:spPr>
          <a:xfrm>
            <a:off x="4663440" y="1097280"/>
            <a:ext cx="3931920" cy="1303020"/>
          </a:xfrm>
          <a:prstGeom prst="roundRect">
            <a:avLst>
              <a:gd name="adj" fmla="val 7018"/>
            </a:avLst>
          </a:prstGeom>
          <a:solidFill>
            <a:srgbClr val="2B2926"/>
          </a:solidFill>
          <a:ln w="12700">
            <a:solidFill>
              <a:srgbClr val="2B2926"/>
            </a:solidFill>
            <a:prstDash val="solid"/>
          </a:ln>
        </p:spPr>
      </p:sp>
      <p:sp>
        <p:nvSpPr>
          <p:cNvPr id="8" name="text-167"/>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Cheaper than its size</a:t>
            </a:r>
            <a:endParaRPr lang="en-US" sz="1500" dirty="0"/>
          </a:p>
        </p:txBody>
      </p:sp>
      <p:sp>
        <p:nvSpPr>
          <p:cNvPr id="9" name="text-168"/>
          <p:cNvSpPr txBox="1"/>
          <p:nvPr/>
        </p:nvSpPr>
        <p:spPr>
          <a:xfrm>
            <a:off x="4864608" y="1627632"/>
            <a:ext cx="3529584" cy="681228"/>
          </a:xfrm>
          <a:prstGeom prst="rect">
            <a:avLst/>
          </a:prstGeom>
          <a:noFill/>
          <a:ln/>
        </p:spPr>
        <p:txBody>
          <a:bodyPr wrap="square" lIns="0" tIns="0" rIns="0" bIns="0" rtlCol="0" anchor="t"/>
          <a:lstStyle/>
          <a:p>
            <a:pPr indent="0" marL="0">
              <a:buNone/>
            </a:pPr>
            <a:r>
              <a:rPr lang="en-US" sz="1300" dirty="0">
                <a:solidFill>
                  <a:srgbClr val="F4F0E8"/>
                </a:solidFill>
              </a:rPr>
              <a:t>The team reports per-step cost comparable to a 1.3B model, despite having 14B parameters.</a:t>
            </a:r>
            <a:endParaRPr lang="en-US" sz="1300" dirty="0"/>
          </a:p>
        </p:txBody>
      </p:sp>
      <p:sp>
        <p:nvSpPr>
          <p:cNvPr id="10" name="card-169"/>
          <p:cNvSpPr/>
          <p:nvPr/>
        </p:nvSpPr>
        <p:spPr>
          <a:xfrm>
            <a:off x="548640" y="2583180"/>
            <a:ext cx="3931920" cy="1303020"/>
          </a:xfrm>
          <a:prstGeom prst="roundRect">
            <a:avLst>
              <a:gd name="adj" fmla="val 7018"/>
            </a:avLst>
          </a:prstGeom>
          <a:solidFill>
            <a:srgbClr val="2B2926"/>
          </a:solidFill>
          <a:ln w="12700">
            <a:solidFill>
              <a:srgbClr val="2B2926"/>
            </a:solidFill>
            <a:prstDash val="solid"/>
          </a:ln>
        </p:spPr>
      </p:sp>
      <p:sp>
        <p:nvSpPr>
          <p:cNvPr id="11" name="text-170"/>
          <p:cNvSpPr txBox="1"/>
          <p:nvPr/>
        </p:nvSpPr>
        <p:spPr>
          <a:xfrm>
            <a:off x="749808" y="27203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Fewer steps</a:t>
            </a:r>
            <a:endParaRPr lang="en-US" sz="1500" dirty="0"/>
          </a:p>
        </p:txBody>
      </p:sp>
      <p:sp>
        <p:nvSpPr>
          <p:cNvPr id="12" name="text-171"/>
          <p:cNvSpPr txBox="1"/>
          <p:nvPr/>
        </p:nvSpPr>
        <p:spPr>
          <a:xfrm>
            <a:off x="749808" y="3113532"/>
            <a:ext cx="3529584" cy="681228"/>
          </a:xfrm>
          <a:prstGeom prst="rect">
            <a:avLst/>
          </a:prstGeom>
          <a:noFill/>
          <a:ln/>
        </p:spPr>
        <p:txBody>
          <a:bodyPr wrap="square" lIns="0" tIns="0" rIns="0" bIns="0" rtlCol="0" anchor="t"/>
          <a:lstStyle/>
          <a:p>
            <a:pPr indent="0" marL="0">
              <a:buNone/>
            </a:pPr>
            <a:r>
              <a:rPr lang="en-US" sz="1300" dirty="0">
                <a:solidFill>
                  <a:srgbClr val="F4F0E8"/>
                </a:solidFill>
              </a:rPr>
              <a:t>A distilled version uses 3 denoising steps instead of dozens (Week 6's theme: same model, less work).</a:t>
            </a:r>
            <a:endParaRPr lang="en-US" sz="1300" dirty="0"/>
          </a:p>
        </p:txBody>
      </p:sp>
      <p:sp>
        <p:nvSpPr>
          <p:cNvPr id="13" name="card-172"/>
          <p:cNvSpPr/>
          <p:nvPr/>
        </p:nvSpPr>
        <p:spPr>
          <a:xfrm>
            <a:off x="4663440" y="2583180"/>
            <a:ext cx="3931920" cy="1303020"/>
          </a:xfrm>
          <a:prstGeom prst="roundRect">
            <a:avLst>
              <a:gd name="adj" fmla="val 7018"/>
            </a:avLst>
          </a:prstGeom>
          <a:solidFill>
            <a:srgbClr val="2B2926"/>
          </a:solidFill>
          <a:ln w="12700">
            <a:solidFill>
              <a:srgbClr val="2B2926"/>
            </a:solidFill>
            <a:prstDash val="solid"/>
          </a:ln>
        </p:spPr>
      </p:sp>
      <p:sp>
        <p:nvSpPr>
          <p:cNvPr id="14" name="text-173"/>
          <p:cNvSpPr txBox="1"/>
          <p:nvPr/>
        </p:nvSpPr>
        <p:spPr>
          <a:xfrm>
            <a:off x="4864608" y="27203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Lean to train</a:t>
            </a:r>
            <a:endParaRPr lang="en-US" sz="1500" dirty="0"/>
          </a:p>
        </p:txBody>
      </p:sp>
      <p:sp>
        <p:nvSpPr>
          <p:cNvPr id="15" name="text-174"/>
          <p:cNvSpPr txBox="1"/>
          <p:nvPr/>
        </p:nvSpPr>
        <p:spPr>
          <a:xfrm>
            <a:off x="4864608" y="3113532"/>
            <a:ext cx="3529584" cy="681228"/>
          </a:xfrm>
          <a:prstGeom prst="rect">
            <a:avLst/>
          </a:prstGeom>
          <a:noFill/>
          <a:ln/>
        </p:spPr>
        <p:txBody>
          <a:bodyPr wrap="square" lIns="0" tIns="0" rIns="0" bIns="0" rtlCol="0" anchor="t"/>
          <a:lstStyle/>
          <a:p>
            <a:pPr indent="0" marL="0">
              <a:buNone/>
            </a:pPr>
            <a:r>
              <a:rPr lang="en-US" sz="1300" dirty="0">
                <a:solidFill>
                  <a:srgbClr val="F4F0E8"/>
                </a:solidFill>
              </a:rPr>
              <a:t>Up to four 14B models fit in 80 GB of GPU memory during training, without special parallelism frameworks.</a:t>
            </a:r>
            <a:endParaRPr lang="en-US" sz="1300" dirty="0"/>
          </a:p>
        </p:txBody>
      </p:sp>
      <p:sp>
        <p:nvSpPr>
          <p:cNvPr id="16" name="btn-175"/>
          <p:cNvSpPr/>
          <p:nvPr/>
        </p:nvSpPr>
        <p:spPr>
          <a:xfrm>
            <a:off x="548640" y="4114800"/>
            <a:ext cx="3931920" cy="384048"/>
          </a:xfrm>
          <a:prstGeom prst="roundRect">
            <a:avLst>
              <a:gd name="adj" fmla="val 19048"/>
            </a:avLst>
          </a:prstGeom>
          <a:solidFill>
            <a:srgbClr val="2E2B27"/>
          </a:solidFill>
          <a:ln w="12700">
            <a:solidFill>
              <a:srgbClr val="E7A07F"/>
            </a:solidFill>
            <a:prstDash val="solid"/>
          </a:ln>
        </p:spPr>
      </p:sp>
      <p:sp>
        <p:nvSpPr>
          <p:cNvPr id="17" name="btntext-176"/>
          <p:cNvSpPr txBox="1"/>
          <p:nvPr/>
        </p:nvSpPr>
        <p:spPr>
          <a:xfrm>
            <a:off x="685800" y="4114800"/>
            <a:ext cx="365760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pku-yuangroup.github.io/Helios-Page" history="1" highlightClick="0" endSnd="0">
                  <a:extLst>
                    <a:ext uri="{A12FA001-AC4F-418D-AE19-62706E023703}">
                      <ahyp:hlinkClr xmlns:ahyp="http://schemas.microsoft.com/office/drawing/2018/hyperlinkcolor" val="tx"/>
                    </a:ext>
                  </a:extLst>
                </a:hlinkClick>
              </a:rPr>
              <a:t>► Speed demo (project page, “Inference Speed”)</a:t>
            </a:r>
            <a:endParaRPr lang="en-US" sz="1300" dirty="0"/>
          </a:p>
        </p:txBody>
      </p:sp>
      <p:sp>
        <p:nvSpPr>
          <p:cNvPr id="18" name="text-177"/>
          <p:cNvSpPr txBox="1"/>
          <p:nvPr/>
        </p:nvSpPr>
        <p:spPr>
          <a:xfrm>
            <a:off x="548640" y="4517136"/>
            <a:ext cx="3931920" cy="182880"/>
          </a:xfrm>
          <a:prstGeom prst="rect">
            <a:avLst/>
          </a:prstGeom>
          <a:noFill/>
          <a:ln/>
        </p:spPr>
        <p:txBody>
          <a:bodyPr wrap="square" lIns="0" tIns="0" rIns="0" bIns="0" rtlCol="0" anchor="ctr"/>
          <a:lstStyle/>
          <a:p>
            <a:pPr indent="0" marL="0">
              <a:buNone/>
            </a:pPr>
            <a:r>
              <a:rPr lang="en-US" sz="900" dirty="0">
                <a:solidFill>
                  <a:srgbClr val="6E665C"/>
                </a:solidFill>
              </a:rPr>
              <a:t>pku-yuangroup.github.io/Helios-Page</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distillation, from 50 steps to 3</a:t>
            </a:r>
            <a:endParaRPr lang="en-US" sz="2800" dirty="0"/>
          </a:p>
        </p:txBody>
      </p:sp>
      <p:sp>
        <p:nvSpPr>
          <p:cNvPr id="4" name="col-178"/>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179"/>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Teacher</a:t>
            </a:r>
            <a:endParaRPr lang="en-US" sz="1700" dirty="0"/>
          </a:p>
        </p:txBody>
      </p:sp>
      <p:sp>
        <p:nvSpPr>
          <p:cNvPr id="6" name="items-180"/>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The original model: slow, high quality</a:t>
            </a:r>
            <a:endParaRPr lang="en-US" sz="1400" dirty="0"/>
          </a:p>
          <a:p>
            <a:pPr marL="177800" indent="-177800">
              <a:spcAft>
                <a:spcPts val="800"/>
              </a:spcAft>
              <a:buSzPct val="100000"/>
              <a:buChar char="•"/>
            </a:pPr>
            <a:r>
              <a:rPr lang="en-US" sz="1400" dirty="0">
                <a:solidFill>
                  <a:srgbClr val="F4F0E8"/>
                </a:solidFill>
              </a:rPr>
              <a:t>Tens of denoising steps per frame</a:t>
            </a:r>
            <a:endParaRPr lang="en-US" sz="1400" dirty="0"/>
          </a:p>
          <a:p>
            <a:pPr marL="177800" indent="-177800">
              <a:spcAft>
                <a:spcPts val="800"/>
              </a:spcAft>
              <a:buSzPct val="100000"/>
              <a:buChar char="•"/>
            </a:pPr>
            <a:r>
              <a:rPr lang="en-US" sz="1400" dirty="0">
                <a:solidFill>
                  <a:srgbClr val="F4F0E8"/>
                </a:solidFill>
              </a:rPr>
              <a:t>Runs offline, during training</a:t>
            </a:r>
            <a:endParaRPr lang="en-US" sz="1400" dirty="0"/>
          </a:p>
        </p:txBody>
      </p:sp>
      <p:sp>
        <p:nvSpPr>
          <p:cNvPr id="7" name="col-181"/>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182"/>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Student</a:t>
            </a:r>
            <a:endParaRPr lang="en-US" sz="1700" dirty="0"/>
          </a:p>
        </p:txBody>
      </p:sp>
      <p:sp>
        <p:nvSpPr>
          <p:cNvPr id="9" name="items-183"/>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Learns to jump where the teacher would end up</a:t>
            </a:r>
            <a:endParaRPr lang="en-US" sz="1400" dirty="0"/>
          </a:p>
          <a:p>
            <a:pPr marL="177800" indent="-177800">
              <a:spcAft>
                <a:spcPts val="800"/>
              </a:spcAft>
              <a:buSzPct val="100000"/>
              <a:buChar char="•"/>
            </a:pPr>
            <a:r>
              <a:rPr lang="en-US" sz="1400" dirty="0">
                <a:solidFill>
                  <a:srgbClr val="F4F0E8"/>
                </a:solidFill>
              </a:rPr>
              <a:t>1–4 steps (Helios-Distilled: 3)</a:t>
            </a:r>
            <a:endParaRPr lang="en-US" sz="1400" dirty="0"/>
          </a:p>
          <a:p>
            <a:pPr marL="177800" indent="-177800">
              <a:spcAft>
                <a:spcPts val="800"/>
              </a:spcAft>
              <a:buSzPct val="100000"/>
              <a:buChar char="•"/>
            </a:pPr>
            <a:r>
              <a:rPr lang="en-US" sz="1400" dirty="0">
                <a:solidFill>
                  <a:srgbClr val="F4F0E8"/>
                </a:solidFill>
              </a:rPr>
              <a:t>Methods: consistency models, distribution matching (DMD)</a:t>
            </a:r>
            <a:endParaRPr lang="en-US" sz="1400" dirty="0"/>
          </a:p>
        </p:txBody>
      </p:sp>
      <p:sp>
        <p:nvSpPr>
          <p:cNvPr id="10" name="text-184"/>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CMU 16-726 lists both DMD and consistency models. Week 6's quantization cuts cost per step; distillation cuts the number of steps.</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a real-time budget</a:t>
            </a:r>
            <a:endParaRPr lang="en-US" sz="2800" dirty="0"/>
          </a:p>
        </p:txBody>
      </p:sp>
      <p:graphicFrame>
        <p:nvGraphicFramePr>
          <p:cNvPr id="20" name="table-185"/>
          <p:cNvGraphicFramePr>
            <a:graphicFrameLocks noGrp="1"/>
          </p:cNvGraphicFramePr>
          <p:nvPr>
            <p:extLst>
              <p:ext uri="{D42A27DB-BD31-4B8C-83A1-F6EECF244321}">
                <p14:modId xmlns:p14="http://schemas.microsoft.com/office/powerpoint/2010/main" val="1579011935"/>
              </p:ext>
            </p:extLst>
          </p:nvPr>
        </p:nvGraphicFramePr>
        <p:xfrm>
          <a:off x="548640" y="1143000"/>
          <a:ext cx="8046720" cy="914400"/>
        </p:xfrm>
        <a:graphic>
          <a:graphicData uri="http://schemas.openxmlformats.org/drawingml/2006/table">
            <a:tbl>
              <a:tblPr/>
              <a:tblGrid>
                <a:gridCol w="2377440"/>
                <a:gridCol w="3840480"/>
                <a:gridCol w="1828800"/>
              </a:tblGrid>
              <a:tr h="54864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Lever</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 it cuts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Where you saw it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Deadline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24 fps leaves ~42 ms per frame; Helios's 19.5 fps is ~51 ms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Tonight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Fewer steps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Distillation: tens of steps → 3</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CMU 16-726, Helios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Cheaper steps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Quantization: fewer bits per weight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Week 6 (Yaofu)</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Less context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KV cache, compressed history, sparse attention</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Stanford CS348K, Helios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Smaller tokens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Stronger VAE compression, bigger patches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MIT 6.S184, Wan</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Why long video falls apart: drift</a:t>
            </a:r>
            <a:endParaRPr lang="en-US" sz="2800" dirty="0"/>
          </a:p>
        </p:txBody>
      </p:sp>
      <p:sp>
        <p:nvSpPr>
          <p:cNvPr id="4" name="frame-186"/>
          <p:cNvSpPr/>
          <p:nvPr/>
        </p:nvSpPr>
        <p:spPr>
          <a:xfrm>
            <a:off x="548640" y="1234440"/>
            <a:ext cx="2377440" cy="1417320"/>
          </a:xfrm>
          <a:prstGeom prst="roundRect">
            <a:avLst>
              <a:gd name="adj" fmla="val 6452"/>
            </a:avLst>
          </a:prstGeom>
          <a:solidFill>
            <a:srgbClr val="2B2926"/>
          </a:solidFill>
          <a:ln w="25400">
            <a:solidFill>
              <a:srgbClr val="E7A07F"/>
            </a:solidFill>
            <a:prstDash val="solid"/>
          </a:ln>
        </p:spPr>
      </p:sp>
      <p:sp>
        <p:nvSpPr>
          <p:cNvPr id="5" name="text-187"/>
          <p:cNvSpPr txBox="1"/>
          <p:nvPr/>
        </p:nvSpPr>
        <p:spPr>
          <a:xfrm>
            <a:off x="777240" y="1417320"/>
            <a:ext cx="1920240" cy="411480"/>
          </a:xfrm>
          <a:prstGeom prst="rect">
            <a:avLst/>
          </a:prstGeom>
          <a:noFill/>
          <a:ln/>
        </p:spPr>
        <p:txBody>
          <a:bodyPr wrap="square" lIns="0" tIns="0" rIns="0" bIns="0" rtlCol="0" anchor="ctr"/>
          <a:lstStyle/>
          <a:p>
            <a:pPr indent="0" marL="0">
              <a:buNone/>
            </a:pPr>
            <a:r>
              <a:rPr lang="en-US" sz="2200" dirty="0">
                <a:solidFill>
                  <a:srgbClr val="E7A07F"/>
                </a:solidFill>
                <a:latin typeface="Cambria" pitchFamily="34" charset="0"/>
                <a:ea typeface="Cambria" pitchFamily="34" charset="-122"/>
                <a:cs typeface="Cambria" pitchFamily="34" charset="-120"/>
              </a:rPr>
              <a:t>Second 1</a:t>
            </a:r>
            <a:endParaRPr lang="en-US" sz="2200" dirty="0"/>
          </a:p>
        </p:txBody>
      </p:sp>
      <p:sp>
        <p:nvSpPr>
          <p:cNvPr id="6" name="text-188"/>
          <p:cNvSpPr txBox="1"/>
          <p:nvPr/>
        </p:nvSpPr>
        <p:spPr>
          <a:xfrm>
            <a:off x="777240" y="1920240"/>
            <a:ext cx="1920240" cy="594360"/>
          </a:xfrm>
          <a:prstGeom prst="rect">
            <a:avLst/>
          </a:prstGeom>
          <a:noFill/>
          <a:ln/>
        </p:spPr>
        <p:txBody>
          <a:bodyPr wrap="square" lIns="0" tIns="0" rIns="0" bIns="0" rtlCol="0" anchor="t"/>
          <a:lstStyle/>
          <a:p>
            <a:pPr indent="0" marL="0">
              <a:buNone/>
            </a:pPr>
            <a:r>
              <a:rPr lang="en-US" sz="1350" dirty="0">
                <a:solidFill>
                  <a:srgbClr val="CFC8BA"/>
                </a:solidFill>
              </a:rPr>
              <a:t>The character looks right</a:t>
            </a:r>
            <a:endParaRPr lang="en-US" sz="1350" dirty="0"/>
          </a:p>
        </p:txBody>
      </p:sp>
      <p:sp>
        <p:nvSpPr>
          <p:cNvPr id="7" name="text-189"/>
          <p:cNvSpPr txBox="1"/>
          <p:nvPr/>
        </p:nvSpPr>
        <p:spPr>
          <a:xfrm>
            <a:off x="2926080" y="1737360"/>
            <a:ext cx="457200" cy="365760"/>
          </a:xfrm>
          <a:prstGeom prst="rect">
            <a:avLst/>
          </a:prstGeom>
          <a:noFill/>
          <a:ln/>
        </p:spPr>
        <p:txBody>
          <a:bodyPr wrap="square" lIns="0" tIns="0" rIns="0" bIns="0" rtlCol="0" anchor="ctr"/>
          <a:lstStyle/>
          <a:p>
            <a:pPr algn="ctr" indent="0" marL="0">
              <a:buNone/>
            </a:pPr>
            <a:r>
              <a:rPr lang="en-US" sz="2000" dirty="0">
                <a:solidFill>
                  <a:srgbClr val="6E665C"/>
                </a:solidFill>
              </a:rPr>
              <a:t>→</a:t>
            </a:r>
            <a:endParaRPr lang="en-US" sz="2000" dirty="0"/>
          </a:p>
        </p:txBody>
      </p:sp>
      <p:sp>
        <p:nvSpPr>
          <p:cNvPr id="8" name="frame-190"/>
          <p:cNvSpPr/>
          <p:nvPr/>
        </p:nvSpPr>
        <p:spPr>
          <a:xfrm>
            <a:off x="3383280" y="1234440"/>
            <a:ext cx="2377440" cy="1417320"/>
          </a:xfrm>
          <a:prstGeom prst="roundRect">
            <a:avLst>
              <a:gd name="adj" fmla="val 6452"/>
            </a:avLst>
          </a:prstGeom>
          <a:solidFill>
            <a:srgbClr val="2B2926"/>
          </a:solidFill>
          <a:ln w="25400">
            <a:solidFill>
              <a:srgbClr val="B98068"/>
            </a:solidFill>
            <a:prstDash val="solid"/>
          </a:ln>
        </p:spPr>
      </p:sp>
      <p:sp>
        <p:nvSpPr>
          <p:cNvPr id="9" name="text-191"/>
          <p:cNvSpPr txBox="1"/>
          <p:nvPr/>
        </p:nvSpPr>
        <p:spPr>
          <a:xfrm>
            <a:off x="3611880" y="1417320"/>
            <a:ext cx="1920240" cy="411480"/>
          </a:xfrm>
          <a:prstGeom prst="rect">
            <a:avLst/>
          </a:prstGeom>
          <a:noFill/>
          <a:ln/>
        </p:spPr>
        <p:txBody>
          <a:bodyPr wrap="square" lIns="0" tIns="0" rIns="0" bIns="0" rtlCol="0" anchor="ctr"/>
          <a:lstStyle/>
          <a:p>
            <a:pPr indent="0" marL="0">
              <a:buNone/>
            </a:pPr>
            <a:r>
              <a:rPr lang="en-US" sz="2200" dirty="0">
                <a:solidFill>
                  <a:srgbClr val="B98068"/>
                </a:solidFill>
                <a:latin typeface="Cambria" pitchFamily="34" charset="0"/>
                <a:ea typeface="Cambria" pitchFamily="34" charset="-122"/>
                <a:cs typeface="Cambria" pitchFamily="34" charset="-120"/>
              </a:rPr>
              <a:t>Second 20</a:t>
            </a:r>
            <a:endParaRPr lang="en-US" sz="2200" dirty="0"/>
          </a:p>
        </p:txBody>
      </p:sp>
      <p:sp>
        <p:nvSpPr>
          <p:cNvPr id="10" name="text-192"/>
          <p:cNvSpPr txBox="1"/>
          <p:nvPr/>
        </p:nvSpPr>
        <p:spPr>
          <a:xfrm>
            <a:off x="3611880" y="1920240"/>
            <a:ext cx="1920240" cy="594360"/>
          </a:xfrm>
          <a:prstGeom prst="rect">
            <a:avLst/>
          </a:prstGeom>
          <a:noFill/>
          <a:ln/>
        </p:spPr>
        <p:txBody>
          <a:bodyPr wrap="square" lIns="0" tIns="0" rIns="0" bIns="0" rtlCol="0" anchor="t"/>
          <a:lstStyle/>
          <a:p>
            <a:pPr indent="0" marL="0">
              <a:buNone/>
            </a:pPr>
            <a:r>
              <a:rPr lang="en-US" sz="1350" dirty="0">
                <a:solidFill>
                  <a:srgbClr val="CFC8BA"/>
                </a:solidFill>
              </a:rPr>
              <a:t>Small errors feed the next chunk</a:t>
            </a:r>
            <a:endParaRPr lang="en-US" sz="1350" dirty="0"/>
          </a:p>
        </p:txBody>
      </p:sp>
      <p:sp>
        <p:nvSpPr>
          <p:cNvPr id="11" name="text-193"/>
          <p:cNvSpPr txBox="1"/>
          <p:nvPr/>
        </p:nvSpPr>
        <p:spPr>
          <a:xfrm>
            <a:off x="5760720" y="1737360"/>
            <a:ext cx="457200" cy="365760"/>
          </a:xfrm>
          <a:prstGeom prst="rect">
            <a:avLst/>
          </a:prstGeom>
          <a:noFill/>
          <a:ln/>
        </p:spPr>
        <p:txBody>
          <a:bodyPr wrap="square" lIns="0" tIns="0" rIns="0" bIns="0" rtlCol="0" anchor="ctr"/>
          <a:lstStyle/>
          <a:p>
            <a:pPr algn="ctr" indent="0" marL="0">
              <a:buNone/>
            </a:pPr>
            <a:r>
              <a:rPr lang="en-US" sz="2000" dirty="0">
                <a:solidFill>
                  <a:srgbClr val="6E665C"/>
                </a:solidFill>
              </a:rPr>
              <a:t>→</a:t>
            </a:r>
            <a:endParaRPr lang="en-US" sz="2000" dirty="0"/>
          </a:p>
        </p:txBody>
      </p:sp>
      <p:sp>
        <p:nvSpPr>
          <p:cNvPr id="12" name="frame-194"/>
          <p:cNvSpPr/>
          <p:nvPr/>
        </p:nvSpPr>
        <p:spPr>
          <a:xfrm>
            <a:off x="6217920" y="1234440"/>
            <a:ext cx="2377440" cy="1417320"/>
          </a:xfrm>
          <a:prstGeom prst="roundRect">
            <a:avLst>
              <a:gd name="adj" fmla="val 6452"/>
            </a:avLst>
          </a:prstGeom>
          <a:solidFill>
            <a:srgbClr val="2B2926"/>
          </a:solidFill>
          <a:ln w="25400">
            <a:solidFill>
              <a:srgbClr val="8A6253"/>
            </a:solidFill>
            <a:prstDash val="dash"/>
          </a:ln>
        </p:spPr>
      </p:sp>
      <p:sp>
        <p:nvSpPr>
          <p:cNvPr id="13" name="text-195"/>
          <p:cNvSpPr txBox="1"/>
          <p:nvPr/>
        </p:nvSpPr>
        <p:spPr>
          <a:xfrm>
            <a:off x="6446520" y="1417320"/>
            <a:ext cx="1920240" cy="411480"/>
          </a:xfrm>
          <a:prstGeom prst="rect">
            <a:avLst/>
          </a:prstGeom>
          <a:noFill/>
          <a:ln/>
        </p:spPr>
        <p:txBody>
          <a:bodyPr wrap="square" lIns="0" tIns="0" rIns="0" bIns="0" rtlCol="0" anchor="ctr"/>
          <a:lstStyle/>
          <a:p>
            <a:pPr indent="0" marL="0">
              <a:buNone/>
            </a:pPr>
            <a:r>
              <a:rPr lang="en-US" sz="2200" dirty="0">
                <a:solidFill>
                  <a:srgbClr val="8A6253"/>
                </a:solidFill>
                <a:latin typeface="Cambria" pitchFamily="34" charset="0"/>
                <a:ea typeface="Cambria" pitchFamily="34" charset="-122"/>
                <a:cs typeface="Cambria" pitchFamily="34" charset="-120"/>
              </a:rPr>
              <a:t>Second 60</a:t>
            </a:r>
            <a:endParaRPr lang="en-US" sz="2200" dirty="0"/>
          </a:p>
        </p:txBody>
      </p:sp>
      <p:sp>
        <p:nvSpPr>
          <p:cNvPr id="14" name="text-196"/>
          <p:cNvSpPr txBox="1"/>
          <p:nvPr/>
        </p:nvSpPr>
        <p:spPr>
          <a:xfrm>
            <a:off x="6446520" y="1920240"/>
            <a:ext cx="1920240" cy="594360"/>
          </a:xfrm>
          <a:prstGeom prst="rect">
            <a:avLst/>
          </a:prstGeom>
          <a:noFill/>
          <a:ln/>
        </p:spPr>
        <p:txBody>
          <a:bodyPr wrap="square" lIns="0" tIns="0" rIns="0" bIns="0" rtlCol="0" anchor="t"/>
          <a:lstStyle/>
          <a:p>
            <a:pPr indent="0" marL="0">
              <a:buNone/>
            </a:pPr>
            <a:r>
              <a:rPr lang="en-US" sz="1350" dirty="0">
                <a:solidFill>
                  <a:srgbClr val="CFC8BA"/>
                </a:solidFill>
              </a:rPr>
              <a:t>Face, clothes and room have changed</a:t>
            </a:r>
            <a:endParaRPr lang="en-US" sz="1350" dirty="0"/>
          </a:p>
        </p:txBody>
      </p:sp>
      <p:sp>
        <p:nvSpPr>
          <p:cNvPr id="15" name="fix-197"/>
          <p:cNvSpPr/>
          <p:nvPr/>
        </p:nvSpPr>
        <p:spPr>
          <a:xfrm>
            <a:off x="548640" y="3017520"/>
            <a:ext cx="8046720" cy="1143000"/>
          </a:xfrm>
          <a:prstGeom prst="roundRect">
            <a:avLst>
              <a:gd name="adj" fmla="val 8000"/>
            </a:avLst>
          </a:prstGeom>
          <a:solidFill>
            <a:srgbClr val="2E2B27"/>
          </a:solidFill>
          <a:ln w="12700">
            <a:solidFill>
              <a:srgbClr val="E7A07F"/>
            </a:solidFill>
            <a:prstDash val="solid"/>
          </a:ln>
        </p:spPr>
      </p:sp>
      <p:sp>
        <p:nvSpPr>
          <p:cNvPr id="16" name="text-198"/>
          <p:cNvSpPr txBox="1"/>
          <p:nvPr/>
        </p:nvSpPr>
        <p:spPr>
          <a:xfrm>
            <a:off x="822960" y="3108960"/>
            <a:ext cx="7498080" cy="960120"/>
          </a:xfrm>
          <a:prstGeom prst="rect">
            <a:avLst/>
          </a:prstGeom>
          <a:noFill/>
          <a:ln/>
        </p:spPr>
        <p:txBody>
          <a:bodyPr wrap="square" lIns="0" tIns="0" rIns="0" bIns="0" rtlCol="0" anchor="ctr"/>
          <a:lstStyle/>
          <a:p>
            <a:pPr indent="0" marL="0">
              <a:buNone/>
            </a:pPr>
            <a:r>
              <a:rPr lang="en-US" sz="1600" dirty="0">
                <a:solidFill>
                  <a:srgbClr val="F4F0E8"/>
                </a:solidFill>
              </a:rPr>
              <a:t>Helios's fix: train on deliberately drifted video, so the model learns to recover instead of patching drift at playback time.</a:t>
            </a:r>
            <a:endParaRPr lang="en-US" sz="16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the train-test gap</a:t>
            </a:r>
            <a:endParaRPr lang="en-US" sz="2800" dirty="0"/>
          </a:p>
        </p:txBody>
      </p:sp>
      <p:sp>
        <p:nvSpPr>
          <p:cNvPr id="4" name="card-199"/>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200"/>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Teacher forcing</a:t>
            </a:r>
            <a:endParaRPr lang="en-US" sz="1500" dirty="0"/>
          </a:p>
        </p:txBody>
      </p:sp>
      <p:sp>
        <p:nvSpPr>
          <p:cNvPr id="6" name="text-201"/>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Train each chunk on perfect, real previous frames. At test time the model only has its own imperfect frames: exposure bias.</a:t>
            </a:r>
            <a:endParaRPr lang="en-US" sz="1300" dirty="0"/>
          </a:p>
        </p:txBody>
      </p:sp>
      <p:sp>
        <p:nvSpPr>
          <p:cNvPr id="7" name="card-202"/>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203"/>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Diffusion Forcing · 2024</a:t>
            </a:r>
            <a:endParaRPr lang="en-US" sz="1500" dirty="0"/>
          </a:p>
        </p:txBody>
      </p:sp>
      <p:sp>
        <p:nvSpPr>
          <p:cNvPr id="9" name="text-204"/>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Train with different noise levels on different frames, so the model is used to imperfect context.</a:t>
            </a:r>
            <a:endParaRPr lang="en-US" sz="1300" dirty="0"/>
          </a:p>
        </p:txBody>
      </p:sp>
      <p:sp>
        <p:nvSpPr>
          <p:cNvPr id="10" name="card-205"/>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206"/>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CausVid and Self Forcing · 2025</a:t>
            </a:r>
            <a:endParaRPr lang="en-US" sz="1500" dirty="0"/>
          </a:p>
        </p:txBody>
      </p:sp>
      <p:sp>
        <p:nvSpPr>
          <p:cNvPr id="12" name="text-207"/>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Distil a fast causal generator; Self Forcing (Adobe, UT Austin) trains on its own rolled-out frames with a KV cache.</a:t>
            </a:r>
            <a:endParaRPr lang="en-US" sz="1300" dirty="0"/>
          </a:p>
        </p:txBody>
      </p:sp>
      <p:sp>
        <p:nvSpPr>
          <p:cNvPr id="13" name="card-208"/>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209"/>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Helios · 2026</a:t>
            </a:r>
            <a:endParaRPr lang="en-US" sz="1500" dirty="0"/>
          </a:p>
        </p:txBody>
      </p:sp>
      <p:sp>
        <p:nvSpPr>
          <p:cNvPr id="15" name="text-210"/>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Simulates drift during training instead of relying on these anti-drift heuristics at all.</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3" name="text-211"/>
          <p:cNvSpPr txBox="1"/>
          <p:nvPr/>
        </p:nvSpPr>
        <p:spPr>
          <a:xfrm>
            <a:off x="548640" y="1097280"/>
            <a:ext cx="8046720" cy="1188720"/>
          </a:xfrm>
          <a:prstGeom prst="rect">
            <a:avLst/>
          </a:prstGeom>
          <a:noFill/>
          <a:ln/>
        </p:spPr>
        <p:txBody>
          <a:bodyPr wrap="square" lIns="0" tIns="0" rIns="0" bIns="0" rtlCol="0" anchor="b"/>
          <a:lstStyle/>
          <a:p>
            <a:pPr indent="0" marL="0">
              <a:buNone/>
            </a:pPr>
            <a:r>
              <a:rPr lang="en-US" sz="3800" dirty="0">
                <a:solidFill>
                  <a:srgbClr val="FBF3EC"/>
                </a:solidFill>
                <a:latin typeface="Cambria" pitchFamily="34" charset="0"/>
                <a:ea typeface="Cambria" pitchFamily="34" charset="-122"/>
                <a:cs typeface="Cambria" pitchFamily="34" charset="-120"/>
              </a:rPr>
              <a:t>Test it yourself: does she come back the same?</a:t>
            </a:r>
            <a:endParaRPr lang="en-US" sz="3800" dirty="0"/>
          </a:p>
        </p:txBody>
      </p:sp>
      <p:sp>
        <p:nvSpPr>
          <p:cNvPr id="4" name="text-212"/>
          <p:cNvSpPr txBox="1"/>
          <p:nvPr/>
        </p:nvSpPr>
        <p:spPr>
          <a:xfrm>
            <a:off x="548640" y="2514600"/>
            <a:ext cx="7680960" cy="914400"/>
          </a:xfrm>
          <a:prstGeom prst="rect">
            <a:avLst/>
          </a:prstGeom>
          <a:noFill/>
          <a:ln/>
        </p:spPr>
        <p:txBody>
          <a:bodyPr wrap="square" lIns="0" tIns="0" rIns="0" bIns="0" rtlCol="0" anchor="t"/>
          <a:lstStyle/>
          <a:p>
            <a:pPr indent="0" marL="0">
              <a:buNone/>
            </a:pPr>
            <a:r>
              <a:rPr lang="en-US" sz="1900" dirty="0">
                <a:solidFill>
                  <a:srgbClr val="FBF3EC"/>
                </a:solidFill>
              </a:rPr>
              <a:t>On the Helios project page, find “Verify Consistency”: a subject leaves the frame and returns. Then try “Interactive-Video Showcases”, where the prompt changes while the video keeps going.</a:t>
            </a:r>
            <a:endParaRPr lang="en-US" sz="1900" dirty="0"/>
          </a:p>
        </p:txBody>
      </p:sp>
      <p:sp>
        <p:nvSpPr>
          <p:cNvPr id="5" name="btn-213"/>
          <p:cNvSpPr/>
          <p:nvPr/>
        </p:nvSpPr>
        <p:spPr>
          <a:xfrm>
            <a:off x="548640" y="3657600"/>
            <a:ext cx="5669280" cy="384048"/>
          </a:xfrm>
          <a:prstGeom prst="roundRect">
            <a:avLst>
              <a:gd name="adj" fmla="val 19048"/>
            </a:avLst>
          </a:prstGeom>
          <a:solidFill>
            <a:srgbClr val="FBF3EC"/>
          </a:solidFill>
          <a:ln w="12700">
            <a:solidFill>
              <a:srgbClr val="FBF3EC"/>
            </a:solidFill>
            <a:prstDash val="solid"/>
          </a:ln>
        </p:spPr>
      </p:sp>
      <p:sp>
        <p:nvSpPr>
          <p:cNvPr id="6" name="btntext-214"/>
          <p:cNvSpPr txBox="1"/>
          <p:nvPr/>
        </p:nvSpPr>
        <p:spPr>
          <a:xfrm>
            <a:off x="685800" y="3657600"/>
            <a:ext cx="5394960" cy="384048"/>
          </a:xfrm>
          <a:prstGeom prst="rect">
            <a:avLst/>
          </a:prstGeom>
          <a:noFill/>
          <a:ln/>
        </p:spPr>
        <p:txBody>
          <a:bodyPr wrap="square" lIns="0" tIns="0" rIns="0" bIns="0" rtlCol="0" anchor="ctr"/>
          <a:lstStyle/>
          <a:p>
            <a:pPr indent="0" marL="0">
              <a:buNone/>
            </a:pPr>
            <a:r>
              <a:rPr lang="en-US" sz="1300" b="1" u="sng" dirty="0">
                <a:solidFill>
                  <a:srgbClr val="B4472A"/>
                </a:solidFill>
                <a:hlinkClick r:id="rId1" invalidUrl="" action="" tgtFrame="" tooltip="https://pku-yuangroup.github.io/Helios-Page" history="1" highlightClick="0" endSnd="0">
                  <a:extLst>
                    <a:ext uri="{A12FA001-AC4F-418D-AE19-62706E023703}">
                      <ahyp:hlinkClr xmlns:ahyp="http://schemas.microsoft.com/office/drawing/2018/hyperlinkcolor" val="tx"/>
                    </a:ext>
                  </a:extLst>
                </a:hlinkClick>
              </a:rPr>
              <a:t>► Play: Helios consistency and interactive demos</a:t>
            </a:r>
            <a:endParaRPr lang="en-US" sz="1300" dirty="0"/>
          </a:p>
        </p:txBody>
      </p:sp>
      <p:sp>
        <p:nvSpPr>
          <p:cNvPr id="7" name="text-215"/>
          <p:cNvSpPr txBox="1"/>
          <p:nvPr/>
        </p:nvSpPr>
        <p:spPr>
          <a:xfrm>
            <a:off x="548640" y="4059936"/>
            <a:ext cx="5669280" cy="182880"/>
          </a:xfrm>
          <a:prstGeom prst="rect">
            <a:avLst/>
          </a:prstGeom>
          <a:noFill/>
          <a:ln/>
        </p:spPr>
        <p:txBody>
          <a:bodyPr wrap="square" lIns="0" tIns="0" rIns="0" bIns="0" rtlCol="0" anchor="ctr"/>
          <a:lstStyle/>
          <a:p>
            <a:pPr indent="0" marL="0">
              <a:buNone/>
            </a:pPr>
            <a:r>
              <a:rPr lang="en-US" sz="900" dirty="0">
                <a:solidFill>
                  <a:srgbClr val="F0C9B8"/>
                </a:solidFill>
              </a:rPr>
              <a:t>pku-yuangroup.github.io/Helios-Page</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Real time changes what video is</a:t>
            </a:r>
            <a:endParaRPr lang="en-US" sz="2800" dirty="0"/>
          </a:p>
        </p:txBody>
      </p:sp>
      <p:sp>
        <p:nvSpPr>
          <p:cNvPr id="4" name="card-216"/>
          <p:cNvSpPr/>
          <p:nvPr/>
        </p:nvSpPr>
        <p:spPr>
          <a:xfrm>
            <a:off x="548640" y="1097280"/>
            <a:ext cx="2560320" cy="1883664"/>
          </a:xfrm>
          <a:prstGeom prst="roundRect">
            <a:avLst>
              <a:gd name="adj" fmla="val 4854"/>
            </a:avLst>
          </a:prstGeom>
          <a:solidFill>
            <a:srgbClr val="2B2926"/>
          </a:solidFill>
          <a:ln w="12700">
            <a:solidFill>
              <a:srgbClr val="2B2926"/>
            </a:solidFill>
            <a:prstDash val="solid"/>
          </a:ln>
        </p:spPr>
      </p:sp>
      <p:sp>
        <p:nvSpPr>
          <p:cNvPr id="5" name="text-217"/>
          <p:cNvSpPr txBox="1"/>
          <p:nvPr/>
        </p:nvSpPr>
        <p:spPr>
          <a:xfrm>
            <a:off x="7498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From watching to playing</a:t>
            </a:r>
            <a:endParaRPr lang="en-US" sz="1500" dirty="0"/>
          </a:p>
        </p:txBody>
      </p:sp>
      <p:sp>
        <p:nvSpPr>
          <p:cNvPr id="6" name="text-218"/>
          <p:cNvSpPr txBox="1"/>
          <p:nvPr/>
        </p:nvSpPr>
        <p:spPr>
          <a:xfrm>
            <a:off x="7498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If frames arrive faster than you watch them, you can steer the video as it plays.</a:t>
            </a:r>
            <a:endParaRPr lang="en-US" sz="1300" dirty="0"/>
          </a:p>
        </p:txBody>
      </p:sp>
      <p:sp>
        <p:nvSpPr>
          <p:cNvPr id="7" name="card-219"/>
          <p:cNvSpPr/>
          <p:nvPr/>
        </p:nvSpPr>
        <p:spPr>
          <a:xfrm>
            <a:off x="3291840" y="1097280"/>
            <a:ext cx="2560320" cy="1883664"/>
          </a:xfrm>
          <a:prstGeom prst="roundRect">
            <a:avLst>
              <a:gd name="adj" fmla="val 4854"/>
            </a:avLst>
          </a:prstGeom>
          <a:solidFill>
            <a:srgbClr val="2B2926"/>
          </a:solidFill>
          <a:ln w="12700">
            <a:solidFill>
              <a:srgbClr val="2B2926"/>
            </a:solidFill>
            <a:prstDash val="solid"/>
          </a:ln>
        </p:spPr>
      </p:sp>
      <p:sp>
        <p:nvSpPr>
          <p:cNvPr id="8" name="text-220"/>
          <p:cNvSpPr txBox="1"/>
          <p:nvPr/>
        </p:nvSpPr>
        <p:spPr>
          <a:xfrm>
            <a:off x="34930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Stanford taught this in May</a:t>
            </a:r>
            <a:endParaRPr lang="en-US" sz="1500" dirty="0"/>
          </a:p>
        </p:txBody>
      </p:sp>
      <p:sp>
        <p:nvSpPr>
          <p:cNvPr id="9" name="text-221"/>
          <p:cNvSpPr txBox="1"/>
          <p:nvPr/>
        </p:nvSpPr>
        <p:spPr>
          <a:xfrm>
            <a:off x="34930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CS348K spent a lecture on how distillation and caching made autoregressive video real-time.</a:t>
            </a:r>
            <a:endParaRPr lang="en-US" sz="1300" dirty="0"/>
          </a:p>
        </p:txBody>
      </p:sp>
      <p:sp>
        <p:nvSpPr>
          <p:cNvPr id="10" name="card-222"/>
          <p:cNvSpPr/>
          <p:nvPr/>
        </p:nvSpPr>
        <p:spPr>
          <a:xfrm>
            <a:off x="6035040" y="1097280"/>
            <a:ext cx="2560320" cy="1883664"/>
          </a:xfrm>
          <a:prstGeom prst="roundRect">
            <a:avLst>
              <a:gd name="adj" fmla="val 4854"/>
            </a:avLst>
          </a:prstGeom>
          <a:solidFill>
            <a:srgbClr val="2B2926"/>
          </a:solidFill>
          <a:ln w="12700">
            <a:solidFill>
              <a:srgbClr val="2B2926"/>
            </a:solidFill>
            <a:prstDash val="solid"/>
          </a:ln>
        </p:spPr>
      </p:sp>
      <p:sp>
        <p:nvSpPr>
          <p:cNvPr id="11" name="text-223"/>
          <p:cNvSpPr txBox="1"/>
          <p:nvPr/>
        </p:nvSpPr>
        <p:spPr>
          <a:xfrm>
            <a:off x="62362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Coming in Week 10</a:t>
            </a:r>
            <a:endParaRPr lang="en-US" sz="1500" dirty="0"/>
          </a:p>
        </p:txBody>
      </p:sp>
      <p:sp>
        <p:nvSpPr>
          <p:cNvPr id="12" name="text-224"/>
          <p:cNvSpPr txBox="1"/>
          <p:nvPr/>
        </p:nvSpPr>
        <p:spPr>
          <a:xfrm>
            <a:off x="62362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Interactive world models and explorable art (Nov 3) start from exactly this idea.</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The long take is an old dream</a:t>
            </a:r>
            <a:endParaRPr lang="en-US" sz="2800" dirty="0"/>
          </a:p>
        </p:txBody>
      </p:sp>
      <p:sp>
        <p:nvSpPr>
          <p:cNvPr id="4" name="axis-225"/>
          <p:cNvSpPr/>
          <p:nvPr/>
        </p:nvSpPr>
        <p:spPr>
          <a:xfrm>
            <a:off x="1371600" y="2331720"/>
            <a:ext cx="6400800" cy="0"/>
          </a:xfrm>
          <a:prstGeom prst="line">
            <a:avLst/>
          </a:prstGeom>
          <a:noFill/>
          <a:ln w="19050">
            <a:solidFill>
              <a:srgbClr val="6E665C"/>
            </a:solidFill>
            <a:prstDash val="solid"/>
          </a:ln>
        </p:spPr>
      </p:sp>
      <p:sp>
        <p:nvSpPr>
          <p:cNvPr id="5" name="dot-226"/>
          <p:cNvSpPr/>
          <p:nvPr/>
        </p:nvSpPr>
        <p:spPr>
          <a:xfrm>
            <a:off x="1271016" y="2231136"/>
            <a:ext cx="201168" cy="201168"/>
          </a:xfrm>
          <a:prstGeom prst="ellipse">
            <a:avLst/>
          </a:prstGeom>
          <a:solidFill>
            <a:srgbClr val="E7A07F"/>
          </a:solidFill>
          <a:ln w="12700">
            <a:solidFill>
              <a:srgbClr val="E7A07F"/>
            </a:solidFill>
            <a:prstDash val="solid"/>
          </a:ln>
        </p:spPr>
      </p:sp>
      <p:sp>
        <p:nvSpPr>
          <p:cNvPr id="6" name="text-227"/>
          <p:cNvSpPr txBox="1"/>
          <p:nvPr/>
        </p:nvSpPr>
        <p:spPr>
          <a:xfrm>
            <a:off x="5486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1948</a:t>
            </a:r>
            <a:endParaRPr lang="en-US" sz="1300" dirty="0"/>
          </a:p>
        </p:txBody>
      </p:sp>
      <p:sp>
        <p:nvSpPr>
          <p:cNvPr id="7" name="text-228"/>
          <p:cNvSpPr txBox="1"/>
          <p:nvPr/>
        </p:nvSpPr>
        <p:spPr>
          <a:xfrm>
            <a:off x="5943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Hitchcock's Rope: a few long takes, cuts hidden</a:t>
            </a:r>
            <a:endParaRPr lang="en-US" sz="1250" dirty="0"/>
          </a:p>
        </p:txBody>
      </p:sp>
      <p:sp>
        <p:nvSpPr>
          <p:cNvPr id="8" name="dot-229"/>
          <p:cNvSpPr/>
          <p:nvPr/>
        </p:nvSpPr>
        <p:spPr>
          <a:xfrm>
            <a:off x="3404616" y="2231136"/>
            <a:ext cx="201168" cy="201168"/>
          </a:xfrm>
          <a:prstGeom prst="ellipse">
            <a:avLst/>
          </a:prstGeom>
          <a:solidFill>
            <a:srgbClr val="E7A07F"/>
          </a:solidFill>
          <a:ln w="12700">
            <a:solidFill>
              <a:srgbClr val="E7A07F"/>
            </a:solidFill>
            <a:prstDash val="solid"/>
          </a:ln>
        </p:spPr>
      </p:sp>
      <p:sp>
        <p:nvSpPr>
          <p:cNvPr id="9" name="text-230"/>
          <p:cNvSpPr txBox="1"/>
          <p:nvPr/>
        </p:nvSpPr>
        <p:spPr>
          <a:xfrm>
            <a:off x="26822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2002</a:t>
            </a:r>
            <a:endParaRPr lang="en-US" sz="1300" dirty="0"/>
          </a:p>
        </p:txBody>
      </p:sp>
      <p:sp>
        <p:nvSpPr>
          <p:cNvPr id="10" name="text-231"/>
          <p:cNvSpPr txBox="1"/>
          <p:nvPr/>
        </p:nvSpPr>
        <p:spPr>
          <a:xfrm>
            <a:off x="27279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Russian Ark: one continuous take, about 90 minutes</a:t>
            </a:r>
            <a:endParaRPr lang="en-US" sz="1250" dirty="0"/>
          </a:p>
        </p:txBody>
      </p:sp>
      <p:sp>
        <p:nvSpPr>
          <p:cNvPr id="11" name="dot-232"/>
          <p:cNvSpPr/>
          <p:nvPr/>
        </p:nvSpPr>
        <p:spPr>
          <a:xfrm>
            <a:off x="5538216" y="2231136"/>
            <a:ext cx="201168" cy="201168"/>
          </a:xfrm>
          <a:prstGeom prst="ellipse">
            <a:avLst/>
          </a:prstGeom>
          <a:solidFill>
            <a:srgbClr val="B4472A"/>
          </a:solidFill>
          <a:ln w="12700">
            <a:solidFill>
              <a:srgbClr val="B4472A"/>
            </a:solidFill>
            <a:prstDash val="solid"/>
          </a:ln>
        </p:spPr>
      </p:sp>
      <p:sp>
        <p:nvSpPr>
          <p:cNvPr id="12" name="text-233"/>
          <p:cNvSpPr txBox="1"/>
          <p:nvPr/>
        </p:nvSpPr>
        <p:spPr>
          <a:xfrm>
            <a:off x="48158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2019</a:t>
            </a:r>
            <a:endParaRPr lang="en-US" sz="1300" dirty="0"/>
          </a:p>
        </p:txBody>
      </p:sp>
      <p:sp>
        <p:nvSpPr>
          <p:cNvPr id="13" name="text-234"/>
          <p:cNvSpPr txBox="1"/>
          <p:nvPr/>
        </p:nvSpPr>
        <p:spPr>
          <a:xfrm>
            <a:off x="48615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1917: built to look like one continuous shot</a:t>
            </a:r>
            <a:endParaRPr lang="en-US" sz="1250" dirty="0"/>
          </a:p>
        </p:txBody>
      </p:sp>
      <p:sp>
        <p:nvSpPr>
          <p:cNvPr id="14" name="dot-235"/>
          <p:cNvSpPr/>
          <p:nvPr/>
        </p:nvSpPr>
        <p:spPr>
          <a:xfrm>
            <a:off x="7671816" y="2231136"/>
            <a:ext cx="201168" cy="201168"/>
          </a:xfrm>
          <a:prstGeom prst="ellipse">
            <a:avLst/>
          </a:prstGeom>
          <a:solidFill>
            <a:srgbClr val="B4472A"/>
          </a:solidFill>
          <a:ln w="12700">
            <a:solidFill>
              <a:srgbClr val="B4472A"/>
            </a:solidFill>
            <a:prstDash val="solid"/>
          </a:ln>
        </p:spPr>
      </p:sp>
      <p:sp>
        <p:nvSpPr>
          <p:cNvPr id="15" name="text-236"/>
          <p:cNvSpPr txBox="1"/>
          <p:nvPr/>
        </p:nvSpPr>
        <p:spPr>
          <a:xfrm>
            <a:off x="69494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2026</a:t>
            </a:r>
            <a:endParaRPr lang="en-US" sz="1300" dirty="0"/>
          </a:p>
        </p:txBody>
      </p:sp>
      <p:sp>
        <p:nvSpPr>
          <p:cNvPr id="16" name="text-237"/>
          <p:cNvSpPr txBox="1"/>
          <p:nvPr/>
        </p:nvSpPr>
        <p:spPr>
          <a:xfrm>
            <a:off x="69951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AI one-takes: 30 s in one generation, a minute in research</a:t>
            </a:r>
            <a:endParaRPr lang="en-US" sz="125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What 30 seconds unlocks: blocking</a:t>
            </a:r>
            <a:endParaRPr lang="en-US" sz="2800" dirty="0"/>
          </a:p>
        </p:txBody>
      </p:sp>
      <p:sp>
        <p:nvSpPr>
          <p:cNvPr id="4" name="card-238"/>
          <p:cNvSpPr/>
          <p:nvPr/>
        </p:nvSpPr>
        <p:spPr>
          <a:xfrm>
            <a:off x="548640" y="1097280"/>
            <a:ext cx="3931920" cy="1216152"/>
          </a:xfrm>
          <a:prstGeom prst="roundRect">
            <a:avLst>
              <a:gd name="adj" fmla="val 7519"/>
            </a:avLst>
          </a:prstGeom>
          <a:solidFill>
            <a:srgbClr val="2B2926"/>
          </a:solidFill>
          <a:ln w="12700">
            <a:solidFill>
              <a:srgbClr val="2B2926"/>
            </a:solidFill>
            <a:prstDash val="solid"/>
          </a:ln>
        </p:spPr>
      </p:sp>
      <p:sp>
        <p:nvSpPr>
          <p:cNvPr id="5" name="text-239"/>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Performance blocking</a:t>
            </a:r>
            <a:endParaRPr lang="en-US" sz="1500" dirty="0"/>
          </a:p>
        </p:txBody>
      </p:sp>
      <p:sp>
        <p:nvSpPr>
          <p:cNvPr id="6" name="text-240"/>
          <p:cNvSpPr txBox="1"/>
          <p:nvPr/>
        </p:nvSpPr>
        <p:spPr>
          <a:xfrm>
            <a:off x="7498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Where actors stand and move across a whole scene, not one gesture.</a:t>
            </a:r>
            <a:endParaRPr lang="en-US" sz="1300" dirty="0"/>
          </a:p>
        </p:txBody>
      </p:sp>
      <p:sp>
        <p:nvSpPr>
          <p:cNvPr id="7" name="card-241"/>
          <p:cNvSpPr/>
          <p:nvPr/>
        </p:nvSpPr>
        <p:spPr>
          <a:xfrm>
            <a:off x="4663440" y="1097280"/>
            <a:ext cx="3931920" cy="1216152"/>
          </a:xfrm>
          <a:prstGeom prst="roundRect">
            <a:avLst>
              <a:gd name="adj" fmla="val 7519"/>
            </a:avLst>
          </a:prstGeom>
          <a:solidFill>
            <a:srgbClr val="2B2926"/>
          </a:solidFill>
          <a:ln w="12700">
            <a:solidFill>
              <a:srgbClr val="2B2926"/>
            </a:solidFill>
            <a:prstDash val="solid"/>
          </a:ln>
        </p:spPr>
      </p:sp>
      <p:sp>
        <p:nvSpPr>
          <p:cNvPr id="8" name="text-242"/>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Camera movement</a:t>
            </a:r>
            <a:endParaRPr lang="en-US" sz="1500" dirty="0"/>
          </a:p>
        </p:txBody>
      </p:sp>
      <p:sp>
        <p:nvSpPr>
          <p:cNvPr id="9" name="text-243"/>
          <p:cNvSpPr txBox="1"/>
          <p:nvPr/>
        </p:nvSpPr>
        <p:spPr>
          <a:xfrm>
            <a:off x="48646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A move with a start, a middle and an end, inside one take.</a:t>
            </a:r>
            <a:endParaRPr lang="en-US" sz="1300" dirty="0"/>
          </a:p>
        </p:txBody>
      </p:sp>
      <p:sp>
        <p:nvSpPr>
          <p:cNvPr id="10" name="card-244"/>
          <p:cNvSpPr/>
          <p:nvPr/>
        </p:nvSpPr>
        <p:spPr>
          <a:xfrm>
            <a:off x="548640" y="2496312"/>
            <a:ext cx="3931920" cy="1216152"/>
          </a:xfrm>
          <a:prstGeom prst="roundRect">
            <a:avLst>
              <a:gd name="adj" fmla="val 7519"/>
            </a:avLst>
          </a:prstGeom>
          <a:solidFill>
            <a:srgbClr val="2B2926"/>
          </a:solidFill>
          <a:ln w="12700">
            <a:solidFill>
              <a:srgbClr val="2B2926"/>
            </a:solidFill>
            <a:prstDash val="solid"/>
          </a:ln>
        </p:spPr>
      </p:sp>
      <p:sp>
        <p:nvSpPr>
          <p:cNvPr id="11" name="text-245"/>
          <p:cNvSpPr txBox="1"/>
          <p:nvPr/>
        </p:nvSpPr>
        <p:spPr>
          <a:xfrm>
            <a:off x="7498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Green-screen and white-model control</a:t>
            </a:r>
            <a:endParaRPr lang="en-US" sz="1500" dirty="0"/>
          </a:p>
        </p:txBody>
      </p:sp>
      <p:sp>
        <p:nvSpPr>
          <p:cNvPr id="12" name="text-246"/>
          <p:cNvSpPr txBox="1"/>
          <p:nvPr/>
        </p:nvSpPr>
        <p:spPr>
          <a:xfrm>
            <a:off x="7498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Bring in your own blocked-out scene or plates to steer the result.</a:t>
            </a:r>
            <a:endParaRPr lang="en-US" sz="1300" dirty="0"/>
          </a:p>
        </p:txBody>
      </p:sp>
      <p:sp>
        <p:nvSpPr>
          <p:cNvPr id="13" name="card-247"/>
          <p:cNvSpPr/>
          <p:nvPr/>
        </p:nvSpPr>
        <p:spPr>
          <a:xfrm>
            <a:off x="4663440" y="2496312"/>
            <a:ext cx="3931920" cy="1216152"/>
          </a:xfrm>
          <a:prstGeom prst="roundRect">
            <a:avLst>
              <a:gd name="adj" fmla="val 7519"/>
            </a:avLst>
          </a:prstGeom>
          <a:solidFill>
            <a:srgbClr val="2B2926"/>
          </a:solidFill>
          <a:ln w="12700">
            <a:solidFill>
              <a:srgbClr val="2B2926"/>
            </a:solidFill>
            <a:prstDash val="solid"/>
          </a:ln>
        </p:spPr>
      </p:sp>
      <p:sp>
        <p:nvSpPr>
          <p:cNvPr id="14" name="text-248"/>
          <p:cNvSpPr txBox="1"/>
          <p:nvPr/>
        </p:nvSpPr>
        <p:spPr>
          <a:xfrm>
            <a:off x="48646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Extend twice</a:t>
            </a:r>
            <a:endParaRPr lang="en-US" sz="1500" dirty="0"/>
          </a:p>
        </p:txBody>
      </p:sp>
      <p:sp>
        <p:nvSpPr>
          <p:cNvPr id="15" name="text-249"/>
          <p:cNvSpPr txBox="1"/>
          <p:nvPr/>
        </p:nvSpPr>
        <p:spPr>
          <a:xfrm>
            <a:off x="48646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Continue a 30-second generation up to two more times.</a:t>
            </a:r>
            <a:endParaRPr lang="en-US" sz="1300" dirty="0"/>
          </a:p>
        </p:txBody>
      </p:sp>
      <p:sp>
        <p:nvSpPr>
          <p:cNvPr id="16" name="btn-250"/>
          <p:cNvSpPr/>
          <p:nvPr/>
        </p:nvSpPr>
        <p:spPr>
          <a:xfrm>
            <a:off x="548640" y="3941064"/>
            <a:ext cx="3931920" cy="384048"/>
          </a:xfrm>
          <a:prstGeom prst="roundRect">
            <a:avLst>
              <a:gd name="adj" fmla="val 19048"/>
            </a:avLst>
          </a:prstGeom>
          <a:solidFill>
            <a:srgbClr val="2E2B27"/>
          </a:solidFill>
          <a:ln w="12700">
            <a:solidFill>
              <a:srgbClr val="E7A07F"/>
            </a:solidFill>
            <a:prstDash val="solid"/>
          </a:ln>
        </p:spPr>
      </p:sp>
      <p:sp>
        <p:nvSpPr>
          <p:cNvPr id="17" name="btntext-251"/>
          <p:cNvSpPr txBox="1"/>
          <p:nvPr/>
        </p:nvSpPr>
        <p:spPr>
          <a:xfrm>
            <a:off x="685800" y="3941064"/>
            <a:ext cx="365760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seed.bytedance.com/en/seedance2_5" history="1" highlightClick="0" endSnd="0">
                  <a:extLst>
                    <a:ext uri="{A12FA001-AC4F-418D-AE19-62706E023703}">
                      <ahyp:hlinkClr xmlns:ahyp="http://schemas.microsoft.com/office/drawing/2018/hyperlinkcolor" val="tx"/>
                    </a:ext>
                  </a:extLst>
                </a:hlinkClick>
              </a:rPr>
              <a:t>► Seedance 2.5 official page (feature videos)</a:t>
            </a:r>
            <a:endParaRPr lang="en-US" sz="1300" dirty="0"/>
          </a:p>
        </p:txBody>
      </p:sp>
      <p:sp>
        <p:nvSpPr>
          <p:cNvPr id="18" name="text-252"/>
          <p:cNvSpPr txBox="1"/>
          <p:nvPr/>
        </p:nvSpPr>
        <p:spPr>
          <a:xfrm>
            <a:off x="548640" y="4343400"/>
            <a:ext cx="3931920" cy="182880"/>
          </a:xfrm>
          <a:prstGeom prst="rect">
            <a:avLst/>
          </a:prstGeom>
          <a:noFill/>
          <a:ln/>
        </p:spPr>
        <p:txBody>
          <a:bodyPr wrap="square" lIns="0" tIns="0" rIns="0" bIns="0" rtlCol="0" anchor="ctr"/>
          <a:lstStyle/>
          <a:p>
            <a:pPr indent="0" marL="0">
              <a:buNone/>
            </a:pPr>
            <a:r>
              <a:rPr lang="en-US" sz="900" dirty="0">
                <a:solidFill>
                  <a:srgbClr val="6E665C"/>
                </a:solidFill>
              </a:rPr>
              <a:t>seed.bytedance.com/en/seedance2_5</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Useful: a beat sheet for a 30-second generation</a:t>
            </a:r>
            <a:endParaRPr lang="en-US" sz="2800" dirty="0"/>
          </a:p>
        </p:txBody>
      </p:sp>
      <p:sp>
        <p:nvSpPr>
          <p:cNvPr id="4" name="step-253"/>
          <p:cNvSpPr/>
          <p:nvPr/>
        </p:nvSpPr>
        <p:spPr>
          <a:xfrm>
            <a:off x="548640" y="1234440"/>
            <a:ext cx="1783080" cy="2148840"/>
          </a:xfrm>
          <a:prstGeom prst="roundRect">
            <a:avLst>
              <a:gd name="adj" fmla="val 5128"/>
            </a:avLst>
          </a:prstGeom>
          <a:solidFill>
            <a:srgbClr val="2B2926"/>
          </a:solidFill>
          <a:ln w="12700">
            <a:solidFill>
              <a:srgbClr val="2B2926"/>
            </a:solidFill>
            <a:prstDash val="solid"/>
          </a:ln>
        </p:spPr>
      </p:sp>
      <p:sp>
        <p:nvSpPr>
          <p:cNvPr id="5" name="text-254"/>
          <p:cNvSpPr txBox="1"/>
          <p:nvPr/>
        </p:nvSpPr>
        <p:spPr>
          <a:xfrm>
            <a:off x="731520"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a:t>
            </a:r>
            <a:endParaRPr lang="en-US" sz="2600" dirty="0"/>
          </a:p>
        </p:txBody>
      </p:sp>
      <p:sp>
        <p:nvSpPr>
          <p:cNvPr id="6" name="text-255"/>
          <p:cNvSpPr txBox="1"/>
          <p:nvPr/>
        </p:nvSpPr>
        <p:spPr>
          <a:xfrm>
            <a:off x="731520"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0–5 s · Establish</a:t>
            </a:r>
            <a:endParaRPr lang="en-US" sz="1600" dirty="0"/>
          </a:p>
        </p:txBody>
      </p:sp>
      <p:sp>
        <p:nvSpPr>
          <p:cNvPr id="7" name="text-256"/>
          <p:cNvSpPr txBox="1"/>
          <p:nvPr/>
        </p:nvSpPr>
        <p:spPr>
          <a:xfrm>
            <a:off x="731520"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Where are we, who is here? One clear image.</a:t>
            </a:r>
            <a:endParaRPr lang="en-US" sz="1250" dirty="0"/>
          </a:p>
        </p:txBody>
      </p:sp>
      <p:sp>
        <p:nvSpPr>
          <p:cNvPr id="8" name="text-257"/>
          <p:cNvSpPr txBox="1"/>
          <p:nvPr/>
        </p:nvSpPr>
        <p:spPr>
          <a:xfrm>
            <a:off x="2331720"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9" name="step-258"/>
          <p:cNvSpPr/>
          <p:nvPr/>
        </p:nvSpPr>
        <p:spPr>
          <a:xfrm>
            <a:off x="2633472" y="1234440"/>
            <a:ext cx="1783080" cy="2148840"/>
          </a:xfrm>
          <a:prstGeom prst="roundRect">
            <a:avLst>
              <a:gd name="adj" fmla="val 5128"/>
            </a:avLst>
          </a:prstGeom>
          <a:solidFill>
            <a:srgbClr val="2B2926"/>
          </a:solidFill>
          <a:ln w="12700">
            <a:solidFill>
              <a:srgbClr val="2B2926"/>
            </a:solidFill>
            <a:prstDash val="solid"/>
          </a:ln>
        </p:spPr>
      </p:sp>
      <p:sp>
        <p:nvSpPr>
          <p:cNvPr id="10" name="text-259"/>
          <p:cNvSpPr txBox="1"/>
          <p:nvPr/>
        </p:nvSpPr>
        <p:spPr>
          <a:xfrm>
            <a:off x="2816352"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2</a:t>
            </a:r>
            <a:endParaRPr lang="en-US" sz="2600" dirty="0"/>
          </a:p>
        </p:txBody>
      </p:sp>
      <p:sp>
        <p:nvSpPr>
          <p:cNvPr id="11" name="text-260"/>
          <p:cNvSpPr txBox="1"/>
          <p:nvPr/>
        </p:nvSpPr>
        <p:spPr>
          <a:xfrm>
            <a:off x="2816352"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5–15 s · Develop</a:t>
            </a:r>
            <a:endParaRPr lang="en-US" sz="1600" dirty="0"/>
          </a:p>
        </p:txBody>
      </p:sp>
      <p:sp>
        <p:nvSpPr>
          <p:cNvPr id="12" name="text-261"/>
          <p:cNvSpPr txBox="1"/>
          <p:nvPr/>
        </p:nvSpPr>
        <p:spPr>
          <a:xfrm>
            <a:off x="2816352"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One action and one camera move, described in order.</a:t>
            </a:r>
            <a:endParaRPr lang="en-US" sz="1250" dirty="0"/>
          </a:p>
        </p:txBody>
      </p:sp>
      <p:sp>
        <p:nvSpPr>
          <p:cNvPr id="13" name="text-262"/>
          <p:cNvSpPr txBox="1"/>
          <p:nvPr/>
        </p:nvSpPr>
        <p:spPr>
          <a:xfrm>
            <a:off x="4416552"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4" name="step-263"/>
          <p:cNvSpPr/>
          <p:nvPr/>
        </p:nvSpPr>
        <p:spPr>
          <a:xfrm>
            <a:off x="4718304" y="1234440"/>
            <a:ext cx="1783080" cy="2148840"/>
          </a:xfrm>
          <a:prstGeom prst="roundRect">
            <a:avLst>
              <a:gd name="adj" fmla="val 5128"/>
            </a:avLst>
          </a:prstGeom>
          <a:solidFill>
            <a:srgbClr val="2B2926"/>
          </a:solidFill>
          <a:ln w="12700">
            <a:solidFill>
              <a:srgbClr val="2B2926"/>
            </a:solidFill>
            <a:prstDash val="solid"/>
          </a:ln>
        </p:spPr>
      </p:sp>
      <p:sp>
        <p:nvSpPr>
          <p:cNvPr id="15" name="text-264"/>
          <p:cNvSpPr txBox="1"/>
          <p:nvPr/>
        </p:nvSpPr>
        <p:spPr>
          <a:xfrm>
            <a:off x="4901184"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3</a:t>
            </a:r>
            <a:endParaRPr lang="en-US" sz="2600" dirty="0"/>
          </a:p>
        </p:txBody>
      </p:sp>
      <p:sp>
        <p:nvSpPr>
          <p:cNvPr id="16" name="text-265"/>
          <p:cNvSpPr txBox="1"/>
          <p:nvPr/>
        </p:nvSpPr>
        <p:spPr>
          <a:xfrm>
            <a:off x="4901184"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15–25 s · Turn</a:t>
            </a:r>
            <a:endParaRPr lang="en-US" sz="1600" dirty="0"/>
          </a:p>
        </p:txBody>
      </p:sp>
      <p:sp>
        <p:nvSpPr>
          <p:cNvPr id="17" name="text-266"/>
          <p:cNvSpPr txBox="1"/>
          <p:nvPr/>
        </p:nvSpPr>
        <p:spPr>
          <a:xfrm>
            <a:off x="4901184"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Something changes: a reveal, a stop, a new direction.</a:t>
            </a:r>
            <a:endParaRPr lang="en-US" sz="1250" dirty="0"/>
          </a:p>
        </p:txBody>
      </p:sp>
      <p:sp>
        <p:nvSpPr>
          <p:cNvPr id="18" name="text-267"/>
          <p:cNvSpPr txBox="1"/>
          <p:nvPr/>
        </p:nvSpPr>
        <p:spPr>
          <a:xfrm>
            <a:off x="6501384"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9" name="step-268"/>
          <p:cNvSpPr/>
          <p:nvPr/>
        </p:nvSpPr>
        <p:spPr>
          <a:xfrm>
            <a:off x="6803136" y="1234440"/>
            <a:ext cx="1783080" cy="2148840"/>
          </a:xfrm>
          <a:prstGeom prst="roundRect">
            <a:avLst>
              <a:gd name="adj" fmla="val 5128"/>
            </a:avLst>
          </a:prstGeom>
          <a:solidFill>
            <a:srgbClr val="B4472A"/>
          </a:solidFill>
          <a:ln w="12700">
            <a:solidFill>
              <a:srgbClr val="B4472A"/>
            </a:solidFill>
            <a:prstDash val="solid"/>
          </a:ln>
        </p:spPr>
      </p:sp>
      <p:sp>
        <p:nvSpPr>
          <p:cNvPr id="20" name="text-269"/>
          <p:cNvSpPr txBox="1"/>
          <p:nvPr/>
        </p:nvSpPr>
        <p:spPr>
          <a:xfrm>
            <a:off x="6986016" y="1371600"/>
            <a:ext cx="548640" cy="45720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4</a:t>
            </a:r>
            <a:endParaRPr lang="en-US" sz="2600" dirty="0"/>
          </a:p>
        </p:txBody>
      </p:sp>
      <p:sp>
        <p:nvSpPr>
          <p:cNvPr id="21" name="text-270"/>
          <p:cNvSpPr txBox="1"/>
          <p:nvPr/>
        </p:nvSpPr>
        <p:spPr>
          <a:xfrm>
            <a:off x="6986016" y="1874520"/>
            <a:ext cx="1417320" cy="320040"/>
          </a:xfrm>
          <a:prstGeom prst="rect">
            <a:avLst/>
          </a:prstGeom>
          <a:noFill/>
          <a:ln/>
        </p:spPr>
        <p:txBody>
          <a:bodyPr wrap="square" lIns="0" tIns="0" rIns="0" bIns="0" rtlCol="0" anchor="ctr"/>
          <a:lstStyle/>
          <a:p>
            <a:pPr indent="0" marL="0">
              <a:buNone/>
            </a:pPr>
            <a:r>
              <a:rPr lang="en-US" sz="1600" b="1" dirty="0">
                <a:solidFill>
                  <a:srgbClr val="FBF3EC"/>
                </a:solidFill>
              </a:rPr>
              <a:t>25–30 s · Land</a:t>
            </a:r>
            <a:endParaRPr lang="en-US" sz="1600" dirty="0"/>
          </a:p>
        </p:txBody>
      </p:sp>
      <p:sp>
        <p:nvSpPr>
          <p:cNvPr id="22" name="text-271"/>
          <p:cNvSpPr txBox="1"/>
          <p:nvPr/>
        </p:nvSpPr>
        <p:spPr>
          <a:xfrm>
            <a:off x="6986016" y="2240280"/>
            <a:ext cx="1417320" cy="1051560"/>
          </a:xfrm>
          <a:prstGeom prst="rect">
            <a:avLst/>
          </a:prstGeom>
          <a:noFill/>
          <a:ln/>
        </p:spPr>
        <p:txBody>
          <a:bodyPr wrap="square" lIns="0" tIns="0" rIns="0" bIns="0" rtlCol="0" anchor="t"/>
          <a:lstStyle/>
          <a:p>
            <a:pPr indent="0" marL="0">
              <a:buNone/>
            </a:pPr>
            <a:r>
              <a:rPr lang="en-US" sz="1250" dirty="0">
                <a:solidFill>
                  <a:srgbClr val="FBF3EC"/>
                </a:solidFill>
              </a:rPr>
              <a:t>Hold or exit, so the shot can be cut into a film.</a:t>
            </a:r>
            <a:endParaRPr lang="en-US" sz="1250" dirty="0"/>
          </a:p>
        </p:txBody>
      </p:sp>
      <p:sp>
        <p:nvSpPr>
          <p:cNvPr id="23" name="text-272"/>
          <p:cNvSpPr txBox="1"/>
          <p:nvPr/>
        </p:nvSpPr>
        <p:spPr>
          <a:xfrm>
            <a:off x="548640" y="3703320"/>
            <a:ext cx="8046720" cy="457200"/>
          </a:xfrm>
          <a:prstGeom prst="rect">
            <a:avLst/>
          </a:prstGeom>
          <a:noFill/>
          <a:ln/>
        </p:spPr>
        <p:txBody>
          <a:bodyPr wrap="square" lIns="0" tIns="0" rIns="0" bIns="0" rtlCol="0" anchor="ctr"/>
          <a:lstStyle/>
          <a:p>
            <a:pPr indent="0" marL="0">
              <a:buNone/>
            </a:pPr>
            <a:r>
              <a:rPr lang="en-US" sz="1400" i="1" dirty="0">
                <a:solidFill>
                  <a:srgbClr val="E7A07F"/>
                </a:solidFill>
              </a:rPr>
              <a:t>A starting template, not a rule. Write the prompt in time order, one subject, one camera idea.</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text-273"/>
          <p:cNvSpPr txBox="1"/>
          <p:nvPr/>
        </p:nvSpPr>
        <p:spPr>
          <a:xfrm>
            <a:off x="548640" y="822960"/>
            <a:ext cx="7315200" cy="274320"/>
          </a:xfrm>
          <a:prstGeom prst="rect">
            <a:avLst/>
          </a:prstGeom>
          <a:noFill/>
          <a:ln/>
        </p:spPr>
        <p:txBody>
          <a:bodyPr wrap="square" lIns="0" tIns="0" rIns="0" bIns="0" rtlCol="0" anchor="ctr"/>
          <a:lstStyle/>
          <a:p>
            <a:pPr indent="0" marL="0">
              <a:buNone/>
            </a:pPr>
            <a:r>
              <a:rPr lang="en-US" sz="1100" b="1" spc="300" kern="0" dirty="0">
                <a:solidFill>
                  <a:srgbClr val="F0C9B8"/>
                </a:solidFill>
              </a:rPr>
              <a:t>FOR THE ROOM</a:t>
            </a:r>
            <a:endParaRPr lang="en-US" sz="1100" dirty="0"/>
          </a:p>
        </p:txBody>
      </p:sp>
      <p:sp>
        <p:nvSpPr>
          <p:cNvPr id="4" name="text-274"/>
          <p:cNvSpPr txBox="1"/>
          <p:nvPr/>
        </p:nvSpPr>
        <p:spPr>
          <a:xfrm>
            <a:off x="548640" y="1188720"/>
            <a:ext cx="7863840" cy="1417320"/>
          </a:xfrm>
          <a:prstGeom prst="rect">
            <a:avLst/>
          </a:prstGeom>
          <a:noFill/>
          <a:ln/>
        </p:spPr>
        <p:txBody>
          <a:bodyPr wrap="square" lIns="0" tIns="0" rIns="0" bIns="0" rtlCol="0" anchor="t"/>
          <a:lstStyle/>
          <a:p>
            <a:pPr indent="0" marL="0">
              <a:buNone/>
            </a:pPr>
            <a:r>
              <a:rPr lang="en-US" sz="3200" dirty="0">
                <a:solidFill>
                  <a:srgbClr val="FBF3EC"/>
                </a:solidFill>
                <a:latin typeface="Cambria" pitchFamily="34" charset="0"/>
                <a:ea typeface="Cambria" pitchFamily="34" charset="-122"/>
                <a:cs typeface="Cambria" pitchFamily="34" charset="-120"/>
              </a:rPr>
              <a:t>If one generation is a whole 30-second scene, what is the director's job now?</a:t>
            </a:r>
            <a:endParaRPr lang="en-US" sz="3200" dirty="0"/>
          </a:p>
        </p:txBody>
      </p:sp>
      <p:sp>
        <p:nvSpPr>
          <p:cNvPr id="5" name="text-275"/>
          <p:cNvSpPr txBox="1"/>
          <p:nvPr/>
        </p:nvSpPr>
        <p:spPr>
          <a:xfrm>
            <a:off x="548640" y="2788920"/>
            <a:ext cx="7680960" cy="822960"/>
          </a:xfrm>
          <a:prstGeom prst="rect">
            <a:avLst/>
          </a:prstGeom>
          <a:noFill/>
          <a:ln/>
        </p:spPr>
        <p:txBody>
          <a:bodyPr wrap="square" lIns="0" tIns="0" rIns="0" bIns="0" rtlCol="0" anchor="t"/>
          <a:lstStyle/>
          <a:p>
            <a:pPr indent="0" marL="0">
              <a:buNone/>
            </a:pPr>
            <a:r>
              <a:rPr lang="en-US" sz="1800" dirty="0">
                <a:solidFill>
                  <a:srgbClr val="FBF3EC"/>
                </a:solidFill>
              </a:rPr>
              <a:t>And what did the editor just lose?</a:t>
            </a:r>
            <a:endParaRPr lang="en-US" sz="18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3" name="text-276"/>
          <p:cNvSpPr txBox="1"/>
          <p:nvPr/>
        </p:nvSpPr>
        <p:spPr>
          <a:xfrm>
            <a:off x="548640" y="91440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STORY 2 OF 4</a:t>
            </a:r>
            <a:endParaRPr lang="en-US" sz="1100" dirty="0"/>
          </a:p>
        </p:txBody>
      </p:sp>
      <p:sp>
        <p:nvSpPr>
          <p:cNvPr id="4" name="text-277"/>
          <p:cNvSpPr txBox="1"/>
          <p:nvPr/>
        </p:nvSpPr>
        <p:spPr>
          <a:xfrm>
            <a:off x="548640" y="1234440"/>
            <a:ext cx="2743200" cy="1188720"/>
          </a:xfrm>
          <a:prstGeom prst="rect">
            <a:avLst/>
          </a:prstGeom>
          <a:noFill/>
          <a:ln/>
        </p:spPr>
        <p:txBody>
          <a:bodyPr wrap="square" lIns="0" tIns="0" rIns="0" bIns="0" rtlCol="0" anchor="ctr"/>
          <a:lstStyle/>
          <a:p>
            <a:pPr indent="0" marL="0">
              <a:buNone/>
            </a:pPr>
            <a:r>
              <a:rPr lang="en-US" sz="8000" i="1" dirty="0">
                <a:solidFill>
                  <a:srgbClr val="E7A07F"/>
                </a:solidFill>
                <a:latin typeface="Cambria" pitchFamily="34" charset="0"/>
                <a:ea typeface="Cambria" pitchFamily="34" charset="-122"/>
                <a:cs typeface="Cambria" pitchFamily="34" charset="-120"/>
              </a:rPr>
              <a:t>02</a:t>
            </a:r>
            <a:endParaRPr lang="en-US" sz="8000" dirty="0"/>
          </a:p>
        </p:txBody>
      </p:sp>
      <p:sp>
        <p:nvSpPr>
          <p:cNvPr id="5" name="text-278"/>
          <p:cNvSpPr txBox="1"/>
          <p:nvPr/>
        </p:nvSpPr>
        <p:spPr>
          <a:xfrm>
            <a:off x="548640" y="2514600"/>
            <a:ext cx="8046720" cy="822960"/>
          </a:xfrm>
          <a:prstGeom prst="rect">
            <a:avLst/>
          </a:prstGeom>
          <a:noFill/>
          <a:ln/>
        </p:spPr>
        <p:txBody>
          <a:bodyPr wrap="square" lIns="0" tIns="0" rIns="0" bIns="0" rtlCol="0" anchor="ctr"/>
          <a:lstStyle/>
          <a:p>
            <a:pPr indent="0" marL="0">
              <a:buNone/>
            </a:pPr>
            <a:r>
              <a:rPr lang="en-US" sz="4000" dirty="0">
                <a:solidFill>
                  <a:srgbClr val="F4F0E8"/>
                </a:solidFill>
                <a:latin typeface="Cambria" pitchFamily="34" charset="0"/>
                <a:ea typeface="Cambria" pitchFamily="34" charset="-122"/>
                <a:cs typeface="Cambria" pitchFamily="34" charset="-120"/>
              </a:rPr>
              <a:t>Music becomes the choreographer</a:t>
            </a:r>
            <a:endParaRPr lang="en-US" sz="4000" dirty="0"/>
          </a:p>
        </p:txBody>
      </p:sp>
      <p:sp>
        <p:nvSpPr>
          <p:cNvPr id="6" name="text-279"/>
          <p:cNvSpPr txBox="1"/>
          <p:nvPr/>
        </p:nvSpPr>
        <p:spPr>
          <a:xfrm>
            <a:off x="548640" y="3337560"/>
            <a:ext cx="8046720" cy="411480"/>
          </a:xfrm>
          <a:prstGeom prst="rect">
            <a:avLst/>
          </a:prstGeom>
          <a:noFill/>
          <a:ln/>
        </p:spPr>
        <p:txBody>
          <a:bodyPr wrap="square" lIns="0" tIns="0" rIns="0" bIns="0" rtlCol="0" anchor="ctr"/>
          <a:lstStyle/>
          <a:p>
            <a:pPr indent="0" marL="0">
              <a:buNone/>
            </a:pPr>
            <a:r>
              <a:rPr lang="en-US" sz="1800" dirty="0">
                <a:solidFill>
                  <a:srgbClr val="CFC8BA"/>
                </a:solidFill>
              </a:rPr>
              <a:t>A song, one photo, a minute of dance</a:t>
            </a:r>
            <a:endParaRPr lang="en-US" sz="1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AI dance has a short, fast history</a:t>
            </a:r>
            <a:endParaRPr lang="en-US" sz="2800" dirty="0"/>
          </a:p>
        </p:txBody>
      </p:sp>
      <p:sp>
        <p:nvSpPr>
          <p:cNvPr id="4" name="axis-280"/>
          <p:cNvSpPr/>
          <p:nvPr/>
        </p:nvSpPr>
        <p:spPr>
          <a:xfrm>
            <a:off x="1371600" y="2331720"/>
            <a:ext cx="6400800" cy="0"/>
          </a:xfrm>
          <a:prstGeom prst="line">
            <a:avLst/>
          </a:prstGeom>
          <a:noFill/>
          <a:ln w="19050">
            <a:solidFill>
              <a:srgbClr val="6E665C"/>
            </a:solidFill>
            <a:prstDash val="solid"/>
          </a:ln>
        </p:spPr>
      </p:sp>
      <p:sp>
        <p:nvSpPr>
          <p:cNvPr id="5" name="dot-281"/>
          <p:cNvSpPr/>
          <p:nvPr/>
        </p:nvSpPr>
        <p:spPr>
          <a:xfrm>
            <a:off x="1271016" y="2231136"/>
            <a:ext cx="201168" cy="201168"/>
          </a:xfrm>
          <a:prstGeom prst="ellipse">
            <a:avLst/>
          </a:prstGeom>
          <a:solidFill>
            <a:srgbClr val="E7A07F"/>
          </a:solidFill>
          <a:ln w="12700">
            <a:solidFill>
              <a:srgbClr val="E7A07F"/>
            </a:solidFill>
            <a:prstDash val="solid"/>
          </a:ln>
        </p:spPr>
      </p:sp>
      <p:sp>
        <p:nvSpPr>
          <p:cNvPr id="6" name="text-282"/>
          <p:cNvSpPr txBox="1"/>
          <p:nvPr/>
        </p:nvSpPr>
        <p:spPr>
          <a:xfrm>
            <a:off x="5486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2019</a:t>
            </a:r>
            <a:endParaRPr lang="en-US" sz="1300" dirty="0"/>
          </a:p>
        </p:txBody>
      </p:sp>
      <p:sp>
        <p:nvSpPr>
          <p:cNvPr id="7" name="text-283"/>
          <p:cNvSpPr txBox="1"/>
          <p:nvPr/>
        </p:nvSpPr>
        <p:spPr>
          <a:xfrm>
            <a:off x="5943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Everybody Dance Now (Berkeley): copy a dancer's pose onto you</a:t>
            </a:r>
            <a:endParaRPr lang="en-US" sz="1250" dirty="0"/>
          </a:p>
        </p:txBody>
      </p:sp>
      <p:sp>
        <p:nvSpPr>
          <p:cNvPr id="8" name="dot-284"/>
          <p:cNvSpPr/>
          <p:nvPr/>
        </p:nvSpPr>
        <p:spPr>
          <a:xfrm>
            <a:off x="3404616" y="2231136"/>
            <a:ext cx="201168" cy="201168"/>
          </a:xfrm>
          <a:prstGeom prst="ellipse">
            <a:avLst/>
          </a:prstGeom>
          <a:solidFill>
            <a:srgbClr val="E7A07F"/>
          </a:solidFill>
          <a:ln w="12700">
            <a:solidFill>
              <a:srgbClr val="E7A07F"/>
            </a:solidFill>
            <a:prstDash val="solid"/>
          </a:ln>
        </p:spPr>
      </p:sp>
      <p:sp>
        <p:nvSpPr>
          <p:cNvPr id="9" name="text-285"/>
          <p:cNvSpPr txBox="1"/>
          <p:nvPr/>
        </p:nvSpPr>
        <p:spPr>
          <a:xfrm>
            <a:off x="26822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2021</a:t>
            </a:r>
            <a:endParaRPr lang="en-US" sz="1300" dirty="0"/>
          </a:p>
        </p:txBody>
      </p:sp>
      <p:sp>
        <p:nvSpPr>
          <p:cNvPr id="10" name="text-286"/>
          <p:cNvSpPr txBox="1"/>
          <p:nvPr/>
        </p:nvSpPr>
        <p:spPr>
          <a:xfrm>
            <a:off x="27279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AI Choreographer (Google): music to 3D dance motion</a:t>
            </a:r>
            <a:endParaRPr lang="en-US" sz="1250" dirty="0"/>
          </a:p>
        </p:txBody>
      </p:sp>
      <p:sp>
        <p:nvSpPr>
          <p:cNvPr id="11" name="dot-287"/>
          <p:cNvSpPr/>
          <p:nvPr/>
        </p:nvSpPr>
        <p:spPr>
          <a:xfrm>
            <a:off x="5538216" y="2231136"/>
            <a:ext cx="201168" cy="201168"/>
          </a:xfrm>
          <a:prstGeom prst="ellipse">
            <a:avLst/>
          </a:prstGeom>
          <a:solidFill>
            <a:srgbClr val="B4472A"/>
          </a:solidFill>
          <a:ln w="12700">
            <a:solidFill>
              <a:srgbClr val="B4472A"/>
            </a:solidFill>
            <a:prstDash val="solid"/>
          </a:ln>
        </p:spPr>
      </p:sp>
      <p:sp>
        <p:nvSpPr>
          <p:cNvPr id="12" name="text-288"/>
          <p:cNvSpPr txBox="1"/>
          <p:nvPr/>
        </p:nvSpPr>
        <p:spPr>
          <a:xfrm>
            <a:off x="48158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2023</a:t>
            </a:r>
            <a:endParaRPr lang="en-US" sz="1300" dirty="0"/>
          </a:p>
        </p:txBody>
      </p:sp>
      <p:sp>
        <p:nvSpPr>
          <p:cNvPr id="13" name="text-289"/>
          <p:cNvSpPr txBox="1"/>
          <p:nvPr/>
        </p:nvSpPr>
        <p:spPr>
          <a:xfrm>
            <a:off x="48615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EDGE (Stanford): editable dance from music</a:t>
            </a:r>
            <a:endParaRPr lang="en-US" sz="1250" dirty="0"/>
          </a:p>
        </p:txBody>
      </p:sp>
      <p:sp>
        <p:nvSpPr>
          <p:cNvPr id="14" name="dot-290"/>
          <p:cNvSpPr/>
          <p:nvPr/>
        </p:nvSpPr>
        <p:spPr>
          <a:xfrm>
            <a:off x="7671816" y="2231136"/>
            <a:ext cx="201168" cy="201168"/>
          </a:xfrm>
          <a:prstGeom prst="ellipse">
            <a:avLst/>
          </a:prstGeom>
          <a:solidFill>
            <a:srgbClr val="B4472A"/>
          </a:solidFill>
          <a:ln w="12700">
            <a:solidFill>
              <a:srgbClr val="B4472A"/>
            </a:solidFill>
            <a:prstDash val="solid"/>
          </a:ln>
        </p:spPr>
      </p:sp>
      <p:sp>
        <p:nvSpPr>
          <p:cNvPr id="15" name="text-291"/>
          <p:cNvSpPr txBox="1"/>
          <p:nvPr/>
        </p:nvSpPr>
        <p:spPr>
          <a:xfrm>
            <a:off x="69494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2026</a:t>
            </a:r>
            <a:endParaRPr lang="en-US" sz="1300" dirty="0"/>
          </a:p>
        </p:txBody>
      </p:sp>
      <p:sp>
        <p:nvSpPr>
          <p:cNvPr id="16" name="text-292"/>
          <p:cNvSpPr txBox="1"/>
          <p:nvPr/>
        </p:nvSpPr>
        <p:spPr>
          <a:xfrm>
            <a:off x="69951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Wan-Dancer: music + photo to finished video, a minute long</a:t>
            </a:r>
            <a:endParaRPr lang="en-US" sz="125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where dance models learn</a:t>
            </a:r>
            <a:endParaRPr lang="en-US" sz="2800" dirty="0"/>
          </a:p>
        </p:txBody>
      </p:sp>
      <p:sp>
        <p:nvSpPr>
          <p:cNvPr id="4" name="card-293"/>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294"/>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AIST++ (Google, 2021)</a:t>
            </a:r>
            <a:endParaRPr lang="en-US" sz="1500" dirty="0"/>
          </a:p>
        </p:txBody>
      </p:sp>
      <p:sp>
        <p:nvSpPr>
          <p:cNvPr id="6" name="text-295"/>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5.2 hours of 3D dance, 1,408 sequences, 10 genres, filmed from 9 cameras. Small, clean, labelled.</a:t>
            </a:r>
            <a:endParaRPr lang="en-US" sz="1300" dirty="0"/>
          </a:p>
        </p:txBody>
      </p:sp>
      <p:sp>
        <p:nvSpPr>
          <p:cNvPr id="7" name="card-296"/>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297"/>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Web video</a:t>
            </a:r>
            <a:endParaRPr lang="en-US" sz="1500" dirty="0"/>
          </a:p>
        </p:txBody>
      </p:sp>
      <p:sp>
        <p:nvSpPr>
          <p:cNvPr id="9" name="text-298"/>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Huge and varied, but noisy: no 3D, mixed camera work, and unclear consent.</a:t>
            </a:r>
            <a:endParaRPr lang="en-US" sz="1300" dirty="0"/>
          </a:p>
        </p:txBody>
      </p:sp>
      <p:sp>
        <p:nvSpPr>
          <p:cNvPr id="10" name="card-299"/>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300"/>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Skeleton models</a:t>
            </a:r>
            <a:endParaRPr lang="en-US" sz="1500" dirty="0"/>
          </a:p>
        </p:txBody>
      </p:sp>
      <p:sp>
        <p:nvSpPr>
          <p:cNvPr id="12" name="text-301"/>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Trained on clean 3D motion like AIST++, so outputs are joints, not pictures.</a:t>
            </a:r>
            <a:endParaRPr lang="en-US" sz="1300" dirty="0"/>
          </a:p>
        </p:txBody>
      </p:sp>
      <p:sp>
        <p:nvSpPr>
          <p:cNvPr id="13" name="card-302"/>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303"/>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Pixel models</a:t>
            </a:r>
            <a:endParaRPr lang="en-US" sz="1500" dirty="0"/>
          </a:p>
        </p:txBody>
      </p:sp>
      <p:sp>
        <p:nvSpPr>
          <p:cNvPr id="15" name="text-304"/>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Need far more video, so they lean on large web-scale data and a video foundation model.</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Wan-Dancer: song in, dance out</a:t>
            </a:r>
            <a:endParaRPr lang="en-US" sz="2800" dirty="0"/>
          </a:p>
        </p:txBody>
      </p:sp>
      <p:sp>
        <p:nvSpPr>
          <p:cNvPr id="4" name="in-305"/>
          <p:cNvSpPr/>
          <p:nvPr/>
        </p:nvSpPr>
        <p:spPr>
          <a:xfrm>
            <a:off x="548640" y="1188720"/>
            <a:ext cx="2651760" cy="457200"/>
          </a:xfrm>
          <a:prstGeom prst="roundRect">
            <a:avLst>
              <a:gd name="adj" fmla="val 16000"/>
            </a:avLst>
          </a:prstGeom>
          <a:solidFill>
            <a:srgbClr val="2B2926"/>
          </a:solidFill>
          <a:ln w="12700">
            <a:solidFill>
              <a:srgbClr val="2B2926"/>
            </a:solidFill>
            <a:prstDash val="solid"/>
          </a:ln>
        </p:spPr>
      </p:sp>
      <p:sp>
        <p:nvSpPr>
          <p:cNvPr id="5" name="text-306"/>
          <p:cNvSpPr txBox="1"/>
          <p:nvPr/>
        </p:nvSpPr>
        <p:spPr>
          <a:xfrm>
            <a:off x="731520" y="1188720"/>
            <a:ext cx="2377440" cy="457200"/>
          </a:xfrm>
          <a:prstGeom prst="rect">
            <a:avLst/>
          </a:prstGeom>
          <a:noFill/>
          <a:ln/>
        </p:spPr>
        <p:txBody>
          <a:bodyPr wrap="square" lIns="0" tIns="0" rIns="0" bIns="0" rtlCol="0" anchor="ctr"/>
          <a:lstStyle/>
          <a:p>
            <a:pPr indent="0" marL="0">
              <a:buNone/>
            </a:pPr>
            <a:r>
              <a:rPr lang="en-US" sz="1400" dirty="0">
                <a:solidFill>
                  <a:srgbClr val="F4F0E8"/>
                </a:solidFill>
              </a:rPr>
              <a:t>A music track</a:t>
            </a:r>
            <a:endParaRPr lang="en-US" sz="1400" dirty="0"/>
          </a:p>
        </p:txBody>
      </p:sp>
      <p:sp>
        <p:nvSpPr>
          <p:cNvPr id="6" name="in-307"/>
          <p:cNvSpPr/>
          <p:nvPr/>
        </p:nvSpPr>
        <p:spPr>
          <a:xfrm>
            <a:off x="548640" y="1755648"/>
            <a:ext cx="2651760" cy="457200"/>
          </a:xfrm>
          <a:prstGeom prst="roundRect">
            <a:avLst>
              <a:gd name="adj" fmla="val 16000"/>
            </a:avLst>
          </a:prstGeom>
          <a:solidFill>
            <a:srgbClr val="2B2926"/>
          </a:solidFill>
          <a:ln w="12700">
            <a:solidFill>
              <a:srgbClr val="2B2926"/>
            </a:solidFill>
            <a:prstDash val="solid"/>
          </a:ln>
        </p:spPr>
      </p:sp>
      <p:sp>
        <p:nvSpPr>
          <p:cNvPr id="7" name="text-308"/>
          <p:cNvSpPr txBox="1"/>
          <p:nvPr/>
        </p:nvSpPr>
        <p:spPr>
          <a:xfrm>
            <a:off x="731520" y="1755648"/>
            <a:ext cx="2377440" cy="457200"/>
          </a:xfrm>
          <a:prstGeom prst="rect">
            <a:avLst/>
          </a:prstGeom>
          <a:noFill/>
          <a:ln/>
        </p:spPr>
        <p:txBody>
          <a:bodyPr wrap="square" lIns="0" tIns="0" rIns="0" bIns="0" rtlCol="0" anchor="ctr"/>
          <a:lstStyle/>
          <a:p>
            <a:pPr indent="0" marL="0">
              <a:buNone/>
            </a:pPr>
            <a:r>
              <a:rPr lang="en-US" sz="1400" dirty="0">
                <a:solidFill>
                  <a:srgbClr val="F4F0E8"/>
                </a:solidFill>
              </a:rPr>
              <a:t>One photo of the dancer</a:t>
            </a:r>
            <a:endParaRPr lang="en-US" sz="1400" dirty="0"/>
          </a:p>
        </p:txBody>
      </p:sp>
      <p:sp>
        <p:nvSpPr>
          <p:cNvPr id="8" name="in-309"/>
          <p:cNvSpPr/>
          <p:nvPr/>
        </p:nvSpPr>
        <p:spPr>
          <a:xfrm>
            <a:off x="548640" y="2322576"/>
            <a:ext cx="2651760" cy="457200"/>
          </a:xfrm>
          <a:prstGeom prst="roundRect">
            <a:avLst>
              <a:gd name="adj" fmla="val 16000"/>
            </a:avLst>
          </a:prstGeom>
          <a:solidFill>
            <a:srgbClr val="2B2926"/>
          </a:solidFill>
          <a:ln w="12700">
            <a:solidFill>
              <a:srgbClr val="2B2926"/>
            </a:solidFill>
            <a:prstDash val="solid"/>
          </a:ln>
        </p:spPr>
      </p:sp>
      <p:sp>
        <p:nvSpPr>
          <p:cNvPr id="9" name="text-310"/>
          <p:cNvSpPr txBox="1"/>
          <p:nvPr/>
        </p:nvSpPr>
        <p:spPr>
          <a:xfrm>
            <a:off x="731520" y="2322576"/>
            <a:ext cx="2377440" cy="457200"/>
          </a:xfrm>
          <a:prstGeom prst="rect">
            <a:avLst/>
          </a:prstGeom>
          <a:noFill/>
          <a:ln/>
        </p:spPr>
        <p:txBody>
          <a:bodyPr wrap="square" lIns="0" tIns="0" rIns="0" bIns="0" rtlCol="0" anchor="ctr"/>
          <a:lstStyle/>
          <a:p>
            <a:pPr indent="0" marL="0">
              <a:buNone/>
            </a:pPr>
            <a:r>
              <a:rPr lang="en-US" sz="1400" dirty="0">
                <a:solidFill>
                  <a:srgbClr val="F4F0E8"/>
                </a:solidFill>
              </a:rPr>
              <a:t>A style word</a:t>
            </a:r>
            <a:endParaRPr lang="en-US" sz="1400" dirty="0"/>
          </a:p>
        </p:txBody>
      </p:sp>
      <p:sp>
        <p:nvSpPr>
          <p:cNvPr id="10" name="text-311"/>
          <p:cNvSpPr txBox="1"/>
          <p:nvPr/>
        </p:nvSpPr>
        <p:spPr>
          <a:xfrm>
            <a:off x="3246120" y="1645920"/>
            <a:ext cx="548640" cy="548640"/>
          </a:xfrm>
          <a:prstGeom prst="rect">
            <a:avLst/>
          </a:prstGeom>
          <a:noFill/>
          <a:ln/>
        </p:spPr>
        <p:txBody>
          <a:bodyPr wrap="square" lIns="0" tIns="0" rIns="0" bIns="0" rtlCol="0" anchor="ctr"/>
          <a:lstStyle/>
          <a:p>
            <a:pPr algn="ctr" indent="0" marL="0">
              <a:buNone/>
            </a:pPr>
            <a:r>
              <a:rPr lang="en-US" sz="2800" dirty="0">
                <a:solidFill>
                  <a:srgbClr val="E7A07F"/>
                </a:solidFill>
              </a:rPr>
              <a:t>→</a:t>
            </a:r>
            <a:endParaRPr lang="en-US" sz="2800" dirty="0"/>
          </a:p>
        </p:txBody>
      </p:sp>
      <p:sp>
        <p:nvSpPr>
          <p:cNvPr id="11" name="out-312"/>
          <p:cNvSpPr/>
          <p:nvPr/>
        </p:nvSpPr>
        <p:spPr>
          <a:xfrm>
            <a:off x="3886200" y="1188720"/>
            <a:ext cx="4709160" cy="1591056"/>
          </a:xfrm>
          <a:prstGeom prst="roundRect">
            <a:avLst>
              <a:gd name="adj" fmla="val 5747"/>
            </a:avLst>
          </a:prstGeom>
          <a:solidFill>
            <a:srgbClr val="B4472A"/>
          </a:solidFill>
          <a:ln w="12700">
            <a:solidFill>
              <a:srgbClr val="B4472A"/>
            </a:solidFill>
            <a:prstDash val="solid"/>
          </a:ln>
        </p:spPr>
      </p:sp>
      <p:sp>
        <p:nvSpPr>
          <p:cNvPr id="12" name="text-313"/>
          <p:cNvSpPr txBox="1"/>
          <p:nvPr/>
        </p:nvSpPr>
        <p:spPr>
          <a:xfrm>
            <a:off x="4114800" y="1188720"/>
            <a:ext cx="4297680" cy="1591056"/>
          </a:xfrm>
          <a:prstGeom prst="rect">
            <a:avLst/>
          </a:prstGeom>
          <a:noFill/>
          <a:ln/>
        </p:spPr>
        <p:txBody>
          <a:bodyPr wrap="square" lIns="0" tIns="0" rIns="0" bIns="0" rtlCol="0" anchor="ctr"/>
          <a:lstStyle/>
          <a:p>
            <a:pPr indent="0" marL="0">
              <a:buNone/>
            </a:pPr>
            <a:r>
              <a:rPr lang="en-US" sz="2100" dirty="0">
                <a:solidFill>
                  <a:srgbClr val="FBF3EC"/>
                </a:solidFill>
                <a:latin typeface="Cambria" pitchFamily="34" charset="0"/>
                <a:ea typeface="Cambria" pitchFamily="34" charset="-122"/>
                <a:cs typeface="Cambria" pitchFamily="34" charset="-120"/>
              </a:rPr>
              <a:t>A 1-minute+ dance video, 720p / 30 fps, on the beat</a:t>
            </a:r>
            <a:endParaRPr lang="en-US" sz="2100" dirty="0"/>
          </a:p>
        </p:txBody>
      </p:sp>
      <p:sp>
        <p:nvSpPr>
          <p:cNvPr id="13" name="pts-314"/>
          <p:cNvSpPr txBox="1"/>
          <p:nvPr/>
        </p:nvSpPr>
        <p:spPr>
          <a:xfrm>
            <a:off x="548640" y="2971800"/>
            <a:ext cx="8046720" cy="685800"/>
          </a:xfrm>
          <a:prstGeom prst="rect">
            <a:avLst/>
          </a:prstGeom>
          <a:noFill/>
          <a:ln/>
        </p:spPr>
        <p:txBody>
          <a:bodyPr wrap="square" lIns="0" tIns="0" rIns="0" bIns="0" rtlCol="0" anchor="t"/>
          <a:lstStyle/>
          <a:p>
            <a:pPr marL="177800" indent="-177800">
              <a:spcAft>
                <a:spcPts val="400"/>
              </a:spcAft>
              <a:buSzPct val="100000"/>
              <a:buChar char="•"/>
            </a:pPr>
            <a:r>
              <a:rPr lang="en-US" sz="1350" dirty="0">
                <a:solidFill>
                  <a:srgbClr val="CFC8BA"/>
                </a:solidFill>
              </a:rPr>
              <a:t>Released Jul 13, 2026 by Tongyi Lab (Alibaba) as open weights, Apache 2.0</a:t>
            </a:r>
            <a:endParaRPr lang="en-US" sz="1350" dirty="0"/>
          </a:p>
          <a:p>
            <a:pPr marL="177800" indent="-177800">
              <a:spcAft>
                <a:spcPts val="400"/>
              </a:spcAft>
              <a:buSzPct val="100000"/>
              <a:buChar char="•"/>
            </a:pPr>
            <a:r>
              <a:rPr lang="en-US" sz="1350" dirty="0">
                <a:solidFill>
                  <a:srgbClr val="CFC8BA"/>
                </a:solidFill>
              </a:rPr>
              <a:t>Five styles: Chinese classical, K-pop, street, tap, Latin</a:t>
            </a:r>
            <a:endParaRPr lang="en-US" sz="1350" dirty="0"/>
          </a:p>
        </p:txBody>
      </p:sp>
      <p:sp>
        <p:nvSpPr>
          <p:cNvPr id="14" name="btn-315"/>
          <p:cNvSpPr/>
          <p:nvPr/>
        </p:nvSpPr>
        <p:spPr>
          <a:xfrm>
            <a:off x="548640" y="3794760"/>
            <a:ext cx="3840480" cy="384048"/>
          </a:xfrm>
          <a:prstGeom prst="roundRect">
            <a:avLst>
              <a:gd name="adj" fmla="val 19048"/>
            </a:avLst>
          </a:prstGeom>
          <a:solidFill>
            <a:srgbClr val="2E2B27"/>
          </a:solidFill>
          <a:ln w="12700">
            <a:solidFill>
              <a:srgbClr val="E7A07F"/>
            </a:solidFill>
            <a:prstDash val="solid"/>
          </a:ln>
        </p:spPr>
      </p:sp>
      <p:sp>
        <p:nvSpPr>
          <p:cNvPr id="15" name="btntext-316"/>
          <p:cNvSpPr txBox="1"/>
          <p:nvPr/>
        </p:nvSpPr>
        <p:spPr>
          <a:xfrm>
            <a:off x="685800" y="3794760"/>
            <a:ext cx="356616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humanaigc.github.io/wan-dancer-project/" history="1" highlightClick="0" endSnd="0">
                  <a:extLst>
                    <a:ext uri="{A12FA001-AC4F-418D-AE19-62706E023703}">
                      <ahyp:hlinkClr xmlns:ahyp="http://schemas.microsoft.com/office/drawing/2018/hyperlinkcolor" val="tx"/>
                    </a:ext>
                  </a:extLst>
                </a:hlinkClick>
              </a:rPr>
              <a:t>► Play: Wan-Dancer demos (project page)</a:t>
            </a:r>
            <a:endParaRPr lang="en-US" sz="1300" dirty="0"/>
          </a:p>
        </p:txBody>
      </p:sp>
      <p:sp>
        <p:nvSpPr>
          <p:cNvPr id="16" name="text-317"/>
          <p:cNvSpPr txBox="1"/>
          <p:nvPr/>
        </p:nvSpPr>
        <p:spPr>
          <a:xfrm>
            <a:off x="548640" y="4197096"/>
            <a:ext cx="3840480" cy="182880"/>
          </a:xfrm>
          <a:prstGeom prst="rect">
            <a:avLst/>
          </a:prstGeom>
          <a:noFill/>
          <a:ln/>
        </p:spPr>
        <p:txBody>
          <a:bodyPr wrap="square" lIns="0" tIns="0" rIns="0" bIns="0" rtlCol="0" anchor="ctr"/>
          <a:lstStyle/>
          <a:p>
            <a:pPr indent="0" marL="0">
              <a:buNone/>
            </a:pPr>
            <a:r>
              <a:rPr lang="en-US" sz="900" dirty="0">
                <a:solidFill>
                  <a:srgbClr val="6E665C"/>
                </a:solidFill>
              </a:rPr>
              <a:t>humanaigc.github.io/wan-dancer-project</a:t>
            </a:r>
            <a:endParaRPr lang="en-US" sz="900" dirty="0"/>
          </a:p>
        </p:txBody>
      </p:sp>
      <p:sp>
        <p:nvSpPr>
          <p:cNvPr id="17" name="btn-318"/>
          <p:cNvSpPr/>
          <p:nvPr/>
        </p:nvSpPr>
        <p:spPr>
          <a:xfrm>
            <a:off x="4663440" y="3794760"/>
            <a:ext cx="3291840" cy="384048"/>
          </a:xfrm>
          <a:prstGeom prst="roundRect">
            <a:avLst>
              <a:gd name="adj" fmla="val 19048"/>
            </a:avLst>
          </a:prstGeom>
          <a:solidFill>
            <a:srgbClr val="2E2B27"/>
          </a:solidFill>
          <a:ln w="12700">
            <a:solidFill>
              <a:srgbClr val="E7A07F"/>
            </a:solidFill>
            <a:prstDash val="solid"/>
          </a:ln>
        </p:spPr>
      </p:sp>
      <p:sp>
        <p:nvSpPr>
          <p:cNvPr id="18" name="btntext-319"/>
          <p:cNvSpPr txBox="1"/>
          <p:nvPr/>
        </p:nvSpPr>
        <p:spPr>
          <a:xfrm>
            <a:off x="4800600" y="3794760"/>
            <a:ext cx="301752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2" invalidUrl="" action="" tgtFrame="" tooltip="https://arxiv.org/abs/2607.09581" history="1" highlightClick="0" endSnd="0">
                  <a:extLst>
                    <a:ext uri="{A12FA001-AC4F-418D-AE19-62706E023703}">
                      <ahyp:hlinkClr xmlns:ahyp="http://schemas.microsoft.com/office/drawing/2018/hyperlinkcolor" val="tx"/>
                    </a:ext>
                  </a:extLst>
                </a:hlinkClick>
              </a:rPr>
              <a:t>Paper (arXiv 2607.09581) ↗</a:t>
            </a:r>
            <a:endParaRPr lang="en-US" sz="1300" dirty="0"/>
          </a:p>
        </p:txBody>
      </p:sp>
      <p:sp>
        <p:nvSpPr>
          <p:cNvPr id="19" name="text-320"/>
          <p:cNvSpPr txBox="1"/>
          <p:nvPr/>
        </p:nvSpPr>
        <p:spPr>
          <a:xfrm>
            <a:off x="4663440" y="4197096"/>
            <a:ext cx="3291840" cy="182880"/>
          </a:xfrm>
          <a:prstGeom prst="rect">
            <a:avLst/>
          </a:prstGeom>
          <a:noFill/>
          <a:ln/>
        </p:spPr>
        <p:txBody>
          <a:bodyPr wrap="square" lIns="0" tIns="0" rIns="0" bIns="0" rtlCol="0" anchor="ctr"/>
          <a:lstStyle/>
          <a:p>
            <a:pPr indent="0" marL="0">
              <a:buNone/>
            </a:pPr>
            <a:r>
              <a:rPr lang="en-US" sz="900" dirty="0">
                <a:solidFill>
                  <a:srgbClr val="6E665C"/>
                </a:solidFill>
              </a:rPr>
              <a:t>arxiv.org/abs/2607.09581</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Skeleton then, pixels now</a:t>
            </a:r>
            <a:endParaRPr lang="en-US" sz="2800" dirty="0"/>
          </a:p>
        </p:txBody>
      </p:sp>
      <p:sp>
        <p:nvSpPr>
          <p:cNvPr id="4" name="col-321"/>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322"/>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Before: music → skeleton</a:t>
            </a:r>
            <a:endParaRPr lang="en-US" sz="1700" dirty="0"/>
          </a:p>
        </p:txBody>
      </p:sp>
      <p:sp>
        <p:nvSpPr>
          <p:cNvPr id="6" name="items-323"/>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Output is 3D joint motion</a:t>
            </a:r>
            <a:endParaRPr lang="en-US" sz="1400" dirty="0"/>
          </a:p>
          <a:p>
            <a:pPr marL="177800" indent="-177800">
              <a:spcAft>
                <a:spcPts val="800"/>
              </a:spcAft>
              <a:buSzPct val="100000"/>
              <a:buChar char="•"/>
            </a:pPr>
            <a:r>
              <a:rPr lang="en-US" sz="1400" dirty="0">
                <a:solidFill>
                  <a:srgbClr val="F4F0E8"/>
                </a:solidFill>
              </a:rPr>
              <a:t>You still need a character, costume, lighting and a renderer</a:t>
            </a:r>
            <a:endParaRPr lang="en-US" sz="1400" dirty="0"/>
          </a:p>
          <a:p>
            <a:pPr marL="177800" indent="-177800">
              <a:spcAft>
                <a:spcPts val="800"/>
              </a:spcAft>
              <a:buSzPct val="100000"/>
              <a:buChar char="•"/>
            </a:pPr>
            <a:r>
              <a:rPr lang="en-US" sz="1400" dirty="0">
                <a:solidFill>
                  <a:srgbClr val="F4F0E8"/>
                </a:solidFill>
              </a:rPr>
              <a:t>Great for games and animation pipelines</a:t>
            </a:r>
            <a:endParaRPr lang="en-US" sz="1400" dirty="0"/>
          </a:p>
        </p:txBody>
      </p:sp>
      <p:sp>
        <p:nvSpPr>
          <p:cNvPr id="7" name="col-324"/>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325"/>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Now: music + photo → video</a:t>
            </a:r>
            <a:endParaRPr lang="en-US" sz="1700" dirty="0"/>
          </a:p>
        </p:txBody>
      </p:sp>
      <p:sp>
        <p:nvSpPr>
          <p:cNvPr id="9" name="items-326"/>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Output is the finished image</a:t>
            </a:r>
            <a:endParaRPr lang="en-US" sz="1400" dirty="0"/>
          </a:p>
          <a:p>
            <a:pPr marL="177800" indent="-177800">
              <a:spcAft>
                <a:spcPts val="800"/>
              </a:spcAft>
              <a:buSzPct val="100000"/>
              <a:buChar char="•"/>
            </a:pPr>
            <a:r>
              <a:rPr lang="en-US" sz="1400" dirty="0">
                <a:solidFill>
                  <a:srgbClr val="F4F0E8"/>
                </a:solidFill>
              </a:rPr>
              <a:t>Look, light and camera come from the model</a:t>
            </a:r>
            <a:endParaRPr lang="en-US" sz="1400" dirty="0"/>
          </a:p>
          <a:p>
            <a:pPr marL="177800" indent="-177800">
              <a:spcAft>
                <a:spcPts val="800"/>
              </a:spcAft>
              <a:buSzPct val="100000"/>
              <a:buChar char="•"/>
            </a:pPr>
            <a:r>
              <a:rPr lang="en-US" sz="1400" dirty="0">
                <a:solidFill>
                  <a:srgbClr val="F4F0E8"/>
                </a:solidFill>
              </a:rPr>
              <a:t>Fast to try, harder to edit afterwards</a:t>
            </a:r>
            <a:endParaRPr lang="en-US" sz="1400" dirty="0"/>
          </a:p>
        </p:txBody>
      </p:sp>
      <p:sp>
        <p:nvSpPr>
          <p:cNvPr id="10" name="text-327"/>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The trade-off: control over every joint, or a finished shot in one step.</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One dancer, many looks; one song, many dancers</a:t>
            </a:r>
            <a:endParaRPr lang="en-US" sz="2800" dirty="0"/>
          </a:p>
        </p:txBody>
      </p:sp>
      <p:pic>
        <p:nvPicPr>
          <p:cNvPr id="4" name="img-328" descr="Reference images from the Wan-Dancer project page">    </p:cNvPr>
          <p:cNvPicPr>
            <a:picLocks noChangeAspect="1"/>
          </p:cNvPicPr>
          <p:nvPr/>
        </p:nvPicPr>
        <p:blipFill>
          <a:blip r:embed="rId1"/>
          <a:stretch>
            <a:fillRect/>
          </a:stretch>
        </p:blipFill>
        <p:spPr>
          <a:xfrm>
            <a:off x="548640" y="1143000"/>
            <a:ext cx="3373453" cy="3017520"/>
          </a:xfrm>
          <a:prstGeom prst="rect">
            <a:avLst/>
          </a:prstGeom>
        </p:spPr>
      </p:pic>
      <p:sp>
        <p:nvSpPr>
          <p:cNvPr id="5" name="text-329"/>
          <p:cNvSpPr txBox="1"/>
          <p:nvPr/>
        </p:nvSpPr>
        <p:spPr>
          <a:xfrm>
            <a:off x="548640" y="4233672"/>
            <a:ext cx="3373453" cy="365760"/>
          </a:xfrm>
          <a:prstGeom prst="rect">
            <a:avLst/>
          </a:prstGeom>
          <a:noFill/>
          <a:ln/>
        </p:spPr>
        <p:txBody>
          <a:bodyPr wrap="square" lIns="0" tIns="0" rIns="0" bIns="0" rtlCol="0" anchor="t"/>
          <a:lstStyle/>
          <a:p>
            <a:pPr indent="0" marL="0">
              <a:buNone/>
            </a:pPr>
            <a:r>
              <a:rPr lang="en-US" sz="1000" dirty="0">
                <a:solidFill>
                  <a:srgbClr val="6E665C"/>
                </a:solidFill>
              </a:rPr>
              <a:t>Reference images from the Wan-Dancer project page</a:t>
            </a:r>
            <a:endParaRPr lang="en-US" sz="1000" dirty="0"/>
          </a:p>
        </p:txBody>
      </p:sp>
      <p:sp>
        <p:nvSpPr>
          <p:cNvPr id="6" name="pts-330"/>
          <p:cNvSpPr txBox="1"/>
          <p:nvPr/>
        </p:nvSpPr>
        <p:spPr>
          <a:xfrm>
            <a:off x="5166360" y="1143000"/>
            <a:ext cx="3429000" cy="2459736"/>
          </a:xfrm>
          <a:prstGeom prst="rect">
            <a:avLst/>
          </a:prstGeom>
          <a:noFill/>
          <a:ln/>
        </p:spPr>
        <p:txBody>
          <a:bodyPr wrap="square" lIns="0" tIns="0" rIns="0" bIns="0" rtlCol="0" anchor="t"/>
          <a:lstStyle/>
          <a:p>
            <a:pPr marL="177800" indent="-177800">
              <a:spcAft>
                <a:spcPts val="600"/>
              </a:spcAft>
              <a:buSzPct val="100000"/>
              <a:buChar char="•"/>
            </a:pPr>
            <a:r>
              <a:rPr lang="en-US" sz="1350" dirty="0">
                <a:solidFill>
                  <a:srgbClr val="F4F0E8"/>
                </a:solidFill>
              </a:rPr>
              <a:t>Swap the photo, keep the song: the same dance, a different dancer</a:t>
            </a:r>
            <a:endParaRPr lang="en-US" sz="1350" dirty="0"/>
          </a:p>
          <a:p>
            <a:pPr marL="177800" indent="-177800">
              <a:spcAft>
                <a:spcPts val="600"/>
              </a:spcAft>
              <a:buSzPct val="100000"/>
              <a:buChar char="•"/>
            </a:pPr>
            <a:r>
              <a:rPr lang="en-US" sz="1350" dirty="0">
                <a:solidFill>
                  <a:srgbClr val="F4F0E8"/>
                </a:solidFill>
              </a:rPr>
              <a:t>Swap the song, keep the photo: the same dancer, a new dance</a:t>
            </a:r>
            <a:endParaRPr lang="en-US" sz="1350" dirty="0"/>
          </a:p>
          <a:p>
            <a:pPr marL="177800" indent="-177800">
              <a:spcAft>
                <a:spcPts val="600"/>
              </a:spcAft>
              <a:buSzPct val="100000"/>
              <a:buChar char="•"/>
            </a:pPr>
            <a:r>
              <a:rPr lang="en-US" sz="1350" dirty="0">
                <a:solidFill>
                  <a:srgbClr val="F4F0E8"/>
                </a:solidFill>
              </a:rPr>
              <a:t>Earlier music-to-dance models fell apart after about 20 seconds</a:t>
            </a:r>
            <a:endParaRPr lang="en-US" sz="1350" dirty="0"/>
          </a:p>
        </p:txBody>
      </p:sp>
      <p:sp>
        <p:nvSpPr>
          <p:cNvPr id="7" name="btn-331"/>
          <p:cNvSpPr/>
          <p:nvPr/>
        </p:nvSpPr>
        <p:spPr>
          <a:xfrm>
            <a:off x="5166360" y="3739896"/>
            <a:ext cx="3429000" cy="384048"/>
          </a:xfrm>
          <a:prstGeom prst="roundRect">
            <a:avLst>
              <a:gd name="adj" fmla="val 19048"/>
            </a:avLst>
          </a:prstGeom>
          <a:solidFill>
            <a:srgbClr val="2E2B27"/>
          </a:solidFill>
          <a:ln w="12700">
            <a:solidFill>
              <a:srgbClr val="E7A07F"/>
            </a:solidFill>
            <a:prstDash val="solid"/>
          </a:ln>
        </p:spPr>
      </p:sp>
      <p:sp>
        <p:nvSpPr>
          <p:cNvPr id="8" name="btntext-332"/>
          <p:cNvSpPr txBox="1"/>
          <p:nvPr/>
        </p:nvSpPr>
        <p:spPr>
          <a:xfrm>
            <a:off x="5303520" y="3739896"/>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2" invalidUrl="" action="" tgtFrame="" tooltip="https://humanaigc.github.io/wan-dancer-project/" history="1" highlightClick="0" endSnd="0">
                  <a:extLst>
                    <a:ext uri="{A12FA001-AC4F-418D-AE19-62706E023703}">
                      <ahyp:hlinkClr xmlns:ahyp="http://schemas.microsoft.com/office/drawing/2018/hyperlinkcolor" val="tx"/>
                    </a:ext>
                  </a:extLst>
                </a:hlinkClick>
              </a:rPr>
              <a:t>► Play: compare with earlier models (§6)</a:t>
            </a:r>
            <a:endParaRPr lang="en-US" sz="1300" dirty="0"/>
          </a:p>
        </p:txBody>
      </p:sp>
      <p:sp>
        <p:nvSpPr>
          <p:cNvPr id="9" name="text-333"/>
          <p:cNvSpPr txBox="1"/>
          <p:nvPr/>
        </p:nvSpPr>
        <p:spPr>
          <a:xfrm>
            <a:off x="5166360" y="4142232"/>
            <a:ext cx="3429000" cy="182880"/>
          </a:xfrm>
          <a:prstGeom prst="rect">
            <a:avLst/>
          </a:prstGeom>
          <a:noFill/>
          <a:ln/>
        </p:spPr>
        <p:txBody>
          <a:bodyPr wrap="square" lIns="0" tIns="0" rIns="0" bIns="0" rtlCol="0" anchor="ctr"/>
          <a:lstStyle/>
          <a:p>
            <a:pPr indent="0" marL="0">
              <a:buNone/>
            </a:pPr>
            <a:r>
              <a:rPr lang="en-US" sz="900" dirty="0">
                <a:solidFill>
                  <a:srgbClr val="6E665C"/>
                </a:solidFill>
              </a:rPr>
              <a:t>humanaigc.github.io/wan-dancer-project</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The trick: plan the song, then the steps</a:t>
            </a:r>
            <a:endParaRPr lang="en-US" sz="2800" dirty="0"/>
          </a:p>
        </p:txBody>
      </p:sp>
      <p:sp>
        <p:nvSpPr>
          <p:cNvPr id="4" name="text-334"/>
          <p:cNvSpPr txBox="1"/>
          <p:nvPr/>
        </p:nvSpPr>
        <p:spPr>
          <a:xfrm>
            <a:off x="548640" y="1143000"/>
            <a:ext cx="8046720" cy="274320"/>
          </a:xfrm>
          <a:prstGeom prst="rect">
            <a:avLst/>
          </a:prstGeom>
          <a:noFill/>
          <a:ln/>
        </p:spPr>
        <p:txBody>
          <a:bodyPr wrap="square" lIns="0" tIns="0" rIns="0" bIns="0" rtlCol="0" anchor="ctr"/>
          <a:lstStyle/>
          <a:p>
            <a:pPr indent="0" marL="0">
              <a:buNone/>
            </a:pPr>
            <a:r>
              <a:rPr lang="en-US" sz="1300" b="1" dirty="0">
                <a:solidFill>
                  <a:srgbClr val="E7A07F"/>
                </a:solidFill>
              </a:rPr>
              <a:t>Global level: the whole song</a:t>
            </a:r>
            <a:endParaRPr lang="en-US" sz="1300" dirty="0"/>
          </a:p>
        </p:txBody>
      </p:sp>
      <p:sp>
        <p:nvSpPr>
          <p:cNvPr id="5" name="seg-335"/>
          <p:cNvSpPr/>
          <p:nvPr/>
        </p:nvSpPr>
        <p:spPr>
          <a:xfrm>
            <a:off x="548640" y="1463040"/>
            <a:ext cx="1085576" cy="640080"/>
          </a:xfrm>
          <a:prstGeom prst="rect">
            <a:avLst/>
          </a:prstGeom>
          <a:solidFill>
            <a:srgbClr val="2B2926"/>
          </a:solidFill>
          <a:ln w="12700">
            <a:solidFill>
              <a:srgbClr val="1C1B19"/>
            </a:solidFill>
            <a:prstDash val="solid"/>
          </a:ln>
        </p:spPr>
      </p:sp>
      <p:sp>
        <p:nvSpPr>
          <p:cNvPr id="6" name="text-336"/>
          <p:cNvSpPr txBox="1"/>
          <p:nvPr/>
        </p:nvSpPr>
        <p:spPr>
          <a:xfrm>
            <a:off x="548640" y="1463040"/>
            <a:ext cx="1085576" cy="640080"/>
          </a:xfrm>
          <a:prstGeom prst="rect">
            <a:avLst/>
          </a:prstGeom>
          <a:noFill/>
          <a:ln/>
        </p:spPr>
        <p:txBody>
          <a:bodyPr wrap="square" lIns="0" tIns="0" rIns="0" bIns="0" rtlCol="0" anchor="ctr"/>
          <a:lstStyle/>
          <a:p>
            <a:pPr algn="ctr" indent="0" marL="0">
              <a:buNone/>
            </a:pPr>
            <a:r>
              <a:rPr lang="en-US" sz="1300" dirty="0">
                <a:solidFill>
                  <a:srgbClr val="F4F0E8"/>
                </a:solidFill>
              </a:rPr>
              <a:t>Intro</a:t>
            </a:r>
            <a:endParaRPr lang="en-US" sz="1300" dirty="0"/>
          </a:p>
        </p:txBody>
      </p:sp>
      <p:sp>
        <p:nvSpPr>
          <p:cNvPr id="7" name="seg-337"/>
          <p:cNvSpPr/>
          <p:nvPr/>
        </p:nvSpPr>
        <p:spPr>
          <a:xfrm>
            <a:off x="1707368" y="1463040"/>
            <a:ext cx="2016069" cy="640080"/>
          </a:xfrm>
          <a:prstGeom prst="rect">
            <a:avLst/>
          </a:prstGeom>
          <a:solidFill>
            <a:srgbClr val="2B2926"/>
          </a:solidFill>
          <a:ln w="12700">
            <a:solidFill>
              <a:srgbClr val="1C1B19"/>
            </a:solidFill>
            <a:prstDash val="solid"/>
          </a:ln>
        </p:spPr>
      </p:sp>
      <p:sp>
        <p:nvSpPr>
          <p:cNvPr id="8" name="text-338"/>
          <p:cNvSpPr txBox="1"/>
          <p:nvPr/>
        </p:nvSpPr>
        <p:spPr>
          <a:xfrm>
            <a:off x="1707368" y="1463040"/>
            <a:ext cx="2016069" cy="640080"/>
          </a:xfrm>
          <a:prstGeom prst="rect">
            <a:avLst/>
          </a:prstGeom>
          <a:noFill/>
          <a:ln/>
        </p:spPr>
        <p:txBody>
          <a:bodyPr wrap="square" lIns="0" tIns="0" rIns="0" bIns="0" rtlCol="0" anchor="ctr"/>
          <a:lstStyle/>
          <a:p>
            <a:pPr algn="ctr" indent="0" marL="0">
              <a:buNone/>
            </a:pPr>
            <a:r>
              <a:rPr lang="en-US" sz="1300" dirty="0">
                <a:solidFill>
                  <a:srgbClr val="F4F0E8"/>
                </a:solidFill>
              </a:rPr>
              <a:t>Verse</a:t>
            </a:r>
            <a:endParaRPr lang="en-US" sz="1300" dirty="0"/>
          </a:p>
        </p:txBody>
      </p:sp>
      <p:sp>
        <p:nvSpPr>
          <p:cNvPr id="9" name="seg-339"/>
          <p:cNvSpPr/>
          <p:nvPr/>
        </p:nvSpPr>
        <p:spPr>
          <a:xfrm>
            <a:off x="3796589" y="1463040"/>
            <a:ext cx="1550822" cy="640080"/>
          </a:xfrm>
          <a:prstGeom prst="rect">
            <a:avLst/>
          </a:prstGeom>
          <a:solidFill>
            <a:srgbClr val="2B2926"/>
          </a:solidFill>
          <a:ln w="12700">
            <a:solidFill>
              <a:srgbClr val="1C1B19"/>
            </a:solidFill>
            <a:prstDash val="solid"/>
          </a:ln>
        </p:spPr>
      </p:sp>
      <p:sp>
        <p:nvSpPr>
          <p:cNvPr id="10" name="text-340"/>
          <p:cNvSpPr txBox="1"/>
          <p:nvPr/>
        </p:nvSpPr>
        <p:spPr>
          <a:xfrm>
            <a:off x="3796589" y="1463040"/>
            <a:ext cx="1550822" cy="640080"/>
          </a:xfrm>
          <a:prstGeom prst="rect">
            <a:avLst/>
          </a:prstGeom>
          <a:noFill/>
          <a:ln/>
        </p:spPr>
        <p:txBody>
          <a:bodyPr wrap="square" lIns="0" tIns="0" rIns="0" bIns="0" rtlCol="0" anchor="ctr"/>
          <a:lstStyle/>
          <a:p>
            <a:pPr algn="ctr" indent="0" marL="0">
              <a:buNone/>
            </a:pPr>
            <a:r>
              <a:rPr lang="en-US" sz="1300" dirty="0">
                <a:solidFill>
                  <a:srgbClr val="F4F0E8"/>
                </a:solidFill>
              </a:rPr>
              <a:t>Build</a:t>
            </a:r>
            <a:endParaRPr lang="en-US" sz="1300" dirty="0"/>
          </a:p>
        </p:txBody>
      </p:sp>
      <p:sp>
        <p:nvSpPr>
          <p:cNvPr id="11" name="seg-341"/>
          <p:cNvSpPr/>
          <p:nvPr/>
        </p:nvSpPr>
        <p:spPr>
          <a:xfrm>
            <a:off x="5420563" y="1463040"/>
            <a:ext cx="2171151" cy="640080"/>
          </a:xfrm>
          <a:prstGeom prst="rect">
            <a:avLst/>
          </a:prstGeom>
          <a:solidFill>
            <a:srgbClr val="B4472A"/>
          </a:solidFill>
          <a:ln w="12700">
            <a:solidFill>
              <a:srgbClr val="1C1B19"/>
            </a:solidFill>
            <a:prstDash val="solid"/>
          </a:ln>
        </p:spPr>
      </p:sp>
      <p:sp>
        <p:nvSpPr>
          <p:cNvPr id="12" name="text-342"/>
          <p:cNvSpPr txBox="1"/>
          <p:nvPr/>
        </p:nvSpPr>
        <p:spPr>
          <a:xfrm>
            <a:off x="5420563" y="1463040"/>
            <a:ext cx="2171151" cy="640080"/>
          </a:xfrm>
          <a:prstGeom prst="rect">
            <a:avLst/>
          </a:prstGeom>
          <a:noFill/>
          <a:ln/>
        </p:spPr>
        <p:txBody>
          <a:bodyPr wrap="square" lIns="0" tIns="0" rIns="0" bIns="0" rtlCol="0" anchor="ctr"/>
          <a:lstStyle/>
          <a:p>
            <a:pPr algn="ctr" indent="0" marL="0">
              <a:buNone/>
            </a:pPr>
            <a:r>
              <a:rPr lang="en-US" sz="1300" dirty="0">
                <a:solidFill>
                  <a:srgbClr val="FBF3EC"/>
                </a:solidFill>
              </a:rPr>
              <a:t>Chorus</a:t>
            </a:r>
            <a:endParaRPr lang="en-US" sz="1300" dirty="0"/>
          </a:p>
        </p:txBody>
      </p:sp>
      <p:sp>
        <p:nvSpPr>
          <p:cNvPr id="13" name="seg-343"/>
          <p:cNvSpPr/>
          <p:nvPr/>
        </p:nvSpPr>
        <p:spPr>
          <a:xfrm>
            <a:off x="7664867" y="1463040"/>
            <a:ext cx="930493" cy="640080"/>
          </a:xfrm>
          <a:prstGeom prst="rect">
            <a:avLst/>
          </a:prstGeom>
          <a:solidFill>
            <a:srgbClr val="2B2926"/>
          </a:solidFill>
          <a:ln w="12700">
            <a:solidFill>
              <a:srgbClr val="1C1B19"/>
            </a:solidFill>
            <a:prstDash val="solid"/>
          </a:ln>
        </p:spPr>
      </p:sp>
      <p:sp>
        <p:nvSpPr>
          <p:cNvPr id="14" name="text-344"/>
          <p:cNvSpPr txBox="1"/>
          <p:nvPr/>
        </p:nvSpPr>
        <p:spPr>
          <a:xfrm>
            <a:off x="7664867" y="1463040"/>
            <a:ext cx="930493" cy="640080"/>
          </a:xfrm>
          <a:prstGeom prst="rect">
            <a:avLst/>
          </a:prstGeom>
          <a:noFill/>
          <a:ln/>
        </p:spPr>
        <p:txBody>
          <a:bodyPr wrap="square" lIns="0" tIns="0" rIns="0" bIns="0" rtlCol="0" anchor="ctr"/>
          <a:lstStyle/>
          <a:p>
            <a:pPr algn="ctr" indent="0" marL="0">
              <a:buNone/>
            </a:pPr>
            <a:r>
              <a:rPr lang="en-US" sz="1300" dirty="0">
                <a:solidFill>
                  <a:srgbClr val="F4F0E8"/>
                </a:solidFill>
              </a:rPr>
              <a:t>Outro</a:t>
            </a:r>
            <a:endParaRPr lang="en-US" sz="1300" dirty="0"/>
          </a:p>
        </p:txBody>
      </p:sp>
      <p:sp>
        <p:nvSpPr>
          <p:cNvPr id="15" name="text-345"/>
          <p:cNvSpPr txBox="1"/>
          <p:nvPr/>
        </p:nvSpPr>
        <p:spPr>
          <a:xfrm>
            <a:off x="548640" y="2194560"/>
            <a:ext cx="2743200" cy="320040"/>
          </a:xfrm>
          <a:prstGeom prst="rect">
            <a:avLst/>
          </a:prstGeom>
          <a:noFill/>
          <a:ln/>
        </p:spPr>
        <p:txBody>
          <a:bodyPr wrap="square" lIns="0" tIns="0" rIns="0" bIns="0" rtlCol="0" anchor="ctr"/>
          <a:lstStyle/>
          <a:p>
            <a:pPr indent="0" marL="0">
              <a:buNone/>
            </a:pPr>
            <a:r>
              <a:rPr lang="en-US" sz="1300" dirty="0">
                <a:solidFill>
                  <a:srgbClr val="6E665C"/>
                </a:solidFill>
              </a:rPr>
              <a:t>↓  plans</a:t>
            </a:r>
            <a:endParaRPr lang="en-US" sz="1300" dirty="0"/>
          </a:p>
        </p:txBody>
      </p:sp>
      <p:sp>
        <p:nvSpPr>
          <p:cNvPr id="16" name="text-346"/>
          <p:cNvSpPr txBox="1"/>
          <p:nvPr/>
        </p:nvSpPr>
        <p:spPr>
          <a:xfrm>
            <a:off x="548640" y="2560320"/>
            <a:ext cx="8046720" cy="274320"/>
          </a:xfrm>
          <a:prstGeom prst="rect">
            <a:avLst/>
          </a:prstGeom>
          <a:noFill/>
          <a:ln/>
        </p:spPr>
        <p:txBody>
          <a:bodyPr wrap="square" lIns="0" tIns="0" rIns="0" bIns="0" rtlCol="0" anchor="ctr"/>
          <a:lstStyle/>
          <a:p>
            <a:pPr indent="0" marL="0">
              <a:buNone/>
            </a:pPr>
            <a:r>
              <a:rPr lang="en-US" sz="1300" b="1" dirty="0">
                <a:solidFill>
                  <a:srgbClr val="E7A07F"/>
                </a:solidFill>
              </a:rPr>
              <a:t>Local level: the moves</a:t>
            </a:r>
            <a:endParaRPr lang="en-US" sz="1300" dirty="0"/>
          </a:p>
        </p:txBody>
      </p:sp>
      <p:sp>
        <p:nvSpPr>
          <p:cNvPr id="17" name="local-347"/>
          <p:cNvSpPr/>
          <p:nvPr/>
        </p:nvSpPr>
        <p:spPr>
          <a:xfrm>
            <a:off x="548640" y="2880360"/>
            <a:ext cx="8046720" cy="548640"/>
          </a:xfrm>
          <a:prstGeom prst="roundRect">
            <a:avLst>
              <a:gd name="adj" fmla="val 13333"/>
            </a:avLst>
          </a:prstGeom>
          <a:solidFill>
            <a:srgbClr val="2B2926"/>
          </a:solidFill>
          <a:ln w="12700">
            <a:solidFill>
              <a:srgbClr val="2B2926"/>
            </a:solidFill>
            <a:prstDash val="solid"/>
          </a:ln>
        </p:spPr>
      </p:sp>
      <p:sp>
        <p:nvSpPr>
          <p:cNvPr id="18" name="text-348"/>
          <p:cNvSpPr txBox="1"/>
          <p:nvPr/>
        </p:nvSpPr>
        <p:spPr>
          <a:xfrm>
            <a:off x="777240" y="2880360"/>
            <a:ext cx="7589520" cy="548640"/>
          </a:xfrm>
          <a:prstGeom prst="rect">
            <a:avLst/>
          </a:prstGeom>
          <a:noFill/>
          <a:ln/>
        </p:spPr>
        <p:txBody>
          <a:bodyPr wrap="square" lIns="0" tIns="0" rIns="0" bIns="0" rtlCol="0" anchor="ctr"/>
          <a:lstStyle/>
          <a:p>
            <a:pPr indent="0" marL="0">
              <a:buNone/>
            </a:pPr>
            <a:r>
              <a:rPr lang="en-US" sz="1400" dirty="0">
                <a:solidFill>
                  <a:srgbClr val="F4F0E8"/>
                </a:solidFill>
              </a:rPr>
              <a:t>Renders each passage's steps, beat by beat</a:t>
            </a:r>
            <a:endParaRPr lang="en-US" sz="1400" dirty="0"/>
          </a:p>
        </p:txBody>
      </p:sp>
      <p:sp>
        <p:nvSpPr>
          <p:cNvPr id="19" name="text-349"/>
          <p:cNvSpPr txBox="1"/>
          <p:nvPr/>
        </p:nvSpPr>
        <p:spPr>
          <a:xfrm>
            <a:off x="548640" y="3749040"/>
            <a:ext cx="8046720" cy="457200"/>
          </a:xfrm>
          <a:prstGeom prst="rect">
            <a:avLst/>
          </a:prstGeom>
          <a:noFill/>
          <a:ln/>
        </p:spPr>
        <p:txBody>
          <a:bodyPr wrap="square" lIns="0" tIns="0" rIns="0" bIns="0" rtlCol="0" anchor="ctr"/>
          <a:lstStyle/>
          <a:p>
            <a:pPr indent="0" marL="0">
              <a:buNone/>
            </a:pPr>
            <a:r>
              <a:rPr lang="en-US" sz="1900" i="1" dirty="0">
                <a:solidFill>
                  <a:srgbClr val="E7A07F"/>
                </a:solidFill>
                <a:latin typeface="Cambria" pitchFamily="34" charset="0"/>
                <a:ea typeface="Cambria" pitchFamily="34" charset="-122"/>
                <a:cs typeface="Cambria" pitchFamily="34" charset="-120"/>
              </a:rPr>
              <a:t>This is how a choreographer works: structure first, steps second.</a:t>
            </a:r>
            <a:endParaRPr lang="en-US" sz="1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two ways to stay coherent for a minute</a:t>
            </a:r>
            <a:endParaRPr lang="en-US" sz="2800" dirty="0"/>
          </a:p>
        </p:txBody>
      </p:sp>
      <p:sp>
        <p:nvSpPr>
          <p:cNvPr id="4" name="col-350"/>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351"/>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One chunk at a time (Helios)</a:t>
            </a:r>
            <a:endParaRPr lang="en-US" sz="1700" dirty="0"/>
          </a:p>
        </p:txBody>
      </p:sp>
      <p:sp>
        <p:nvSpPr>
          <p:cNvPr id="6" name="items-352"/>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Each chunk conditions on a compressed past</a:t>
            </a:r>
            <a:endParaRPr lang="en-US" sz="1400" dirty="0"/>
          </a:p>
          <a:p>
            <a:pPr marL="177800" indent="-177800">
              <a:spcAft>
                <a:spcPts val="800"/>
              </a:spcAft>
              <a:buSzPct val="100000"/>
              <a:buChar char="•"/>
            </a:pPr>
            <a:r>
              <a:rPr lang="en-US" sz="1400" dirty="0">
                <a:solidFill>
                  <a:srgbClr val="F4F0E8"/>
                </a:solidFill>
              </a:rPr>
              <a:t>Good for open-ended, interactive video</a:t>
            </a:r>
            <a:endParaRPr lang="en-US" sz="1400" dirty="0"/>
          </a:p>
          <a:p>
            <a:pPr marL="177800" indent="-177800">
              <a:spcAft>
                <a:spcPts val="800"/>
              </a:spcAft>
              <a:buSzPct val="100000"/>
              <a:buChar char="•"/>
            </a:pPr>
            <a:r>
              <a:rPr lang="en-US" sz="1400" dirty="0">
                <a:solidFill>
                  <a:srgbClr val="F4F0E8"/>
                </a:solidFill>
              </a:rPr>
              <a:t>Structure emerges; nothing plans the ending</a:t>
            </a:r>
            <a:endParaRPr lang="en-US" sz="1400" dirty="0"/>
          </a:p>
        </p:txBody>
      </p:sp>
      <p:sp>
        <p:nvSpPr>
          <p:cNvPr id="7" name="col-353"/>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354"/>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Plan, then render (Wan-Dancer)</a:t>
            </a:r>
            <a:endParaRPr lang="en-US" sz="1700" dirty="0"/>
          </a:p>
        </p:txBody>
      </p:sp>
      <p:sp>
        <p:nvSpPr>
          <p:cNvPr id="9" name="items-355"/>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A global model handles the long-range structure</a:t>
            </a:r>
            <a:endParaRPr lang="en-US" sz="1400" dirty="0"/>
          </a:p>
          <a:p>
            <a:pPr marL="177800" indent="-177800">
              <a:spcAft>
                <a:spcPts val="800"/>
              </a:spcAft>
              <a:buSzPct val="100000"/>
              <a:buChar char="•"/>
            </a:pPr>
            <a:r>
              <a:rPr lang="en-US" sz="1400" dirty="0">
                <a:solidFill>
                  <a:srgbClr val="F4F0E8"/>
                </a:solidFill>
              </a:rPr>
              <a:t>Local models render detail for each passage</a:t>
            </a:r>
            <a:endParaRPr lang="en-US" sz="1400" dirty="0"/>
          </a:p>
          <a:p>
            <a:pPr marL="177800" indent="-177800">
              <a:spcAft>
                <a:spcPts val="800"/>
              </a:spcAft>
              <a:buSzPct val="100000"/>
              <a:buChar char="•"/>
            </a:pPr>
            <a:r>
              <a:rPr lang="en-US" sz="1400" dirty="0">
                <a:solidFill>
                  <a:srgbClr val="F4F0E8"/>
                </a:solidFill>
              </a:rPr>
              <a:t>Good when the structure is known in advance: a song</a:t>
            </a:r>
            <a:endParaRPr lang="en-US" sz="1400" dirty="0"/>
          </a:p>
        </p:txBody>
      </p:sp>
      <p:sp>
        <p:nvSpPr>
          <p:cNvPr id="10" name="text-356"/>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Language models face the same choice: write word by word, or outline first. Music gives Wan-Dancer the outline for free.</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What the model has to hear</a:t>
            </a:r>
            <a:endParaRPr lang="en-US" sz="2800" dirty="0"/>
          </a:p>
        </p:txBody>
      </p:sp>
      <p:sp>
        <p:nvSpPr>
          <p:cNvPr id="4" name="card-357"/>
          <p:cNvSpPr/>
          <p:nvPr/>
        </p:nvSpPr>
        <p:spPr>
          <a:xfrm>
            <a:off x="548640" y="1097280"/>
            <a:ext cx="3931920" cy="1216152"/>
          </a:xfrm>
          <a:prstGeom prst="roundRect">
            <a:avLst>
              <a:gd name="adj" fmla="val 7519"/>
            </a:avLst>
          </a:prstGeom>
          <a:solidFill>
            <a:srgbClr val="2B2926"/>
          </a:solidFill>
          <a:ln w="12700">
            <a:solidFill>
              <a:srgbClr val="2B2926"/>
            </a:solidFill>
            <a:prstDash val="solid"/>
          </a:ln>
        </p:spPr>
      </p:sp>
      <p:sp>
        <p:nvSpPr>
          <p:cNvPr id="5" name="text-358"/>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Beat</a:t>
            </a:r>
            <a:endParaRPr lang="en-US" sz="1500" dirty="0"/>
          </a:p>
        </p:txBody>
      </p:sp>
      <p:sp>
        <p:nvSpPr>
          <p:cNvPr id="6" name="text-359"/>
          <p:cNvSpPr txBox="1"/>
          <p:nvPr/>
        </p:nvSpPr>
        <p:spPr>
          <a:xfrm>
            <a:off x="7498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Where the accents fall: a step, a hit, a tap must land on them.</a:t>
            </a:r>
            <a:endParaRPr lang="en-US" sz="1300" dirty="0"/>
          </a:p>
        </p:txBody>
      </p:sp>
      <p:sp>
        <p:nvSpPr>
          <p:cNvPr id="7" name="card-360"/>
          <p:cNvSpPr/>
          <p:nvPr/>
        </p:nvSpPr>
        <p:spPr>
          <a:xfrm>
            <a:off x="4663440" y="1097280"/>
            <a:ext cx="3931920" cy="1216152"/>
          </a:xfrm>
          <a:prstGeom prst="roundRect">
            <a:avLst>
              <a:gd name="adj" fmla="val 7519"/>
            </a:avLst>
          </a:prstGeom>
          <a:solidFill>
            <a:srgbClr val="2B2926"/>
          </a:solidFill>
          <a:ln w="12700">
            <a:solidFill>
              <a:srgbClr val="2B2926"/>
            </a:solidFill>
            <a:prstDash val="solid"/>
          </a:ln>
        </p:spPr>
      </p:sp>
      <p:sp>
        <p:nvSpPr>
          <p:cNvPr id="8" name="text-361"/>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Tempo</a:t>
            </a:r>
            <a:endParaRPr lang="en-US" sz="1500" dirty="0"/>
          </a:p>
        </p:txBody>
      </p:sp>
      <p:sp>
        <p:nvSpPr>
          <p:cNvPr id="9" name="text-362"/>
          <p:cNvSpPr txBox="1"/>
          <p:nvPr/>
        </p:nvSpPr>
        <p:spPr>
          <a:xfrm>
            <a:off x="48646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How fast the beats come: the same move looks different at 90 and 140 bpm.</a:t>
            </a:r>
            <a:endParaRPr lang="en-US" sz="1300" dirty="0"/>
          </a:p>
        </p:txBody>
      </p:sp>
      <p:sp>
        <p:nvSpPr>
          <p:cNvPr id="10" name="card-363"/>
          <p:cNvSpPr/>
          <p:nvPr/>
        </p:nvSpPr>
        <p:spPr>
          <a:xfrm>
            <a:off x="548640" y="2496312"/>
            <a:ext cx="3931920" cy="1216152"/>
          </a:xfrm>
          <a:prstGeom prst="roundRect">
            <a:avLst>
              <a:gd name="adj" fmla="val 7519"/>
            </a:avLst>
          </a:prstGeom>
          <a:solidFill>
            <a:srgbClr val="2B2926"/>
          </a:solidFill>
          <a:ln w="12700">
            <a:solidFill>
              <a:srgbClr val="2B2926"/>
            </a:solidFill>
            <a:prstDash val="solid"/>
          </a:ln>
        </p:spPr>
      </p:sp>
      <p:sp>
        <p:nvSpPr>
          <p:cNvPr id="11" name="text-364"/>
          <p:cNvSpPr txBox="1"/>
          <p:nvPr/>
        </p:nvSpPr>
        <p:spPr>
          <a:xfrm>
            <a:off x="7498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Phrases and sections</a:t>
            </a:r>
            <a:endParaRPr lang="en-US" sz="1500" dirty="0"/>
          </a:p>
        </p:txBody>
      </p:sp>
      <p:sp>
        <p:nvSpPr>
          <p:cNvPr id="12" name="text-365"/>
          <p:cNvSpPr txBox="1"/>
          <p:nvPr/>
        </p:nvSpPr>
        <p:spPr>
          <a:xfrm>
            <a:off x="7498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Eight-counts, verses, choruses: where a movement idea starts and ends.</a:t>
            </a:r>
            <a:endParaRPr lang="en-US" sz="1300" dirty="0"/>
          </a:p>
        </p:txBody>
      </p:sp>
      <p:sp>
        <p:nvSpPr>
          <p:cNvPr id="13" name="card-366"/>
          <p:cNvSpPr/>
          <p:nvPr/>
        </p:nvSpPr>
        <p:spPr>
          <a:xfrm>
            <a:off x="4663440" y="2496312"/>
            <a:ext cx="3931920" cy="1216152"/>
          </a:xfrm>
          <a:prstGeom prst="roundRect">
            <a:avLst>
              <a:gd name="adj" fmla="val 7519"/>
            </a:avLst>
          </a:prstGeom>
          <a:solidFill>
            <a:srgbClr val="2B2926"/>
          </a:solidFill>
          <a:ln w="12700">
            <a:solidFill>
              <a:srgbClr val="2B2926"/>
            </a:solidFill>
            <a:prstDash val="solid"/>
          </a:ln>
        </p:spPr>
      </p:sp>
      <p:sp>
        <p:nvSpPr>
          <p:cNvPr id="14" name="text-367"/>
          <p:cNvSpPr txBox="1"/>
          <p:nvPr/>
        </p:nvSpPr>
        <p:spPr>
          <a:xfrm>
            <a:off x="48646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Energy</a:t>
            </a:r>
            <a:endParaRPr lang="en-US" sz="1500" dirty="0"/>
          </a:p>
        </p:txBody>
      </p:sp>
      <p:sp>
        <p:nvSpPr>
          <p:cNvPr id="15" name="text-368"/>
          <p:cNvSpPr txBox="1"/>
          <p:nvPr/>
        </p:nvSpPr>
        <p:spPr>
          <a:xfrm>
            <a:off x="48646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Quiet to loud, sparse to dense: when to hold still and when to explode.</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how a model hears music</a:t>
            </a:r>
            <a:endParaRPr lang="en-US" sz="2800" dirty="0"/>
          </a:p>
        </p:txBody>
      </p:sp>
      <p:sp>
        <p:nvSpPr>
          <p:cNvPr id="4" name="step-369"/>
          <p:cNvSpPr/>
          <p:nvPr/>
        </p:nvSpPr>
        <p:spPr>
          <a:xfrm>
            <a:off x="548640" y="1234440"/>
            <a:ext cx="1783080" cy="2148840"/>
          </a:xfrm>
          <a:prstGeom prst="roundRect">
            <a:avLst>
              <a:gd name="adj" fmla="val 5128"/>
            </a:avLst>
          </a:prstGeom>
          <a:solidFill>
            <a:srgbClr val="2B2926"/>
          </a:solidFill>
          <a:ln w="12700">
            <a:solidFill>
              <a:srgbClr val="2B2926"/>
            </a:solidFill>
            <a:prstDash val="solid"/>
          </a:ln>
        </p:spPr>
      </p:sp>
      <p:sp>
        <p:nvSpPr>
          <p:cNvPr id="5" name="text-370"/>
          <p:cNvSpPr txBox="1"/>
          <p:nvPr/>
        </p:nvSpPr>
        <p:spPr>
          <a:xfrm>
            <a:off x="731520"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a:t>
            </a:r>
            <a:endParaRPr lang="en-US" sz="2600" dirty="0"/>
          </a:p>
        </p:txBody>
      </p:sp>
      <p:sp>
        <p:nvSpPr>
          <p:cNvPr id="6" name="text-371"/>
          <p:cNvSpPr txBox="1"/>
          <p:nvPr/>
        </p:nvSpPr>
        <p:spPr>
          <a:xfrm>
            <a:off x="731520"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Waveform</a:t>
            </a:r>
            <a:endParaRPr lang="en-US" sz="1600" dirty="0"/>
          </a:p>
        </p:txBody>
      </p:sp>
      <p:sp>
        <p:nvSpPr>
          <p:cNvPr id="7" name="text-372"/>
          <p:cNvSpPr txBox="1"/>
          <p:nvPr/>
        </p:nvSpPr>
        <p:spPr>
          <a:xfrm>
            <a:off x="731520"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Raw audio: tens of thousands of samples per second</a:t>
            </a:r>
            <a:endParaRPr lang="en-US" sz="1250" dirty="0"/>
          </a:p>
        </p:txBody>
      </p:sp>
      <p:sp>
        <p:nvSpPr>
          <p:cNvPr id="8" name="text-373"/>
          <p:cNvSpPr txBox="1"/>
          <p:nvPr/>
        </p:nvSpPr>
        <p:spPr>
          <a:xfrm>
            <a:off x="2331720"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9" name="step-374"/>
          <p:cNvSpPr/>
          <p:nvPr/>
        </p:nvSpPr>
        <p:spPr>
          <a:xfrm>
            <a:off x="2633472" y="1234440"/>
            <a:ext cx="1783080" cy="2148840"/>
          </a:xfrm>
          <a:prstGeom prst="roundRect">
            <a:avLst>
              <a:gd name="adj" fmla="val 5128"/>
            </a:avLst>
          </a:prstGeom>
          <a:solidFill>
            <a:srgbClr val="2B2926"/>
          </a:solidFill>
          <a:ln w="12700">
            <a:solidFill>
              <a:srgbClr val="2B2926"/>
            </a:solidFill>
            <a:prstDash val="solid"/>
          </a:ln>
        </p:spPr>
      </p:sp>
      <p:sp>
        <p:nvSpPr>
          <p:cNvPr id="10" name="text-375"/>
          <p:cNvSpPr txBox="1"/>
          <p:nvPr/>
        </p:nvSpPr>
        <p:spPr>
          <a:xfrm>
            <a:off x="2816352"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2</a:t>
            </a:r>
            <a:endParaRPr lang="en-US" sz="2600" dirty="0"/>
          </a:p>
        </p:txBody>
      </p:sp>
      <p:sp>
        <p:nvSpPr>
          <p:cNvPr id="11" name="text-376"/>
          <p:cNvSpPr txBox="1"/>
          <p:nvPr/>
        </p:nvSpPr>
        <p:spPr>
          <a:xfrm>
            <a:off x="2816352"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Spectrogram</a:t>
            </a:r>
            <a:endParaRPr lang="en-US" sz="1600" dirty="0"/>
          </a:p>
        </p:txBody>
      </p:sp>
      <p:sp>
        <p:nvSpPr>
          <p:cNvPr id="12" name="text-377"/>
          <p:cNvSpPr txBox="1"/>
          <p:nvPr/>
        </p:nvSpPr>
        <p:spPr>
          <a:xfrm>
            <a:off x="2816352"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Energy per frequency over time; onsets and beats become visible</a:t>
            </a:r>
            <a:endParaRPr lang="en-US" sz="1250" dirty="0"/>
          </a:p>
        </p:txBody>
      </p:sp>
      <p:sp>
        <p:nvSpPr>
          <p:cNvPr id="13" name="text-378"/>
          <p:cNvSpPr txBox="1"/>
          <p:nvPr/>
        </p:nvSpPr>
        <p:spPr>
          <a:xfrm>
            <a:off x="4416552"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4" name="step-379"/>
          <p:cNvSpPr/>
          <p:nvPr/>
        </p:nvSpPr>
        <p:spPr>
          <a:xfrm>
            <a:off x="4718304" y="1234440"/>
            <a:ext cx="1783080" cy="2148840"/>
          </a:xfrm>
          <a:prstGeom prst="roundRect">
            <a:avLst>
              <a:gd name="adj" fmla="val 5128"/>
            </a:avLst>
          </a:prstGeom>
          <a:solidFill>
            <a:srgbClr val="2B2926"/>
          </a:solidFill>
          <a:ln w="12700">
            <a:solidFill>
              <a:srgbClr val="2B2926"/>
            </a:solidFill>
            <a:prstDash val="solid"/>
          </a:ln>
        </p:spPr>
      </p:sp>
      <p:sp>
        <p:nvSpPr>
          <p:cNvPr id="15" name="text-380"/>
          <p:cNvSpPr txBox="1"/>
          <p:nvPr/>
        </p:nvSpPr>
        <p:spPr>
          <a:xfrm>
            <a:off x="4901184"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3</a:t>
            </a:r>
            <a:endParaRPr lang="en-US" sz="2600" dirty="0"/>
          </a:p>
        </p:txBody>
      </p:sp>
      <p:sp>
        <p:nvSpPr>
          <p:cNvPr id="16" name="text-381"/>
          <p:cNvSpPr txBox="1"/>
          <p:nvPr/>
        </p:nvSpPr>
        <p:spPr>
          <a:xfrm>
            <a:off x="4901184"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Features</a:t>
            </a:r>
            <a:endParaRPr lang="en-US" sz="1600" dirty="0"/>
          </a:p>
        </p:txBody>
      </p:sp>
      <p:sp>
        <p:nvSpPr>
          <p:cNvPr id="17" name="text-382"/>
          <p:cNvSpPr txBox="1"/>
          <p:nvPr/>
        </p:nvSpPr>
        <p:spPr>
          <a:xfrm>
            <a:off x="4901184"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Beat/onset curves, or a pretrained music encoder (EDGE used Jukebox)</a:t>
            </a:r>
            <a:endParaRPr lang="en-US" sz="1250" dirty="0"/>
          </a:p>
        </p:txBody>
      </p:sp>
      <p:sp>
        <p:nvSpPr>
          <p:cNvPr id="18" name="text-383"/>
          <p:cNvSpPr txBox="1"/>
          <p:nvPr/>
        </p:nvSpPr>
        <p:spPr>
          <a:xfrm>
            <a:off x="6501384"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9" name="step-384"/>
          <p:cNvSpPr/>
          <p:nvPr/>
        </p:nvSpPr>
        <p:spPr>
          <a:xfrm>
            <a:off x="6803136" y="1234440"/>
            <a:ext cx="1783080" cy="2148840"/>
          </a:xfrm>
          <a:prstGeom prst="roundRect">
            <a:avLst>
              <a:gd name="adj" fmla="val 5128"/>
            </a:avLst>
          </a:prstGeom>
          <a:solidFill>
            <a:srgbClr val="B4472A"/>
          </a:solidFill>
          <a:ln w="12700">
            <a:solidFill>
              <a:srgbClr val="B4472A"/>
            </a:solidFill>
            <a:prstDash val="solid"/>
          </a:ln>
        </p:spPr>
      </p:sp>
      <p:sp>
        <p:nvSpPr>
          <p:cNvPr id="20" name="text-385"/>
          <p:cNvSpPr txBox="1"/>
          <p:nvPr/>
        </p:nvSpPr>
        <p:spPr>
          <a:xfrm>
            <a:off x="6986016" y="1371600"/>
            <a:ext cx="548640" cy="45720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4</a:t>
            </a:r>
            <a:endParaRPr lang="en-US" sz="2600" dirty="0"/>
          </a:p>
        </p:txBody>
      </p:sp>
      <p:sp>
        <p:nvSpPr>
          <p:cNvPr id="21" name="text-386"/>
          <p:cNvSpPr txBox="1"/>
          <p:nvPr/>
        </p:nvSpPr>
        <p:spPr>
          <a:xfrm>
            <a:off x="6986016" y="1874520"/>
            <a:ext cx="1417320" cy="320040"/>
          </a:xfrm>
          <a:prstGeom prst="rect">
            <a:avLst/>
          </a:prstGeom>
          <a:noFill/>
          <a:ln/>
        </p:spPr>
        <p:txBody>
          <a:bodyPr wrap="square" lIns="0" tIns="0" rIns="0" bIns="0" rtlCol="0" anchor="ctr"/>
          <a:lstStyle/>
          <a:p>
            <a:pPr indent="0" marL="0">
              <a:buNone/>
            </a:pPr>
            <a:r>
              <a:rPr lang="en-US" sz="1600" b="1" dirty="0">
                <a:solidFill>
                  <a:srgbClr val="FBF3EC"/>
                </a:solidFill>
              </a:rPr>
              <a:t>Cross-attention</a:t>
            </a:r>
            <a:endParaRPr lang="en-US" sz="1600" dirty="0"/>
          </a:p>
        </p:txBody>
      </p:sp>
      <p:sp>
        <p:nvSpPr>
          <p:cNvPr id="22" name="text-387"/>
          <p:cNvSpPr txBox="1"/>
          <p:nvPr/>
        </p:nvSpPr>
        <p:spPr>
          <a:xfrm>
            <a:off x="6986016" y="2240280"/>
            <a:ext cx="1417320" cy="1051560"/>
          </a:xfrm>
          <a:prstGeom prst="rect">
            <a:avLst/>
          </a:prstGeom>
          <a:noFill/>
          <a:ln/>
        </p:spPr>
        <p:txBody>
          <a:bodyPr wrap="square" lIns="0" tIns="0" rIns="0" bIns="0" rtlCol="0" anchor="t"/>
          <a:lstStyle/>
          <a:p>
            <a:pPr indent="0" marL="0">
              <a:buNone/>
            </a:pPr>
            <a:r>
              <a:rPr lang="en-US" sz="1250" dirty="0">
                <a:solidFill>
                  <a:srgbClr val="FBF3EC"/>
                </a:solidFill>
              </a:rPr>
              <a:t>Each video frame attends to the music features at the same moment</a:t>
            </a:r>
            <a:endParaRPr lang="en-US" sz="1250" dirty="0"/>
          </a:p>
        </p:txBody>
      </p:sp>
      <p:sp>
        <p:nvSpPr>
          <p:cNvPr id="23" name="text-388"/>
          <p:cNvSpPr txBox="1"/>
          <p:nvPr/>
        </p:nvSpPr>
        <p:spPr>
          <a:xfrm>
            <a:off x="548640" y="3703320"/>
            <a:ext cx="8046720" cy="457200"/>
          </a:xfrm>
          <a:prstGeom prst="rect">
            <a:avLst/>
          </a:prstGeom>
          <a:noFill/>
          <a:ln/>
        </p:spPr>
        <p:txBody>
          <a:bodyPr wrap="square" lIns="0" tIns="0" rIns="0" bIns="0" rtlCol="0" anchor="ctr"/>
          <a:lstStyle/>
          <a:p>
            <a:pPr indent="0" marL="0">
              <a:buNone/>
            </a:pPr>
            <a:r>
              <a:rPr lang="en-US" sz="1400" i="1" dirty="0">
                <a:solidFill>
                  <a:srgbClr val="E7A07F"/>
                </a:solidFill>
              </a:rPr>
              <a:t>Same conditioning idea as text prompts in Weeks 2–3, with time-aligned audio instead of words.</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beats and frames</a:t>
            </a:r>
            <a:endParaRPr lang="en-US" sz="2800" dirty="0"/>
          </a:p>
        </p:txBody>
      </p:sp>
      <p:sp>
        <p:nvSpPr>
          <p:cNvPr id="4" name="stat-389"/>
          <p:cNvSpPr/>
          <p:nvPr/>
        </p:nvSpPr>
        <p:spPr>
          <a:xfrm>
            <a:off x="548640" y="1417320"/>
            <a:ext cx="1874520" cy="2377440"/>
          </a:xfrm>
          <a:prstGeom prst="roundRect">
            <a:avLst>
              <a:gd name="adj" fmla="val 4878"/>
            </a:avLst>
          </a:prstGeom>
          <a:solidFill>
            <a:srgbClr val="2B2926"/>
          </a:solidFill>
          <a:ln w="12700">
            <a:solidFill>
              <a:srgbClr val="2B2926"/>
            </a:solidFill>
            <a:prstDash val="solid"/>
          </a:ln>
        </p:spPr>
      </p:sp>
      <p:sp>
        <p:nvSpPr>
          <p:cNvPr id="5" name="text-390"/>
          <p:cNvSpPr txBox="1"/>
          <p:nvPr/>
        </p:nvSpPr>
        <p:spPr>
          <a:xfrm>
            <a:off x="731520" y="1691640"/>
            <a:ext cx="1508760" cy="822960"/>
          </a:xfrm>
          <a:prstGeom prst="rect">
            <a:avLst/>
          </a:prstGeom>
          <a:noFill/>
          <a:ln/>
        </p:spPr>
        <p:txBody>
          <a:bodyPr wrap="square" lIns="0" tIns="0" rIns="0" bIns="0" rtlCol="0" anchor="ctr"/>
          <a:lstStyle/>
          <a:p>
            <a:pPr indent="0" marL="0">
              <a:buNone/>
            </a:pPr>
            <a:r>
              <a:rPr lang="en-US" sz="3200" dirty="0">
                <a:solidFill>
                  <a:srgbClr val="E7A07F"/>
                </a:solidFill>
                <a:latin typeface="Cambria" pitchFamily="34" charset="0"/>
                <a:ea typeface="Cambria" pitchFamily="34" charset="-122"/>
                <a:cs typeface="Cambria" pitchFamily="34" charset="-120"/>
              </a:rPr>
              <a:t>120 bpm</a:t>
            </a:r>
            <a:endParaRPr lang="en-US" sz="3200" dirty="0"/>
          </a:p>
        </p:txBody>
      </p:sp>
      <p:sp>
        <p:nvSpPr>
          <p:cNvPr id="6" name="text-391"/>
          <p:cNvSpPr txBox="1"/>
          <p:nvPr/>
        </p:nvSpPr>
        <p:spPr>
          <a:xfrm>
            <a:off x="7315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A beat every 0.5 s</a:t>
            </a:r>
            <a:endParaRPr lang="en-US" sz="1300" dirty="0"/>
          </a:p>
        </p:txBody>
      </p:sp>
      <p:sp>
        <p:nvSpPr>
          <p:cNvPr id="7" name="text-392"/>
          <p:cNvSpPr txBox="1"/>
          <p:nvPr/>
        </p:nvSpPr>
        <p:spPr>
          <a:xfrm>
            <a:off x="24048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8" name="stat-393"/>
          <p:cNvSpPr/>
          <p:nvPr/>
        </p:nvSpPr>
        <p:spPr>
          <a:xfrm>
            <a:off x="2606040" y="1417320"/>
            <a:ext cx="1874520" cy="2377440"/>
          </a:xfrm>
          <a:prstGeom prst="roundRect">
            <a:avLst>
              <a:gd name="adj" fmla="val 4878"/>
            </a:avLst>
          </a:prstGeom>
          <a:solidFill>
            <a:srgbClr val="2B2926"/>
          </a:solidFill>
          <a:ln w="12700">
            <a:solidFill>
              <a:srgbClr val="2B2926"/>
            </a:solidFill>
            <a:prstDash val="solid"/>
          </a:ln>
        </p:spPr>
      </p:sp>
      <p:sp>
        <p:nvSpPr>
          <p:cNvPr id="9" name="text-394"/>
          <p:cNvSpPr txBox="1"/>
          <p:nvPr/>
        </p:nvSpPr>
        <p:spPr>
          <a:xfrm>
            <a:off x="2788920" y="1691640"/>
            <a:ext cx="1508760" cy="82296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15 frames</a:t>
            </a:r>
            <a:endParaRPr lang="en-US" sz="2600" dirty="0"/>
          </a:p>
        </p:txBody>
      </p:sp>
      <p:sp>
        <p:nvSpPr>
          <p:cNvPr id="10" name="text-395"/>
          <p:cNvSpPr txBox="1"/>
          <p:nvPr/>
        </p:nvSpPr>
        <p:spPr>
          <a:xfrm>
            <a:off x="27889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Between beats at 30 fps</a:t>
            </a:r>
            <a:endParaRPr lang="en-US" sz="1300" dirty="0"/>
          </a:p>
        </p:txBody>
      </p:sp>
      <p:sp>
        <p:nvSpPr>
          <p:cNvPr id="11" name="text-396"/>
          <p:cNvSpPr txBox="1"/>
          <p:nvPr/>
        </p:nvSpPr>
        <p:spPr>
          <a:xfrm>
            <a:off x="44622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2" name="stat-397"/>
          <p:cNvSpPr/>
          <p:nvPr/>
        </p:nvSpPr>
        <p:spPr>
          <a:xfrm>
            <a:off x="4663440" y="1417320"/>
            <a:ext cx="1874520" cy="2377440"/>
          </a:xfrm>
          <a:prstGeom prst="roundRect">
            <a:avLst>
              <a:gd name="adj" fmla="val 4878"/>
            </a:avLst>
          </a:prstGeom>
          <a:solidFill>
            <a:srgbClr val="2B2926"/>
          </a:solidFill>
          <a:ln w="12700">
            <a:solidFill>
              <a:srgbClr val="2B2926"/>
            </a:solidFill>
            <a:prstDash val="solid"/>
          </a:ln>
        </p:spPr>
      </p:sp>
      <p:sp>
        <p:nvSpPr>
          <p:cNvPr id="13" name="text-398"/>
          <p:cNvSpPr txBox="1"/>
          <p:nvPr/>
        </p:nvSpPr>
        <p:spPr>
          <a:xfrm>
            <a:off x="4846320" y="1691640"/>
            <a:ext cx="1508760" cy="82296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7.5 frames</a:t>
            </a:r>
            <a:endParaRPr lang="en-US" sz="2600" dirty="0"/>
          </a:p>
        </p:txBody>
      </p:sp>
      <p:sp>
        <p:nvSpPr>
          <p:cNvPr id="14" name="text-399"/>
          <p:cNvSpPr txBox="1"/>
          <p:nvPr/>
        </p:nvSpPr>
        <p:spPr>
          <a:xfrm>
            <a:off x="48463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Between eighth notes: tap must land within a few frames</a:t>
            </a:r>
            <a:endParaRPr lang="en-US" sz="1300" dirty="0"/>
          </a:p>
        </p:txBody>
      </p:sp>
      <p:sp>
        <p:nvSpPr>
          <p:cNvPr id="15" name="text-400"/>
          <p:cNvSpPr txBox="1"/>
          <p:nvPr/>
        </p:nvSpPr>
        <p:spPr>
          <a:xfrm>
            <a:off x="65196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stat-401"/>
          <p:cNvSpPr/>
          <p:nvPr/>
        </p:nvSpPr>
        <p:spPr>
          <a:xfrm>
            <a:off x="6720840" y="1417320"/>
            <a:ext cx="1874520" cy="2377440"/>
          </a:xfrm>
          <a:prstGeom prst="roundRect">
            <a:avLst>
              <a:gd name="adj" fmla="val 4878"/>
            </a:avLst>
          </a:prstGeom>
          <a:solidFill>
            <a:srgbClr val="B4472A"/>
          </a:solidFill>
          <a:ln w="12700">
            <a:solidFill>
              <a:srgbClr val="B4472A"/>
            </a:solidFill>
            <a:prstDash val="solid"/>
          </a:ln>
        </p:spPr>
      </p:sp>
      <p:sp>
        <p:nvSpPr>
          <p:cNvPr id="17" name="text-402"/>
          <p:cNvSpPr txBox="1"/>
          <p:nvPr/>
        </p:nvSpPr>
        <p:spPr>
          <a:xfrm>
            <a:off x="6903720" y="1691640"/>
            <a:ext cx="1508760" cy="822960"/>
          </a:xfrm>
          <a:prstGeom prst="rect">
            <a:avLst/>
          </a:prstGeom>
          <a:noFill/>
          <a:ln/>
        </p:spPr>
        <p:txBody>
          <a:bodyPr wrap="square" lIns="0" tIns="0" rIns="0" bIns="0" rtlCol="0" anchor="ctr"/>
          <a:lstStyle/>
          <a:p>
            <a:pPr indent="0" marL="0">
              <a:buNone/>
            </a:pPr>
            <a:r>
              <a:rPr lang="en-US" sz="3200" dirty="0">
                <a:solidFill>
                  <a:srgbClr val="FBF3EC"/>
                </a:solidFill>
                <a:latin typeface="Cambria" pitchFamily="34" charset="0"/>
                <a:ea typeface="Cambria" pitchFamily="34" charset="-122"/>
                <a:cs typeface="Cambria" pitchFamily="34" charset="-120"/>
              </a:rPr>
              <a:t>~33 ms</a:t>
            </a:r>
            <a:endParaRPr lang="en-US" sz="3200" dirty="0"/>
          </a:p>
        </p:txBody>
      </p:sp>
      <p:sp>
        <p:nvSpPr>
          <p:cNvPr id="18" name="text-403"/>
          <p:cNvSpPr txBox="1"/>
          <p:nvPr/>
        </p:nvSpPr>
        <p:spPr>
          <a:xfrm>
            <a:off x="6903720" y="2606040"/>
            <a:ext cx="1508760" cy="1005840"/>
          </a:xfrm>
          <a:prstGeom prst="rect">
            <a:avLst/>
          </a:prstGeom>
          <a:noFill/>
          <a:ln/>
        </p:spPr>
        <p:txBody>
          <a:bodyPr wrap="square" lIns="0" tIns="0" rIns="0" bIns="0" rtlCol="0" anchor="t"/>
          <a:lstStyle/>
          <a:p>
            <a:pPr indent="0" marL="0">
              <a:buNone/>
            </a:pPr>
            <a:r>
              <a:rPr lang="en-US" sz="1300" dirty="0">
                <a:solidFill>
                  <a:srgbClr val="FBF3EC"/>
                </a:solidFill>
              </a:rPr>
              <a:t>One frame at 30 fps: the size of a visible timing error</a:t>
            </a:r>
            <a:endParaRPr lang="en-US" sz="1300" dirty="0"/>
          </a:p>
        </p:txBody>
      </p:sp>
      <p:sp>
        <p:nvSpPr>
          <p:cNvPr id="19" name="text-404"/>
          <p:cNvSpPr txBox="1"/>
          <p:nvPr/>
        </p:nvSpPr>
        <p:spPr>
          <a:xfrm>
            <a:off x="548640" y="4023360"/>
            <a:ext cx="8046720" cy="274320"/>
          </a:xfrm>
          <a:prstGeom prst="rect">
            <a:avLst/>
          </a:prstGeom>
          <a:noFill/>
          <a:ln/>
        </p:spPr>
        <p:txBody>
          <a:bodyPr wrap="square" lIns="0" tIns="0" rIns="0" bIns="0" rtlCol="0" anchor="ctr"/>
          <a:lstStyle/>
          <a:p>
            <a:pPr indent="0" marL="0">
              <a:buNone/>
            </a:pPr>
            <a:r>
              <a:rPr lang="en-US" sz="1100" dirty="0">
                <a:solidFill>
                  <a:srgbClr val="6E665C"/>
                </a:solidFill>
              </a:rPr>
              <a:t>Why tap is the hardest test: its timing tolerance is a couple of frames.</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Five styles, five tests</a:t>
            </a:r>
            <a:endParaRPr lang="en-US" sz="2800" dirty="0"/>
          </a:p>
        </p:txBody>
      </p:sp>
      <p:sp>
        <p:nvSpPr>
          <p:cNvPr id="4" name="card-405"/>
          <p:cNvSpPr/>
          <p:nvPr/>
        </p:nvSpPr>
        <p:spPr>
          <a:xfrm>
            <a:off x="548640" y="1097280"/>
            <a:ext cx="2560320" cy="1303020"/>
          </a:xfrm>
          <a:prstGeom prst="roundRect">
            <a:avLst>
              <a:gd name="adj" fmla="val 7018"/>
            </a:avLst>
          </a:prstGeom>
          <a:solidFill>
            <a:srgbClr val="2B2926"/>
          </a:solidFill>
          <a:ln w="12700">
            <a:solidFill>
              <a:srgbClr val="2B2926"/>
            </a:solidFill>
            <a:prstDash val="solid"/>
          </a:ln>
        </p:spPr>
      </p:sp>
      <p:sp>
        <p:nvSpPr>
          <p:cNvPr id="5" name="text-406"/>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Chinese classical</a:t>
            </a:r>
            <a:endParaRPr lang="en-US" sz="1500" dirty="0"/>
          </a:p>
        </p:txBody>
      </p:sp>
      <p:sp>
        <p:nvSpPr>
          <p:cNvPr id="6" name="text-407"/>
          <p:cNvSpPr txBox="1"/>
          <p:nvPr/>
        </p:nvSpPr>
        <p:spPr>
          <a:xfrm>
            <a:off x="749808" y="1627632"/>
            <a:ext cx="2157984" cy="681228"/>
          </a:xfrm>
          <a:prstGeom prst="rect">
            <a:avLst/>
          </a:prstGeom>
          <a:noFill/>
          <a:ln/>
        </p:spPr>
        <p:txBody>
          <a:bodyPr wrap="square" lIns="0" tIns="0" rIns="0" bIns="0" rtlCol="0" anchor="t"/>
          <a:lstStyle/>
          <a:p>
            <a:pPr indent="0" marL="0">
              <a:buNone/>
            </a:pPr>
            <a:r>
              <a:rPr lang="en-US" sz="1300" dirty="0">
                <a:solidFill>
                  <a:srgbClr val="F4F0E8"/>
                </a:solidFill>
              </a:rPr>
              <a:t>Flow: does the movement stay continuous through the phrase?</a:t>
            </a:r>
            <a:endParaRPr lang="en-US" sz="1300" dirty="0"/>
          </a:p>
        </p:txBody>
      </p:sp>
      <p:sp>
        <p:nvSpPr>
          <p:cNvPr id="7" name="card-408"/>
          <p:cNvSpPr/>
          <p:nvPr/>
        </p:nvSpPr>
        <p:spPr>
          <a:xfrm>
            <a:off x="3291840" y="1097280"/>
            <a:ext cx="2560320" cy="1303020"/>
          </a:xfrm>
          <a:prstGeom prst="roundRect">
            <a:avLst>
              <a:gd name="adj" fmla="val 7018"/>
            </a:avLst>
          </a:prstGeom>
          <a:solidFill>
            <a:srgbClr val="2B2926"/>
          </a:solidFill>
          <a:ln w="12700">
            <a:solidFill>
              <a:srgbClr val="2B2926"/>
            </a:solidFill>
            <a:prstDash val="solid"/>
          </a:ln>
        </p:spPr>
      </p:sp>
      <p:sp>
        <p:nvSpPr>
          <p:cNvPr id="8" name="text-409"/>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K-pop</a:t>
            </a:r>
            <a:endParaRPr lang="en-US" sz="1500" dirty="0"/>
          </a:p>
        </p:txBody>
      </p:sp>
      <p:sp>
        <p:nvSpPr>
          <p:cNvPr id="9" name="text-410"/>
          <p:cNvSpPr txBox="1"/>
          <p:nvPr/>
        </p:nvSpPr>
        <p:spPr>
          <a:xfrm>
            <a:off x="3493008" y="1627632"/>
            <a:ext cx="2157984" cy="681228"/>
          </a:xfrm>
          <a:prstGeom prst="rect">
            <a:avLst/>
          </a:prstGeom>
          <a:noFill/>
          <a:ln/>
        </p:spPr>
        <p:txBody>
          <a:bodyPr wrap="square" lIns="0" tIns="0" rIns="0" bIns="0" rtlCol="0" anchor="t"/>
          <a:lstStyle/>
          <a:p>
            <a:pPr indent="0" marL="0">
              <a:buNone/>
            </a:pPr>
            <a:r>
              <a:rPr lang="en-US" sz="1300" dirty="0">
                <a:solidFill>
                  <a:srgbClr val="F4F0E8"/>
                </a:solidFill>
              </a:rPr>
              <a:t>Precision: are the hits sharp and exactly on the beat?</a:t>
            </a:r>
            <a:endParaRPr lang="en-US" sz="1300" dirty="0"/>
          </a:p>
        </p:txBody>
      </p:sp>
      <p:sp>
        <p:nvSpPr>
          <p:cNvPr id="10" name="card-411"/>
          <p:cNvSpPr/>
          <p:nvPr/>
        </p:nvSpPr>
        <p:spPr>
          <a:xfrm>
            <a:off x="6035040" y="1097280"/>
            <a:ext cx="2560320" cy="1303020"/>
          </a:xfrm>
          <a:prstGeom prst="roundRect">
            <a:avLst>
              <a:gd name="adj" fmla="val 7018"/>
            </a:avLst>
          </a:prstGeom>
          <a:solidFill>
            <a:srgbClr val="2B2926"/>
          </a:solidFill>
          <a:ln w="12700">
            <a:solidFill>
              <a:srgbClr val="2B2926"/>
            </a:solidFill>
            <a:prstDash val="solid"/>
          </a:ln>
        </p:spPr>
      </p:sp>
      <p:sp>
        <p:nvSpPr>
          <p:cNvPr id="11" name="text-412"/>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Street</a:t>
            </a:r>
            <a:endParaRPr lang="en-US" sz="1500" dirty="0"/>
          </a:p>
        </p:txBody>
      </p:sp>
      <p:sp>
        <p:nvSpPr>
          <p:cNvPr id="12" name="text-413"/>
          <p:cNvSpPr txBox="1"/>
          <p:nvPr/>
        </p:nvSpPr>
        <p:spPr>
          <a:xfrm>
            <a:off x="6236208" y="1627632"/>
            <a:ext cx="2157984" cy="681228"/>
          </a:xfrm>
          <a:prstGeom prst="rect">
            <a:avLst/>
          </a:prstGeom>
          <a:noFill/>
          <a:ln/>
        </p:spPr>
        <p:txBody>
          <a:bodyPr wrap="square" lIns="0" tIns="0" rIns="0" bIns="0" rtlCol="0" anchor="t"/>
          <a:lstStyle/>
          <a:p>
            <a:pPr indent="0" marL="0">
              <a:buNone/>
            </a:pPr>
            <a:r>
              <a:rPr lang="en-US" sz="1300" dirty="0">
                <a:solidFill>
                  <a:srgbClr val="F4F0E8"/>
                </a:solidFill>
              </a:rPr>
              <a:t>Groove: does the body bounce with the rhythm, not just pose?</a:t>
            </a:r>
            <a:endParaRPr lang="en-US" sz="1300" dirty="0"/>
          </a:p>
        </p:txBody>
      </p:sp>
      <p:sp>
        <p:nvSpPr>
          <p:cNvPr id="13" name="card-414"/>
          <p:cNvSpPr/>
          <p:nvPr/>
        </p:nvSpPr>
        <p:spPr>
          <a:xfrm>
            <a:off x="548640" y="2583180"/>
            <a:ext cx="2560320" cy="1303020"/>
          </a:xfrm>
          <a:prstGeom prst="roundRect">
            <a:avLst>
              <a:gd name="adj" fmla="val 7018"/>
            </a:avLst>
          </a:prstGeom>
          <a:solidFill>
            <a:srgbClr val="2B2926"/>
          </a:solidFill>
          <a:ln w="12700">
            <a:solidFill>
              <a:srgbClr val="2B2926"/>
            </a:solidFill>
            <a:prstDash val="solid"/>
          </a:ln>
        </p:spPr>
      </p:sp>
      <p:sp>
        <p:nvSpPr>
          <p:cNvPr id="14" name="text-415"/>
          <p:cNvSpPr txBox="1"/>
          <p:nvPr/>
        </p:nvSpPr>
        <p:spPr>
          <a:xfrm>
            <a:off x="749808" y="27203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Tap</a:t>
            </a:r>
            <a:endParaRPr lang="en-US" sz="1500" dirty="0"/>
          </a:p>
        </p:txBody>
      </p:sp>
      <p:sp>
        <p:nvSpPr>
          <p:cNvPr id="15" name="text-416"/>
          <p:cNvSpPr txBox="1"/>
          <p:nvPr/>
        </p:nvSpPr>
        <p:spPr>
          <a:xfrm>
            <a:off x="749808" y="3113532"/>
            <a:ext cx="2157984" cy="681228"/>
          </a:xfrm>
          <a:prstGeom prst="rect">
            <a:avLst/>
          </a:prstGeom>
          <a:noFill/>
          <a:ln/>
        </p:spPr>
        <p:txBody>
          <a:bodyPr wrap="square" lIns="0" tIns="0" rIns="0" bIns="0" rtlCol="0" anchor="t"/>
          <a:lstStyle/>
          <a:p>
            <a:pPr indent="0" marL="0">
              <a:buNone/>
            </a:pPr>
            <a:r>
              <a:rPr lang="en-US" sz="1300" dirty="0">
                <a:solidFill>
                  <a:srgbClr val="F4F0E8"/>
                </a:solidFill>
              </a:rPr>
              <a:t>Sound: do the feet land where the taps are heard?</a:t>
            </a:r>
            <a:endParaRPr lang="en-US" sz="1300" dirty="0"/>
          </a:p>
        </p:txBody>
      </p:sp>
      <p:sp>
        <p:nvSpPr>
          <p:cNvPr id="16" name="card-417"/>
          <p:cNvSpPr/>
          <p:nvPr/>
        </p:nvSpPr>
        <p:spPr>
          <a:xfrm>
            <a:off x="3291840" y="2583180"/>
            <a:ext cx="2560320" cy="1303020"/>
          </a:xfrm>
          <a:prstGeom prst="roundRect">
            <a:avLst>
              <a:gd name="adj" fmla="val 7018"/>
            </a:avLst>
          </a:prstGeom>
          <a:solidFill>
            <a:srgbClr val="2B2926"/>
          </a:solidFill>
          <a:ln w="12700">
            <a:solidFill>
              <a:srgbClr val="2B2926"/>
            </a:solidFill>
            <a:prstDash val="solid"/>
          </a:ln>
        </p:spPr>
      </p:sp>
      <p:sp>
        <p:nvSpPr>
          <p:cNvPr id="17" name="text-418"/>
          <p:cNvSpPr txBox="1"/>
          <p:nvPr/>
        </p:nvSpPr>
        <p:spPr>
          <a:xfrm>
            <a:off x="3493008" y="27203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Latin</a:t>
            </a:r>
            <a:endParaRPr lang="en-US" sz="1500" dirty="0"/>
          </a:p>
        </p:txBody>
      </p:sp>
      <p:sp>
        <p:nvSpPr>
          <p:cNvPr id="18" name="text-419"/>
          <p:cNvSpPr txBox="1"/>
          <p:nvPr/>
        </p:nvSpPr>
        <p:spPr>
          <a:xfrm>
            <a:off x="3493008" y="3113532"/>
            <a:ext cx="2157984" cy="681228"/>
          </a:xfrm>
          <a:prstGeom prst="rect">
            <a:avLst/>
          </a:prstGeom>
          <a:noFill/>
          <a:ln/>
        </p:spPr>
        <p:txBody>
          <a:bodyPr wrap="square" lIns="0" tIns="0" rIns="0" bIns="0" rtlCol="0" anchor="t"/>
          <a:lstStyle/>
          <a:p>
            <a:pPr indent="0" marL="0">
              <a:buNone/>
            </a:pPr>
            <a:r>
              <a:rPr lang="en-US" sz="1300" dirty="0">
                <a:solidFill>
                  <a:srgbClr val="F4F0E8"/>
                </a:solidFill>
              </a:rPr>
              <a:t>Hips and rhythm: is the movement driven from the core?</a:t>
            </a:r>
            <a:endParaRPr lang="en-US" sz="1300" dirty="0"/>
          </a:p>
        </p:txBody>
      </p:sp>
      <p:sp>
        <p:nvSpPr>
          <p:cNvPr id="19" name="card-420"/>
          <p:cNvSpPr/>
          <p:nvPr/>
        </p:nvSpPr>
        <p:spPr>
          <a:xfrm>
            <a:off x="6035040" y="2583180"/>
            <a:ext cx="2560320" cy="1303020"/>
          </a:xfrm>
          <a:prstGeom prst="roundRect">
            <a:avLst>
              <a:gd name="adj" fmla="val 7018"/>
            </a:avLst>
          </a:prstGeom>
          <a:solidFill>
            <a:srgbClr val="2B2926"/>
          </a:solidFill>
          <a:ln w="12700">
            <a:solidFill>
              <a:srgbClr val="2B2926"/>
            </a:solidFill>
            <a:prstDash val="solid"/>
          </a:ln>
        </p:spPr>
      </p:sp>
      <p:sp>
        <p:nvSpPr>
          <p:cNvPr id="20" name="text-421"/>
          <p:cNvSpPr txBox="1"/>
          <p:nvPr/>
        </p:nvSpPr>
        <p:spPr>
          <a:xfrm>
            <a:off x="6236208" y="27203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Your verdict</a:t>
            </a:r>
            <a:endParaRPr lang="en-US" sz="1500" dirty="0"/>
          </a:p>
        </p:txBody>
      </p:sp>
      <p:sp>
        <p:nvSpPr>
          <p:cNvPr id="21" name="text-422"/>
          <p:cNvSpPr txBox="1"/>
          <p:nvPr/>
        </p:nvSpPr>
        <p:spPr>
          <a:xfrm>
            <a:off x="6236208" y="3113532"/>
            <a:ext cx="2157984" cy="681228"/>
          </a:xfrm>
          <a:prstGeom prst="rect">
            <a:avLst/>
          </a:prstGeom>
          <a:noFill/>
          <a:ln/>
        </p:spPr>
        <p:txBody>
          <a:bodyPr wrap="square" lIns="0" tIns="0" rIns="0" bIns="0" rtlCol="0" anchor="t"/>
          <a:lstStyle/>
          <a:p>
            <a:pPr indent="0" marL="0">
              <a:buNone/>
            </a:pPr>
            <a:r>
              <a:rPr lang="en-US" sz="1300" dirty="0">
                <a:solidFill>
                  <a:srgbClr val="F4F0E8"/>
                </a:solidFill>
              </a:rPr>
              <a:t>Which style does the model handle worst, and why?</a:t>
            </a:r>
            <a:endParaRPr lang="en-US" sz="1300" dirty="0"/>
          </a:p>
        </p:txBody>
      </p:sp>
      <p:sp>
        <p:nvSpPr>
          <p:cNvPr id="22" name="btn-423"/>
          <p:cNvSpPr/>
          <p:nvPr/>
        </p:nvSpPr>
        <p:spPr>
          <a:xfrm>
            <a:off x="548640" y="4114800"/>
            <a:ext cx="3931920" cy="384048"/>
          </a:xfrm>
          <a:prstGeom prst="roundRect">
            <a:avLst>
              <a:gd name="adj" fmla="val 19048"/>
            </a:avLst>
          </a:prstGeom>
          <a:solidFill>
            <a:srgbClr val="2E2B27"/>
          </a:solidFill>
          <a:ln w="12700">
            <a:solidFill>
              <a:srgbClr val="E7A07F"/>
            </a:solidFill>
            <a:prstDash val="solid"/>
          </a:ln>
        </p:spPr>
      </p:sp>
      <p:sp>
        <p:nvSpPr>
          <p:cNvPr id="23" name="btntext-424"/>
          <p:cNvSpPr txBox="1"/>
          <p:nvPr/>
        </p:nvSpPr>
        <p:spPr>
          <a:xfrm>
            <a:off x="685800" y="4114800"/>
            <a:ext cx="365760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humanaigc.github.io/wan-dancer-project/" history="1" highlightClick="0" endSnd="0">
                  <a:extLst>
                    <a:ext uri="{A12FA001-AC4F-418D-AE19-62706E023703}">
                      <ahyp:hlinkClr xmlns:ahyp="http://schemas.microsoft.com/office/drawing/2018/hyperlinkcolor" val="tx"/>
                    </a:ext>
                  </a:extLst>
                </a:hlinkClick>
              </a:rPr>
              <a:t>► Play: all five styles (project page, section 1)</a:t>
            </a:r>
            <a:endParaRPr lang="en-US" sz="1300" dirty="0"/>
          </a:p>
        </p:txBody>
      </p:sp>
      <p:sp>
        <p:nvSpPr>
          <p:cNvPr id="24" name="text-425"/>
          <p:cNvSpPr txBox="1"/>
          <p:nvPr/>
        </p:nvSpPr>
        <p:spPr>
          <a:xfrm>
            <a:off x="548640" y="4517136"/>
            <a:ext cx="3931920" cy="182880"/>
          </a:xfrm>
          <a:prstGeom prst="rect">
            <a:avLst/>
          </a:prstGeom>
          <a:noFill/>
          <a:ln/>
        </p:spPr>
        <p:txBody>
          <a:bodyPr wrap="square" lIns="0" tIns="0" rIns="0" bIns="0" rtlCol="0" anchor="ctr"/>
          <a:lstStyle/>
          <a:p>
            <a:pPr indent="0" marL="0">
              <a:buNone/>
            </a:pPr>
            <a:r>
              <a:rPr lang="en-US" sz="900" dirty="0">
                <a:solidFill>
                  <a:srgbClr val="6E665C"/>
                </a:solidFill>
              </a:rPr>
              <a:t>humanaigc.github.io/wan-dancer-project</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Machines in choreography are not new</a:t>
            </a:r>
            <a:endParaRPr lang="en-US" sz="2800" dirty="0"/>
          </a:p>
        </p:txBody>
      </p:sp>
      <p:sp>
        <p:nvSpPr>
          <p:cNvPr id="4" name="card-426"/>
          <p:cNvSpPr/>
          <p:nvPr/>
        </p:nvSpPr>
        <p:spPr>
          <a:xfrm>
            <a:off x="548640" y="1097280"/>
            <a:ext cx="2560320" cy="2103120"/>
          </a:xfrm>
          <a:prstGeom prst="roundRect">
            <a:avLst>
              <a:gd name="adj" fmla="val 4348"/>
            </a:avLst>
          </a:prstGeom>
          <a:solidFill>
            <a:srgbClr val="2B2926"/>
          </a:solidFill>
          <a:ln w="12700">
            <a:solidFill>
              <a:srgbClr val="2B2926"/>
            </a:solidFill>
            <a:prstDash val="solid"/>
          </a:ln>
        </p:spPr>
      </p:sp>
      <p:sp>
        <p:nvSpPr>
          <p:cNvPr id="5" name="text-427"/>
          <p:cNvSpPr txBox="1"/>
          <p:nvPr/>
        </p:nvSpPr>
        <p:spPr>
          <a:xfrm>
            <a:off x="7498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Merce Cunningham · chance</a:t>
            </a:r>
            <a:endParaRPr lang="en-US" sz="1500" dirty="0"/>
          </a:p>
        </p:txBody>
      </p:sp>
      <p:sp>
        <p:nvSpPr>
          <p:cNvPr id="6" name="text-428"/>
          <p:cNvSpPr txBox="1"/>
          <p:nvPr/>
        </p:nvSpPr>
        <p:spPr>
          <a:xfrm>
            <a:off x="749808" y="1847088"/>
            <a:ext cx="2157984" cy="1261872"/>
          </a:xfrm>
          <a:prstGeom prst="rect">
            <a:avLst/>
          </a:prstGeom>
          <a:noFill/>
          <a:ln/>
        </p:spPr>
        <p:txBody>
          <a:bodyPr wrap="square" lIns="0" tIns="0" rIns="0" bIns="0" rtlCol="0" anchor="t"/>
          <a:lstStyle/>
          <a:p>
            <a:pPr indent="0" marL="0">
              <a:buNone/>
            </a:pPr>
            <a:r>
              <a:rPr lang="en-US" sz="1300" dirty="0">
                <a:solidFill>
                  <a:srgbClr val="F4F0E8"/>
                </a:solidFill>
              </a:rPr>
              <a:t>Used chance procedures, such as tossing coins, to order movements and decide structure.</a:t>
            </a:r>
            <a:endParaRPr lang="en-US" sz="1300" dirty="0"/>
          </a:p>
        </p:txBody>
      </p:sp>
      <p:sp>
        <p:nvSpPr>
          <p:cNvPr id="7" name="card-429"/>
          <p:cNvSpPr/>
          <p:nvPr/>
        </p:nvSpPr>
        <p:spPr>
          <a:xfrm>
            <a:off x="3291840" y="1097280"/>
            <a:ext cx="2560320" cy="2103120"/>
          </a:xfrm>
          <a:prstGeom prst="roundRect">
            <a:avLst>
              <a:gd name="adj" fmla="val 4348"/>
            </a:avLst>
          </a:prstGeom>
          <a:solidFill>
            <a:srgbClr val="2B2926"/>
          </a:solidFill>
          <a:ln w="12700">
            <a:solidFill>
              <a:srgbClr val="2B2926"/>
            </a:solidFill>
            <a:prstDash val="solid"/>
          </a:ln>
        </p:spPr>
      </p:sp>
      <p:sp>
        <p:nvSpPr>
          <p:cNvPr id="8" name="text-430"/>
          <p:cNvSpPr txBox="1"/>
          <p:nvPr/>
        </p:nvSpPr>
        <p:spPr>
          <a:xfrm>
            <a:off x="34930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Cunningham · Trackers, 1991</a:t>
            </a:r>
            <a:endParaRPr lang="en-US" sz="1500" dirty="0"/>
          </a:p>
        </p:txBody>
      </p:sp>
      <p:sp>
        <p:nvSpPr>
          <p:cNvPr id="9" name="text-431"/>
          <p:cNvSpPr txBox="1"/>
          <p:nvPr/>
        </p:nvSpPr>
        <p:spPr>
          <a:xfrm>
            <a:off x="3493008" y="1847088"/>
            <a:ext cx="2157984" cy="1261872"/>
          </a:xfrm>
          <a:prstGeom prst="rect">
            <a:avLst/>
          </a:prstGeom>
          <a:noFill/>
          <a:ln/>
        </p:spPr>
        <p:txBody>
          <a:bodyPr wrap="square" lIns="0" tIns="0" rIns="0" bIns="0" rtlCol="0" anchor="t"/>
          <a:lstStyle/>
          <a:p>
            <a:pPr indent="0" marL="0">
              <a:buNone/>
            </a:pPr>
            <a:r>
              <a:rPr lang="en-US" sz="1300" dirty="0">
                <a:solidFill>
                  <a:srgbClr val="F4F0E8"/>
                </a:solidFill>
              </a:rPr>
              <a:t>The first dance he made partly with LifeForms, an early computer program for figures in motion.</a:t>
            </a:r>
            <a:endParaRPr lang="en-US" sz="1300" dirty="0"/>
          </a:p>
        </p:txBody>
      </p:sp>
      <p:sp>
        <p:nvSpPr>
          <p:cNvPr id="10" name="card-432"/>
          <p:cNvSpPr/>
          <p:nvPr/>
        </p:nvSpPr>
        <p:spPr>
          <a:xfrm>
            <a:off x="6035040" y="1097280"/>
            <a:ext cx="2560320" cy="2103120"/>
          </a:xfrm>
          <a:prstGeom prst="roundRect">
            <a:avLst>
              <a:gd name="adj" fmla="val 4348"/>
            </a:avLst>
          </a:prstGeom>
          <a:solidFill>
            <a:srgbClr val="2B2926"/>
          </a:solidFill>
          <a:ln w="12700">
            <a:solidFill>
              <a:srgbClr val="2B2926"/>
            </a:solidFill>
            <a:prstDash val="solid"/>
          </a:ln>
        </p:spPr>
      </p:sp>
      <p:sp>
        <p:nvSpPr>
          <p:cNvPr id="11" name="text-433"/>
          <p:cNvSpPr txBox="1"/>
          <p:nvPr/>
        </p:nvSpPr>
        <p:spPr>
          <a:xfrm>
            <a:off x="62362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Wayne McGregor · Living Archive, 2019</a:t>
            </a:r>
            <a:endParaRPr lang="en-US" sz="1500" dirty="0"/>
          </a:p>
        </p:txBody>
      </p:sp>
      <p:sp>
        <p:nvSpPr>
          <p:cNvPr id="12" name="text-434"/>
          <p:cNvSpPr txBox="1"/>
          <p:nvPr/>
        </p:nvSpPr>
        <p:spPr>
          <a:xfrm>
            <a:off x="6236208" y="1847088"/>
            <a:ext cx="2157984" cy="1261872"/>
          </a:xfrm>
          <a:prstGeom prst="rect">
            <a:avLst/>
          </a:prstGeom>
          <a:noFill/>
          <a:ln/>
        </p:spPr>
        <p:txBody>
          <a:bodyPr wrap="square" lIns="0" tIns="0" rIns="0" bIns="0" rtlCol="0" anchor="t"/>
          <a:lstStyle/>
          <a:p>
            <a:pPr indent="0" marL="0">
              <a:buNone/>
            </a:pPr>
            <a:r>
              <a:rPr lang="en-US" sz="1300" dirty="0">
                <a:solidFill>
                  <a:srgbClr val="F4F0E8"/>
                </a:solidFill>
              </a:rPr>
              <a:t>An AI tool trained on his 25-year archive suggests the next phrase; dancers translate it through their bodies.</a:t>
            </a:r>
            <a:endParaRPr lang="en-US" sz="1300" dirty="0"/>
          </a:p>
        </p:txBody>
      </p:sp>
      <p:sp>
        <p:nvSpPr>
          <p:cNvPr id="13" name="btn-435"/>
          <p:cNvSpPr/>
          <p:nvPr/>
        </p:nvSpPr>
        <p:spPr>
          <a:xfrm>
            <a:off x="548640" y="3429000"/>
            <a:ext cx="3931920" cy="384048"/>
          </a:xfrm>
          <a:prstGeom prst="roundRect">
            <a:avLst>
              <a:gd name="adj" fmla="val 19048"/>
            </a:avLst>
          </a:prstGeom>
          <a:solidFill>
            <a:srgbClr val="2E2B27"/>
          </a:solidFill>
          <a:ln w="12700">
            <a:solidFill>
              <a:srgbClr val="E7A07F"/>
            </a:solidFill>
            <a:prstDash val="solid"/>
          </a:ln>
        </p:spPr>
      </p:sp>
      <p:sp>
        <p:nvSpPr>
          <p:cNvPr id="14" name="btntext-436"/>
          <p:cNvSpPr txBox="1"/>
          <p:nvPr/>
        </p:nvSpPr>
        <p:spPr>
          <a:xfrm>
            <a:off x="685800" y="3429000"/>
            <a:ext cx="365760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waynemcgregor.com/productions/living-archive" history="1" highlightClick="0" endSnd="0">
                  <a:extLst>
                    <a:ext uri="{A12FA001-AC4F-418D-AE19-62706E023703}">
                      <ahyp:hlinkClr xmlns:ahyp="http://schemas.microsoft.com/office/drawing/2018/hyperlinkcolor" val="tx"/>
                    </a:ext>
                  </a:extLst>
                </a:hlinkClick>
              </a:rPr>
              <a:t>Living Archive (Studio Wayne McGregor) ↗</a:t>
            </a:r>
            <a:endParaRPr lang="en-US" sz="1300" dirty="0"/>
          </a:p>
        </p:txBody>
      </p:sp>
      <p:sp>
        <p:nvSpPr>
          <p:cNvPr id="15" name="text-437"/>
          <p:cNvSpPr txBox="1"/>
          <p:nvPr/>
        </p:nvSpPr>
        <p:spPr>
          <a:xfrm>
            <a:off x="548640" y="3831336"/>
            <a:ext cx="3931920" cy="182880"/>
          </a:xfrm>
          <a:prstGeom prst="rect">
            <a:avLst/>
          </a:prstGeom>
          <a:noFill/>
          <a:ln/>
        </p:spPr>
        <p:txBody>
          <a:bodyPr wrap="square" lIns="0" tIns="0" rIns="0" bIns="0" rtlCol="0" anchor="ctr"/>
          <a:lstStyle/>
          <a:p>
            <a:pPr indent="0" marL="0">
              <a:buNone/>
            </a:pPr>
            <a:r>
              <a:rPr lang="en-US" sz="900" dirty="0">
                <a:solidFill>
                  <a:srgbClr val="6E665C"/>
                </a:solidFill>
              </a:rPr>
              <a:t>waynemcgregor.com/productions/living-archive</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Limits to keep in mind</a:t>
            </a:r>
            <a:endParaRPr lang="en-US" sz="2800" dirty="0"/>
          </a:p>
        </p:txBody>
      </p:sp>
      <p:sp>
        <p:nvSpPr>
          <p:cNvPr id="4" name="card-438"/>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439"/>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Hardware</a:t>
            </a:r>
            <a:endParaRPr lang="en-US" sz="1500" dirty="0"/>
          </a:p>
        </p:txBody>
      </p:sp>
      <p:sp>
        <p:nvSpPr>
          <p:cNvPr id="6" name="text-440"/>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Open weights, but its release materials point to datacenter-class GPUs, not a laptop.</a:t>
            </a:r>
            <a:endParaRPr lang="en-US" sz="1300" dirty="0"/>
          </a:p>
        </p:txBody>
      </p:sp>
      <p:sp>
        <p:nvSpPr>
          <p:cNvPr id="7" name="card-441"/>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442"/>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One dancer, one photo</a:t>
            </a:r>
            <a:endParaRPr lang="en-US" sz="1500" dirty="0"/>
          </a:p>
        </p:txBody>
      </p:sp>
      <p:sp>
        <p:nvSpPr>
          <p:cNvPr id="9" name="text-443"/>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The look comes from a single image; everything unseen in it is invented.</a:t>
            </a:r>
            <a:endParaRPr lang="en-US" sz="1300" dirty="0"/>
          </a:p>
        </p:txBody>
      </p:sp>
      <p:sp>
        <p:nvSpPr>
          <p:cNvPr id="10" name="card-444"/>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445"/>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Whose moves?</a:t>
            </a:r>
            <a:endParaRPr lang="en-US" sz="1500" dirty="0"/>
          </a:p>
        </p:txBody>
      </p:sp>
      <p:sp>
        <p:nvSpPr>
          <p:cNvPr id="12" name="text-446"/>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Viewers cannot check whose dances the training videos contained.</a:t>
            </a:r>
            <a:endParaRPr lang="en-US" sz="1300" dirty="0"/>
          </a:p>
        </p:txBody>
      </p:sp>
      <p:sp>
        <p:nvSpPr>
          <p:cNvPr id="13" name="card-447"/>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448"/>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Music has rights</a:t>
            </a:r>
            <a:endParaRPr lang="en-US" sz="1500" dirty="0"/>
          </a:p>
        </p:txBody>
      </p:sp>
      <p:sp>
        <p:nvSpPr>
          <p:cNvPr id="15" name="text-449"/>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The song that drives the dance is someone's work; credit it and check its licence.</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Pitch a one-take</a:t>
            </a:r>
            <a:endParaRPr lang="en-US" sz="2800" dirty="0"/>
          </a:p>
        </p:txBody>
      </p:sp>
      <p:sp>
        <p:nvSpPr>
          <p:cNvPr id="4" name="text-450"/>
          <p:cNvSpPr txBox="1"/>
          <p:nvPr/>
        </p:nvSpPr>
        <p:spPr>
          <a:xfrm>
            <a:off x="548640" y="96012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5 MINUTES · IN PAIRS</a:t>
            </a:r>
            <a:endParaRPr lang="en-US" sz="1100" dirty="0"/>
          </a:p>
        </p:txBody>
      </p:sp>
      <p:sp>
        <p:nvSpPr>
          <p:cNvPr id="5" name="item-451"/>
          <p:cNvSpPr/>
          <p:nvPr/>
        </p:nvSpPr>
        <p:spPr>
          <a:xfrm>
            <a:off x="548640" y="1417320"/>
            <a:ext cx="2560320" cy="1737360"/>
          </a:xfrm>
          <a:prstGeom prst="roundRect">
            <a:avLst>
              <a:gd name="adj" fmla="val 5263"/>
            </a:avLst>
          </a:prstGeom>
          <a:solidFill>
            <a:srgbClr val="2B2926"/>
          </a:solidFill>
          <a:ln w="12700">
            <a:solidFill>
              <a:srgbClr val="2B2926"/>
            </a:solidFill>
            <a:prstDash val="solid"/>
          </a:ln>
        </p:spPr>
      </p:sp>
      <p:sp>
        <p:nvSpPr>
          <p:cNvPr id="6" name="text-452"/>
          <p:cNvSpPr txBox="1"/>
          <p:nvPr/>
        </p:nvSpPr>
        <p:spPr>
          <a:xfrm>
            <a:off x="777240" y="1554480"/>
            <a:ext cx="731520" cy="54864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1</a:t>
            </a:r>
            <a:endParaRPr lang="en-US" sz="3000" dirty="0"/>
          </a:p>
        </p:txBody>
      </p:sp>
      <p:sp>
        <p:nvSpPr>
          <p:cNvPr id="7" name="text-453"/>
          <p:cNvSpPr txBox="1"/>
          <p:nvPr/>
        </p:nvSpPr>
        <p:spPr>
          <a:xfrm>
            <a:off x="777240" y="2148840"/>
            <a:ext cx="2103120" cy="868680"/>
          </a:xfrm>
          <a:prstGeom prst="rect">
            <a:avLst/>
          </a:prstGeom>
          <a:noFill/>
          <a:ln/>
        </p:spPr>
        <p:txBody>
          <a:bodyPr wrap="square" lIns="0" tIns="0" rIns="0" bIns="0" rtlCol="0" anchor="t"/>
          <a:lstStyle/>
          <a:p>
            <a:pPr indent="0" marL="0">
              <a:buNone/>
            </a:pPr>
            <a:r>
              <a:rPr lang="en-US" sz="1500" dirty="0">
                <a:solidFill>
                  <a:srgbClr val="F4F0E8"/>
                </a:solidFill>
              </a:rPr>
              <a:t>One song: name it, and say why</a:t>
            </a:r>
            <a:endParaRPr lang="en-US" sz="1500" dirty="0"/>
          </a:p>
        </p:txBody>
      </p:sp>
      <p:sp>
        <p:nvSpPr>
          <p:cNvPr id="8" name="item-454"/>
          <p:cNvSpPr/>
          <p:nvPr/>
        </p:nvSpPr>
        <p:spPr>
          <a:xfrm>
            <a:off x="3291840" y="1417320"/>
            <a:ext cx="2560320" cy="1737360"/>
          </a:xfrm>
          <a:prstGeom prst="roundRect">
            <a:avLst>
              <a:gd name="adj" fmla="val 5263"/>
            </a:avLst>
          </a:prstGeom>
          <a:solidFill>
            <a:srgbClr val="2B2926"/>
          </a:solidFill>
          <a:ln w="12700">
            <a:solidFill>
              <a:srgbClr val="2B2926"/>
            </a:solidFill>
            <a:prstDash val="solid"/>
          </a:ln>
        </p:spPr>
      </p:sp>
      <p:sp>
        <p:nvSpPr>
          <p:cNvPr id="9" name="text-455"/>
          <p:cNvSpPr txBox="1"/>
          <p:nvPr/>
        </p:nvSpPr>
        <p:spPr>
          <a:xfrm>
            <a:off x="3520440" y="1554480"/>
            <a:ext cx="731520" cy="54864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2</a:t>
            </a:r>
            <a:endParaRPr lang="en-US" sz="3000" dirty="0"/>
          </a:p>
        </p:txBody>
      </p:sp>
      <p:sp>
        <p:nvSpPr>
          <p:cNvPr id="10" name="text-456"/>
          <p:cNvSpPr txBox="1"/>
          <p:nvPr/>
        </p:nvSpPr>
        <p:spPr>
          <a:xfrm>
            <a:off x="3520440" y="2148840"/>
            <a:ext cx="2103120" cy="868680"/>
          </a:xfrm>
          <a:prstGeom prst="rect">
            <a:avLst/>
          </a:prstGeom>
          <a:noFill/>
          <a:ln/>
        </p:spPr>
        <p:txBody>
          <a:bodyPr wrap="square" lIns="0" tIns="0" rIns="0" bIns="0" rtlCol="0" anchor="t"/>
          <a:lstStyle/>
          <a:p>
            <a:pPr indent="0" marL="0">
              <a:buNone/>
            </a:pPr>
            <a:r>
              <a:rPr lang="en-US" sz="1500" dirty="0">
                <a:solidFill>
                  <a:srgbClr val="F4F0E8"/>
                </a:solidFill>
              </a:rPr>
              <a:t>One photo: who or what dances?</a:t>
            </a:r>
            <a:endParaRPr lang="en-US" sz="1500" dirty="0"/>
          </a:p>
        </p:txBody>
      </p:sp>
      <p:sp>
        <p:nvSpPr>
          <p:cNvPr id="11" name="item-457"/>
          <p:cNvSpPr/>
          <p:nvPr/>
        </p:nvSpPr>
        <p:spPr>
          <a:xfrm>
            <a:off x="6035040" y="1417320"/>
            <a:ext cx="2560320" cy="1737360"/>
          </a:xfrm>
          <a:prstGeom prst="roundRect">
            <a:avLst>
              <a:gd name="adj" fmla="val 5263"/>
            </a:avLst>
          </a:prstGeom>
          <a:solidFill>
            <a:srgbClr val="2B2926"/>
          </a:solidFill>
          <a:ln w="12700">
            <a:solidFill>
              <a:srgbClr val="2B2926"/>
            </a:solidFill>
            <a:prstDash val="solid"/>
          </a:ln>
        </p:spPr>
      </p:sp>
      <p:sp>
        <p:nvSpPr>
          <p:cNvPr id="12" name="text-458"/>
          <p:cNvSpPr txBox="1"/>
          <p:nvPr/>
        </p:nvSpPr>
        <p:spPr>
          <a:xfrm>
            <a:off x="6263640" y="1554480"/>
            <a:ext cx="731520" cy="548640"/>
          </a:xfrm>
          <a:prstGeom prst="rect">
            <a:avLst/>
          </a:prstGeom>
          <a:noFill/>
          <a:ln/>
        </p:spPr>
        <p:txBody>
          <a:bodyPr wrap="square" lIns="0" tIns="0" rIns="0" bIns="0" rtlCol="0" anchor="ctr"/>
          <a:lstStyle/>
          <a:p>
            <a:pPr indent="0" marL="0">
              <a:buNone/>
            </a:pPr>
            <a:r>
              <a:rPr lang="en-US" sz="3000" dirty="0">
                <a:solidFill>
                  <a:srgbClr val="E7A07F"/>
                </a:solidFill>
                <a:latin typeface="Cambria" pitchFamily="34" charset="0"/>
                <a:ea typeface="Cambria" pitchFamily="34" charset="-122"/>
                <a:cs typeface="Cambria" pitchFamily="34" charset="-120"/>
              </a:rPr>
              <a:t>3</a:t>
            </a:r>
            <a:endParaRPr lang="en-US" sz="3000" dirty="0"/>
          </a:p>
        </p:txBody>
      </p:sp>
      <p:sp>
        <p:nvSpPr>
          <p:cNvPr id="13" name="text-459"/>
          <p:cNvSpPr txBox="1"/>
          <p:nvPr/>
        </p:nvSpPr>
        <p:spPr>
          <a:xfrm>
            <a:off x="6263640" y="2148840"/>
            <a:ext cx="2103120" cy="868680"/>
          </a:xfrm>
          <a:prstGeom prst="rect">
            <a:avLst/>
          </a:prstGeom>
          <a:noFill/>
          <a:ln/>
        </p:spPr>
        <p:txBody>
          <a:bodyPr wrap="square" lIns="0" tIns="0" rIns="0" bIns="0" rtlCol="0" anchor="t"/>
          <a:lstStyle/>
          <a:p>
            <a:pPr indent="0" marL="0">
              <a:buNone/>
            </a:pPr>
            <a:r>
              <a:rPr lang="en-US" sz="1500" dirty="0">
                <a:solidFill>
                  <a:srgbClr val="F4F0E8"/>
                </a:solidFill>
              </a:rPr>
              <a:t>One sentence: what happens in the 30 seconds?</a:t>
            </a:r>
            <a:endParaRPr lang="en-US" sz="1500" dirty="0"/>
          </a:p>
        </p:txBody>
      </p:sp>
      <p:sp>
        <p:nvSpPr>
          <p:cNvPr id="14" name="text-460"/>
          <p:cNvSpPr txBox="1"/>
          <p:nvPr/>
        </p:nvSpPr>
        <p:spPr>
          <a:xfrm>
            <a:off x="548640" y="3474720"/>
            <a:ext cx="8046720" cy="548640"/>
          </a:xfrm>
          <a:prstGeom prst="rect">
            <a:avLst/>
          </a:prstGeom>
          <a:noFill/>
          <a:ln/>
        </p:spPr>
        <p:txBody>
          <a:bodyPr wrap="square" lIns="0" tIns="0" rIns="0" bIns="0" rtlCol="0" anchor="t"/>
          <a:lstStyle/>
          <a:p>
            <a:pPr indent="0" marL="0">
              <a:buNone/>
            </a:pPr>
            <a:r>
              <a:rPr lang="en-US" sz="1500" dirty="0">
                <a:solidFill>
                  <a:srgbClr val="CFC8BA"/>
                </a:solidFill>
              </a:rPr>
              <a:t>Three pairs read theirs aloud. Keep your pitch: it could become Assignment 2.</a:t>
            </a:r>
            <a:endParaRPr lang="en-US" sz="15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3" name="text-461"/>
          <p:cNvSpPr txBox="1"/>
          <p:nvPr/>
        </p:nvSpPr>
        <p:spPr>
          <a:xfrm>
            <a:off x="548640" y="822960"/>
            <a:ext cx="7315200" cy="274320"/>
          </a:xfrm>
          <a:prstGeom prst="rect">
            <a:avLst/>
          </a:prstGeom>
          <a:noFill/>
          <a:ln/>
        </p:spPr>
        <p:txBody>
          <a:bodyPr wrap="square" lIns="0" tIns="0" rIns="0" bIns="0" rtlCol="0" anchor="ctr"/>
          <a:lstStyle/>
          <a:p>
            <a:pPr indent="0" marL="0">
              <a:buNone/>
            </a:pPr>
            <a:r>
              <a:rPr lang="en-US" sz="1100" b="1" spc="300" kern="0" dirty="0">
                <a:solidFill>
                  <a:srgbClr val="F0C9B8"/>
                </a:solidFill>
              </a:rPr>
              <a:t>FOR THE ROOM</a:t>
            </a:r>
            <a:endParaRPr lang="en-US" sz="1100" dirty="0"/>
          </a:p>
        </p:txBody>
      </p:sp>
      <p:sp>
        <p:nvSpPr>
          <p:cNvPr id="4" name="text-462"/>
          <p:cNvSpPr txBox="1"/>
          <p:nvPr/>
        </p:nvSpPr>
        <p:spPr>
          <a:xfrm>
            <a:off x="548640" y="1188720"/>
            <a:ext cx="7863840" cy="1417320"/>
          </a:xfrm>
          <a:prstGeom prst="rect">
            <a:avLst/>
          </a:prstGeom>
          <a:noFill/>
          <a:ln/>
        </p:spPr>
        <p:txBody>
          <a:bodyPr wrap="square" lIns="0" tIns="0" rIns="0" bIns="0" rtlCol="0" anchor="t"/>
          <a:lstStyle/>
          <a:p>
            <a:pPr indent="0" marL="0">
              <a:buNone/>
            </a:pPr>
            <a:r>
              <a:rPr lang="en-US" sz="3200" dirty="0">
                <a:solidFill>
                  <a:srgbClr val="FBF3EC"/>
                </a:solidFill>
                <a:latin typeface="Cambria" pitchFamily="34" charset="0"/>
                <a:ea typeface="Cambria" pitchFamily="34" charset="-122"/>
                <a:cs typeface="Cambria" pitchFamily="34" charset="-120"/>
              </a:rPr>
              <a:t>Who is the choreographer here?</a:t>
            </a:r>
            <a:endParaRPr lang="en-US" sz="3200" dirty="0"/>
          </a:p>
        </p:txBody>
      </p:sp>
      <p:sp>
        <p:nvSpPr>
          <p:cNvPr id="5" name="text-463"/>
          <p:cNvSpPr txBox="1"/>
          <p:nvPr/>
        </p:nvSpPr>
        <p:spPr>
          <a:xfrm>
            <a:off x="548640" y="2788920"/>
            <a:ext cx="7680960" cy="822960"/>
          </a:xfrm>
          <a:prstGeom prst="rect">
            <a:avLst/>
          </a:prstGeom>
          <a:noFill/>
          <a:ln/>
        </p:spPr>
        <p:txBody>
          <a:bodyPr wrap="square" lIns="0" tIns="0" rIns="0" bIns="0" rtlCol="0" anchor="t"/>
          <a:lstStyle/>
          <a:p>
            <a:pPr indent="0" marL="0">
              <a:buNone/>
            </a:pPr>
            <a:r>
              <a:rPr lang="en-US" sz="1800" dirty="0">
                <a:solidFill>
                  <a:srgbClr val="FBF3EC"/>
                </a:solidFill>
              </a:rPr>
              <a:t>The musician? The model? The thousands of dancers in its training videos? The person who picked the song?</a:t>
            </a:r>
            <a:endParaRPr lang="en-US" sz="18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3" name="text-464"/>
          <p:cNvSpPr txBox="1"/>
          <p:nvPr/>
        </p:nvSpPr>
        <p:spPr>
          <a:xfrm>
            <a:off x="548640" y="91440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STORY 3 OF 4</a:t>
            </a:r>
            <a:endParaRPr lang="en-US" sz="1100" dirty="0"/>
          </a:p>
        </p:txBody>
      </p:sp>
      <p:sp>
        <p:nvSpPr>
          <p:cNvPr id="4" name="text-465"/>
          <p:cNvSpPr txBox="1"/>
          <p:nvPr/>
        </p:nvSpPr>
        <p:spPr>
          <a:xfrm>
            <a:off x="548640" y="1234440"/>
            <a:ext cx="2743200" cy="1188720"/>
          </a:xfrm>
          <a:prstGeom prst="rect">
            <a:avLst/>
          </a:prstGeom>
          <a:noFill/>
          <a:ln/>
        </p:spPr>
        <p:txBody>
          <a:bodyPr wrap="square" lIns="0" tIns="0" rIns="0" bIns="0" rtlCol="0" anchor="ctr"/>
          <a:lstStyle/>
          <a:p>
            <a:pPr indent="0" marL="0">
              <a:buNone/>
            </a:pPr>
            <a:r>
              <a:rPr lang="en-US" sz="8000" i="1" dirty="0">
                <a:solidFill>
                  <a:srgbClr val="E7A07F"/>
                </a:solidFill>
                <a:latin typeface="Cambria" pitchFamily="34" charset="0"/>
                <a:ea typeface="Cambria" pitchFamily="34" charset="-122"/>
                <a:cs typeface="Cambria" pitchFamily="34" charset="-120"/>
              </a:rPr>
              <a:t>03</a:t>
            </a:r>
            <a:endParaRPr lang="en-US" sz="8000" dirty="0"/>
          </a:p>
        </p:txBody>
      </p:sp>
      <p:sp>
        <p:nvSpPr>
          <p:cNvPr id="5" name="text-466"/>
          <p:cNvSpPr txBox="1"/>
          <p:nvPr/>
        </p:nvSpPr>
        <p:spPr>
          <a:xfrm>
            <a:off x="548640" y="2514600"/>
            <a:ext cx="8046720" cy="822960"/>
          </a:xfrm>
          <a:prstGeom prst="rect">
            <a:avLst/>
          </a:prstGeom>
          <a:noFill/>
          <a:ln/>
        </p:spPr>
        <p:txBody>
          <a:bodyPr wrap="square" lIns="0" tIns="0" rIns="0" bIns="0" rtlCol="0" anchor="ctr"/>
          <a:lstStyle/>
          <a:p>
            <a:pPr indent="0" marL="0">
              <a:buNone/>
            </a:pPr>
            <a:r>
              <a:rPr lang="en-US" sz="4000" dirty="0">
                <a:solidFill>
                  <a:srgbClr val="F4F0E8"/>
                </a:solidFill>
                <a:latin typeface="Cambria" pitchFamily="34" charset="0"/>
                <a:ea typeface="Cambria" pitchFamily="34" charset="-122"/>
                <a:cs typeface="Cambria" pitchFamily="34" charset="-120"/>
              </a:rPr>
              <a:t>Motion leaves the screen</a:t>
            </a:r>
            <a:endParaRPr lang="en-US" sz="4000" dirty="0"/>
          </a:p>
        </p:txBody>
      </p:sp>
      <p:sp>
        <p:nvSpPr>
          <p:cNvPr id="6" name="text-467"/>
          <p:cNvSpPr txBox="1"/>
          <p:nvPr/>
        </p:nvSpPr>
        <p:spPr>
          <a:xfrm>
            <a:off x="548640" y="3337560"/>
            <a:ext cx="8046720" cy="411480"/>
          </a:xfrm>
          <a:prstGeom prst="rect">
            <a:avLst/>
          </a:prstGeom>
          <a:noFill/>
          <a:ln/>
        </p:spPr>
        <p:txBody>
          <a:bodyPr wrap="square" lIns="0" tIns="0" rIns="0" bIns="0" rtlCol="0" anchor="ctr"/>
          <a:lstStyle/>
          <a:p>
            <a:pPr indent="0" marL="0">
              <a:buNone/>
            </a:pPr>
            <a:r>
              <a:rPr lang="en-US" sz="1800" dirty="0">
                <a:solidFill>
                  <a:srgbClr val="CFC8BA"/>
                </a:solidFill>
              </a:rPr>
              <a:t>A phone video becomes a robot's dance</a:t>
            </a:r>
            <a:endParaRPr lang="en-US" sz="18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Robots have danced before</a:t>
            </a:r>
            <a:endParaRPr lang="en-US" sz="2800" dirty="0"/>
          </a:p>
        </p:txBody>
      </p:sp>
      <p:sp>
        <p:nvSpPr>
          <p:cNvPr id="4" name="axis-468"/>
          <p:cNvSpPr/>
          <p:nvPr/>
        </p:nvSpPr>
        <p:spPr>
          <a:xfrm>
            <a:off x="1371600" y="2331720"/>
            <a:ext cx="6400800" cy="0"/>
          </a:xfrm>
          <a:prstGeom prst="line">
            <a:avLst/>
          </a:prstGeom>
          <a:noFill/>
          <a:ln w="19050">
            <a:solidFill>
              <a:srgbClr val="6E665C"/>
            </a:solidFill>
            <a:prstDash val="solid"/>
          </a:ln>
        </p:spPr>
      </p:sp>
      <p:sp>
        <p:nvSpPr>
          <p:cNvPr id="5" name="dot-469"/>
          <p:cNvSpPr/>
          <p:nvPr/>
        </p:nvSpPr>
        <p:spPr>
          <a:xfrm>
            <a:off x="1271016" y="2231136"/>
            <a:ext cx="201168" cy="201168"/>
          </a:xfrm>
          <a:prstGeom prst="ellipse">
            <a:avLst/>
          </a:prstGeom>
          <a:solidFill>
            <a:srgbClr val="E7A07F"/>
          </a:solidFill>
          <a:ln w="12700">
            <a:solidFill>
              <a:srgbClr val="E7A07F"/>
            </a:solidFill>
            <a:prstDash val="solid"/>
          </a:ln>
        </p:spPr>
      </p:sp>
      <p:sp>
        <p:nvSpPr>
          <p:cNvPr id="6" name="text-470"/>
          <p:cNvSpPr txBox="1"/>
          <p:nvPr/>
        </p:nvSpPr>
        <p:spPr>
          <a:xfrm>
            <a:off x="5486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2000s</a:t>
            </a:r>
            <a:endParaRPr lang="en-US" sz="1300" dirty="0"/>
          </a:p>
        </p:txBody>
      </p:sp>
      <p:sp>
        <p:nvSpPr>
          <p:cNvPr id="7" name="text-471"/>
          <p:cNvSpPr txBox="1"/>
          <p:nvPr/>
        </p:nvSpPr>
        <p:spPr>
          <a:xfrm>
            <a:off x="5943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HRP-2 learns a Japanese folk dance from motion capture</a:t>
            </a:r>
            <a:endParaRPr lang="en-US" sz="1250" dirty="0"/>
          </a:p>
        </p:txBody>
      </p:sp>
      <p:sp>
        <p:nvSpPr>
          <p:cNvPr id="8" name="dot-472"/>
          <p:cNvSpPr/>
          <p:nvPr/>
        </p:nvSpPr>
        <p:spPr>
          <a:xfrm>
            <a:off x="4471416" y="2231136"/>
            <a:ext cx="201168" cy="201168"/>
          </a:xfrm>
          <a:prstGeom prst="ellipse">
            <a:avLst/>
          </a:prstGeom>
          <a:solidFill>
            <a:srgbClr val="B4472A"/>
          </a:solidFill>
          <a:ln w="12700">
            <a:solidFill>
              <a:srgbClr val="B4472A"/>
            </a:solidFill>
            <a:prstDash val="solid"/>
          </a:ln>
        </p:spPr>
      </p:sp>
      <p:sp>
        <p:nvSpPr>
          <p:cNvPr id="9" name="text-473"/>
          <p:cNvSpPr txBox="1"/>
          <p:nvPr/>
        </p:nvSpPr>
        <p:spPr>
          <a:xfrm>
            <a:off x="37490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Dec 2020</a:t>
            </a:r>
            <a:endParaRPr lang="en-US" sz="1300" dirty="0"/>
          </a:p>
        </p:txBody>
      </p:sp>
      <p:sp>
        <p:nvSpPr>
          <p:cNvPr id="10" name="text-474"/>
          <p:cNvSpPr txBox="1"/>
          <p:nvPr/>
        </p:nvSpPr>
        <p:spPr>
          <a:xfrm>
            <a:off x="37947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Boston Dynamics “Do You Love Me?”: hand-authored routine</a:t>
            </a:r>
            <a:endParaRPr lang="en-US" sz="1250" dirty="0"/>
          </a:p>
        </p:txBody>
      </p:sp>
      <p:sp>
        <p:nvSpPr>
          <p:cNvPr id="11" name="dot-475"/>
          <p:cNvSpPr/>
          <p:nvPr/>
        </p:nvSpPr>
        <p:spPr>
          <a:xfrm>
            <a:off x="7671816" y="2231136"/>
            <a:ext cx="201168" cy="201168"/>
          </a:xfrm>
          <a:prstGeom prst="ellipse">
            <a:avLst/>
          </a:prstGeom>
          <a:solidFill>
            <a:srgbClr val="B4472A"/>
          </a:solidFill>
          <a:ln w="12700">
            <a:solidFill>
              <a:srgbClr val="B4472A"/>
            </a:solidFill>
            <a:prstDash val="solid"/>
          </a:ln>
        </p:spPr>
      </p:sp>
      <p:sp>
        <p:nvSpPr>
          <p:cNvPr id="12" name="text-476"/>
          <p:cNvSpPr txBox="1"/>
          <p:nvPr/>
        </p:nvSpPr>
        <p:spPr>
          <a:xfrm>
            <a:off x="69494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Jun 2026</a:t>
            </a:r>
            <a:endParaRPr lang="en-US" sz="1300" dirty="0"/>
          </a:p>
        </p:txBody>
      </p:sp>
      <p:sp>
        <p:nvSpPr>
          <p:cNvPr id="13" name="text-477"/>
          <p:cNvSpPr txBox="1"/>
          <p:nvPr/>
        </p:nvSpPr>
        <p:spPr>
          <a:xfrm>
            <a:off x="69951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AI Sapiens learns a K-pop challenge from phone video</a:t>
            </a:r>
            <a:endParaRPr lang="en-US" sz="125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A humanoid learns a K-pop challenge from phone video</a:t>
            </a:r>
            <a:endParaRPr lang="en-US" sz="2800" dirty="0"/>
          </a:p>
        </p:txBody>
      </p:sp>
      <p:pic>
        <p:nvPicPr>
          <p:cNvPr id="4" name="img-478" descr="ROBOTIS AI Sapiens dancing the CORTIS “REDRED” challenge (ROBOTIS video thumbnail)">    </p:cNvPr>
          <p:cNvPicPr>
            <a:picLocks noChangeAspect="1"/>
          </p:cNvPicPr>
          <p:nvPr/>
        </p:nvPicPr>
        <p:blipFill>
          <a:blip r:embed="rId1"/>
          <a:stretch>
            <a:fillRect/>
          </a:stretch>
        </p:blipFill>
        <p:spPr>
          <a:xfrm>
            <a:off x="548640" y="1143000"/>
            <a:ext cx="4297680" cy="2417445"/>
          </a:xfrm>
          <a:prstGeom prst="rect">
            <a:avLst/>
          </a:prstGeom>
        </p:spPr>
      </p:pic>
      <p:sp>
        <p:nvSpPr>
          <p:cNvPr id="5" name="text-479"/>
          <p:cNvSpPr txBox="1"/>
          <p:nvPr/>
        </p:nvSpPr>
        <p:spPr>
          <a:xfrm>
            <a:off x="548640" y="3633597"/>
            <a:ext cx="4297680" cy="365760"/>
          </a:xfrm>
          <a:prstGeom prst="rect">
            <a:avLst/>
          </a:prstGeom>
          <a:noFill/>
          <a:ln/>
        </p:spPr>
        <p:txBody>
          <a:bodyPr wrap="square" lIns="0" tIns="0" rIns="0" bIns="0" rtlCol="0" anchor="t"/>
          <a:lstStyle/>
          <a:p>
            <a:pPr indent="0" marL="0">
              <a:buNone/>
            </a:pPr>
            <a:r>
              <a:rPr lang="en-US" sz="1000" dirty="0">
                <a:solidFill>
                  <a:srgbClr val="6E665C"/>
                </a:solidFill>
              </a:rPr>
              <a:t>ROBOTIS AI Sapiens dancing the CORTIS “REDRED” challenge (ROBOTIS video thumbnail)</a:t>
            </a:r>
            <a:endParaRPr lang="en-US" sz="1000" dirty="0"/>
          </a:p>
        </p:txBody>
      </p:sp>
      <p:sp>
        <p:nvSpPr>
          <p:cNvPr id="6" name="pts-480"/>
          <p:cNvSpPr txBox="1"/>
          <p:nvPr/>
        </p:nvSpPr>
        <p:spPr>
          <a:xfrm>
            <a:off x="5166360" y="1143000"/>
            <a:ext cx="3429000" cy="1856232"/>
          </a:xfrm>
          <a:prstGeom prst="rect">
            <a:avLst/>
          </a:prstGeom>
          <a:noFill/>
          <a:ln/>
        </p:spPr>
        <p:txBody>
          <a:bodyPr wrap="square" lIns="0" tIns="0" rIns="0" bIns="0" rtlCol="0" anchor="t"/>
          <a:lstStyle/>
          <a:p>
            <a:pPr marL="177800" indent="-177800">
              <a:spcAft>
                <a:spcPts val="600"/>
              </a:spcAft>
              <a:buSzPct val="100000"/>
              <a:buChar char="•"/>
            </a:pPr>
            <a:r>
              <a:rPr lang="en-US" sz="1350" dirty="0">
                <a:solidFill>
                  <a:srgbClr val="F4F0E8"/>
                </a:solidFill>
              </a:rPr>
              <a:t>ROBOTIS (Korea), open-source humanoid AI Sapiens, June 2026</a:t>
            </a:r>
            <a:endParaRPr lang="en-US" sz="1350" dirty="0"/>
          </a:p>
          <a:p>
            <a:pPr marL="177800" indent="-177800">
              <a:spcAft>
                <a:spcPts val="600"/>
              </a:spcAft>
              <a:buSzPct val="100000"/>
              <a:buChar char="•"/>
            </a:pPr>
            <a:r>
              <a:rPr lang="en-US" sz="1350" dirty="0">
                <a:solidFill>
                  <a:srgbClr val="F4F0E8"/>
                </a:solidFill>
              </a:rPr>
              <a:t>1.3 m tall, 34 kg, 23 joints</a:t>
            </a:r>
            <a:endParaRPr lang="en-US" sz="1350" dirty="0"/>
          </a:p>
          <a:p>
            <a:pPr marL="177800" indent="-177800">
              <a:spcAft>
                <a:spcPts val="600"/>
              </a:spcAft>
              <a:buSzPct val="100000"/>
              <a:buChar char="•"/>
            </a:pPr>
            <a:r>
              <a:rPr lang="en-US" sz="1350" dirty="0">
                <a:solidFill>
                  <a:srgbClr val="F4F0E8"/>
                </a:solidFill>
              </a:rPr>
              <a:t>Learned from ordinary 2D video: no motion-capture studio</a:t>
            </a:r>
            <a:endParaRPr lang="en-US" sz="1350" dirty="0"/>
          </a:p>
        </p:txBody>
      </p:sp>
      <p:sp>
        <p:nvSpPr>
          <p:cNvPr id="7" name="btn-481"/>
          <p:cNvSpPr/>
          <p:nvPr/>
        </p:nvSpPr>
        <p:spPr>
          <a:xfrm>
            <a:off x="5166360" y="3136392"/>
            <a:ext cx="3429000" cy="384048"/>
          </a:xfrm>
          <a:prstGeom prst="roundRect">
            <a:avLst>
              <a:gd name="adj" fmla="val 19048"/>
            </a:avLst>
          </a:prstGeom>
          <a:solidFill>
            <a:srgbClr val="2E2B27"/>
          </a:solidFill>
          <a:ln w="12700">
            <a:solidFill>
              <a:srgbClr val="E7A07F"/>
            </a:solidFill>
            <a:prstDash val="solid"/>
          </a:ln>
        </p:spPr>
      </p:sp>
      <p:sp>
        <p:nvSpPr>
          <p:cNvPr id="8" name="btntext-482"/>
          <p:cNvSpPr txBox="1"/>
          <p:nvPr/>
        </p:nvSpPr>
        <p:spPr>
          <a:xfrm>
            <a:off x="5303520" y="3136392"/>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2" invalidUrl="" action="" tgtFrame="" tooltip="https://www.youtube.com/watch?v=NeL2BmgcFJs" history="1" highlightClick="0" endSnd="0">
                  <a:extLst>
                    <a:ext uri="{A12FA001-AC4F-418D-AE19-62706E023703}">
                      <ahyp:hlinkClr xmlns:ahyp="http://schemas.microsoft.com/office/drawing/2018/hyperlinkcolor" val="tx"/>
                    </a:ext>
                  </a:extLst>
                </a:hlinkClick>
              </a:rPr>
              <a:t>► Play: ROBOTIS dance video (YouTube)</a:t>
            </a:r>
            <a:endParaRPr lang="en-US" sz="1300" dirty="0"/>
          </a:p>
        </p:txBody>
      </p:sp>
      <p:sp>
        <p:nvSpPr>
          <p:cNvPr id="9" name="text-483"/>
          <p:cNvSpPr txBox="1"/>
          <p:nvPr/>
        </p:nvSpPr>
        <p:spPr>
          <a:xfrm>
            <a:off x="5166360" y="3538728"/>
            <a:ext cx="3429000" cy="182880"/>
          </a:xfrm>
          <a:prstGeom prst="rect">
            <a:avLst/>
          </a:prstGeom>
          <a:noFill/>
          <a:ln/>
        </p:spPr>
        <p:txBody>
          <a:bodyPr wrap="square" lIns="0" tIns="0" rIns="0" bIns="0" rtlCol="0" anchor="ctr"/>
          <a:lstStyle/>
          <a:p>
            <a:pPr indent="0" marL="0">
              <a:buNone/>
            </a:pPr>
            <a:r>
              <a:rPr lang="en-US" sz="900" dirty="0">
                <a:solidFill>
                  <a:srgbClr val="6E665C"/>
                </a:solidFill>
              </a:rPr>
              <a:t>www.youtube.com/watch?v=NeL2BmgcFJs</a:t>
            </a:r>
            <a:endParaRPr lang="en-US" sz="900" dirty="0"/>
          </a:p>
        </p:txBody>
      </p:sp>
      <p:sp>
        <p:nvSpPr>
          <p:cNvPr id="10" name="btn-484"/>
          <p:cNvSpPr/>
          <p:nvPr/>
        </p:nvSpPr>
        <p:spPr>
          <a:xfrm>
            <a:off x="5166360" y="3739896"/>
            <a:ext cx="3429000" cy="384048"/>
          </a:xfrm>
          <a:prstGeom prst="roundRect">
            <a:avLst>
              <a:gd name="adj" fmla="val 19048"/>
            </a:avLst>
          </a:prstGeom>
          <a:solidFill>
            <a:srgbClr val="2E2B27"/>
          </a:solidFill>
          <a:ln w="12700">
            <a:solidFill>
              <a:srgbClr val="E7A07F"/>
            </a:solidFill>
            <a:prstDash val="solid"/>
          </a:ln>
        </p:spPr>
      </p:sp>
      <p:sp>
        <p:nvSpPr>
          <p:cNvPr id="11" name="btntext-485"/>
          <p:cNvSpPr txBox="1"/>
          <p:nvPr/>
        </p:nvSpPr>
        <p:spPr>
          <a:xfrm>
            <a:off x="5303520" y="3739896"/>
            <a:ext cx="315468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3" invalidUrl="" action="" tgtFrame="" tooltip="https://interestingengineering.com/ai-robotics/korean-humanoid-robot-k-pop-dance" history="1" highlightClick="0" endSnd="0">
                  <a:extLst>
                    <a:ext uri="{A12FA001-AC4F-418D-AE19-62706E023703}">
                      <ahyp:hlinkClr xmlns:ahyp="http://schemas.microsoft.com/office/drawing/2018/hyperlinkcolor" val="tx"/>
                    </a:ext>
                  </a:extLst>
                </a:hlinkClick>
              </a:rPr>
              <a:t>News story (Interesting Engineering) ↗</a:t>
            </a:r>
            <a:endParaRPr lang="en-US" sz="1300" dirty="0"/>
          </a:p>
        </p:txBody>
      </p:sp>
      <p:sp>
        <p:nvSpPr>
          <p:cNvPr id="12" name="text-486"/>
          <p:cNvSpPr txBox="1"/>
          <p:nvPr/>
        </p:nvSpPr>
        <p:spPr>
          <a:xfrm>
            <a:off x="5166360" y="4142232"/>
            <a:ext cx="3429000" cy="182880"/>
          </a:xfrm>
          <a:prstGeom prst="rect">
            <a:avLst/>
          </a:prstGeom>
          <a:noFill/>
          <a:ln/>
        </p:spPr>
        <p:txBody>
          <a:bodyPr wrap="square" lIns="0" tIns="0" rIns="0" bIns="0" rtlCol="0" anchor="ctr"/>
          <a:lstStyle/>
          <a:p>
            <a:pPr indent="0" marL="0">
              <a:buNone/>
            </a:pPr>
            <a:r>
              <a:rPr lang="en-US" sz="900" dirty="0">
                <a:solidFill>
                  <a:srgbClr val="6E665C"/>
                </a:solidFill>
              </a:rPr>
              <a:t>interestingengineering.com/ai-robotics/korean-humanoid-r…</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Four steps from phone to robot</a:t>
            </a:r>
            <a:endParaRPr lang="en-US" sz="2800" dirty="0"/>
          </a:p>
        </p:txBody>
      </p:sp>
      <p:sp>
        <p:nvSpPr>
          <p:cNvPr id="4" name="step-487"/>
          <p:cNvSpPr/>
          <p:nvPr/>
        </p:nvSpPr>
        <p:spPr>
          <a:xfrm>
            <a:off x="548640" y="1234440"/>
            <a:ext cx="1783080" cy="2148840"/>
          </a:xfrm>
          <a:prstGeom prst="roundRect">
            <a:avLst>
              <a:gd name="adj" fmla="val 5128"/>
            </a:avLst>
          </a:prstGeom>
          <a:solidFill>
            <a:srgbClr val="2B2926"/>
          </a:solidFill>
          <a:ln w="12700">
            <a:solidFill>
              <a:srgbClr val="2B2926"/>
            </a:solidFill>
            <a:prstDash val="solid"/>
          </a:ln>
        </p:spPr>
      </p:sp>
      <p:sp>
        <p:nvSpPr>
          <p:cNvPr id="5" name="text-488"/>
          <p:cNvSpPr txBox="1"/>
          <p:nvPr/>
        </p:nvSpPr>
        <p:spPr>
          <a:xfrm>
            <a:off x="731520"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1</a:t>
            </a:r>
            <a:endParaRPr lang="en-US" sz="2600" dirty="0"/>
          </a:p>
        </p:txBody>
      </p:sp>
      <p:sp>
        <p:nvSpPr>
          <p:cNvPr id="6" name="text-489"/>
          <p:cNvSpPr txBox="1"/>
          <p:nvPr/>
        </p:nvSpPr>
        <p:spPr>
          <a:xfrm>
            <a:off x="731520"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Film</a:t>
            </a:r>
            <a:endParaRPr lang="en-US" sz="1600" dirty="0"/>
          </a:p>
        </p:txBody>
      </p:sp>
      <p:sp>
        <p:nvSpPr>
          <p:cNvPr id="7" name="text-490"/>
          <p:cNvSpPr txBox="1"/>
          <p:nvPr/>
        </p:nvSpPr>
        <p:spPr>
          <a:xfrm>
            <a:off x="731520"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A dancer, on a phone</a:t>
            </a:r>
            <a:endParaRPr lang="en-US" sz="1250" dirty="0"/>
          </a:p>
        </p:txBody>
      </p:sp>
      <p:sp>
        <p:nvSpPr>
          <p:cNvPr id="8" name="text-491"/>
          <p:cNvSpPr txBox="1"/>
          <p:nvPr/>
        </p:nvSpPr>
        <p:spPr>
          <a:xfrm>
            <a:off x="2331720"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9" name="step-492"/>
          <p:cNvSpPr/>
          <p:nvPr/>
        </p:nvSpPr>
        <p:spPr>
          <a:xfrm>
            <a:off x="2633472" y="1234440"/>
            <a:ext cx="1783080" cy="2148840"/>
          </a:xfrm>
          <a:prstGeom prst="roundRect">
            <a:avLst>
              <a:gd name="adj" fmla="val 5128"/>
            </a:avLst>
          </a:prstGeom>
          <a:solidFill>
            <a:srgbClr val="2B2926"/>
          </a:solidFill>
          <a:ln w="12700">
            <a:solidFill>
              <a:srgbClr val="2B2926"/>
            </a:solidFill>
            <a:prstDash val="solid"/>
          </a:ln>
        </p:spPr>
      </p:sp>
      <p:sp>
        <p:nvSpPr>
          <p:cNvPr id="10" name="text-493"/>
          <p:cNvSpPr txBox="1"/>
          <p:nvPr/>
        </p:nvSpPr>
        <p:spPr>
          <a:xfrm>
            <a:off x="2816352"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2</a:t>
            </a:r>
            <a:endParaRPr lang="en-US" sz="2600" dirty="0"/>
          </a:p>
        </p:txBody>
      </p:sp>
      <p:sp>
        <p:nvSpPr>
          <p:cNvPr id="11" name="text-494"/>
          <p:cNvSpPr txBox="1"/>
          <p:nvPr/>
        </p:nvSpPr>
        <p:spPr>
          <a:xfrm>
            <a:off x="2816352"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Lift</a:t>
            </a:r>
            <a:endParaRPr lang="en-US" sz="1600" dirty="0"/>
          </a:p>
        </p:txBody>
      </p:sp>
      <p:sp>
        <p:nvSpPr>
          <p:cNvPr id="12" name="text-495"/>
          <p:cNvSpPr txBox="1"/>
          <p:nvPr/>
        </p:nvSpPr>
        <p:spPr>
          <a:xfrm>
            <a:off x="2816352"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Recover 3D joint motion from the 2D video</a:t>
            </a:r>
            <a:endParaRPr lang="en-US" sz="1250" dirty="0"/>
          </a:p>
        </p:txBody>
      </p:sp>
      <p:sp>
        <p:nvSpPr>
          <p:cNvPr id="13" name="text-496"/>
          <p:cNvSpPr txBox="1"/>
          <p:nvPr/>
        </p:nvSpPr>
        <p:spPr>
          <a:xfrm>
            <a:off x="4416552"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4" name="step-497"/>
          <p:cNvSpPr/>
          <p:nvPr/>
        </p:nvSpPr>
        <p:spPr>
          <a:xfrm>
            <a:off x="4718304" y="1234440"/>
            <a:ext cx="1783080" cy="2148840"/>
          </a:xfrm>
          <a:prstGeom prst="roundRect">
            <a:avLst>
              <a:gd name="adj" fmla="val 5128"/>
            </a:avLst>
          </a:prstGeom>
          <a:solidFill>
            <a:srgbClr val="2B2926"/>
          </a:solidFill>
          <a:ln w="12700">
            <a:solidFill>
              <a:srgbClr val="2B2926"/>
            </a:solidFill>
            <a:prstDash val="solid"/>
          </a:ln>
        </p:spPr>
      </p:sp>
      <p:sp>
        <p:nvSpPr>
          <p:cNvPr id="15" name="text-498"/>
          <p:cNvSpPr txBox="1"/>
          <p:nvPr/>
        </p:nvSpPr>
        <p:spPr>
          <a:xfrm>
            <a:off x="4901184" y="1371600"/>
            <a:ext cx="548640" cy="457200"/>
          </a:xfrm>
          <a:prstGeom prst="rect">
            <a:avLst/>
          </a:prstGeom>
          <a:noFill/>
          <a:ln/>
        </p:spPr>
        <p:txBody>
          <a:bodyPr wrap="square" lIns="0" tIns="0" rIns="0" bIns="0" rtlCol="0" anchor="ctr"/>
          <a:lstStyle/>
          <a:p>
            <a:pPr indent="0" marL="0">
              <a:buNone/>
            </a:pPr>
            <a:r>
              <a:rPr lang="en-US" sz="2600" dirty="0">
                <a:solidFill>
                  <a:srgbClr val="E7A07F"/>
                </a:solidFill>
                <a:latin typeface="Cambria" pitchFamily="34" charset="0"/>
                <a:ea typeface="Cambria" pitchFamily="34" charset="-122"/>
                <a:cs typeface="Cambria" pitchFamily="34" charset="-120"/>
              </a:rPr>
              <a:t>3</a:t>
            </a:r>
            <a:endParaRPr lang="en-US" sz="2600" dirty="0"/>
          </a:p>
        </p:txBody>
      </p:sp>
      <p:sp>
        <p:nvSpPr>
          <p:cNvPr id="16" name="text-499"/>
          <p:cNvSpPr txBox="1"/>
          <p:nvPr/>
        </p:nvSpPr>
        <p:spPr>
          <a:xfrm>
            <a:off x="4901184" y="1874520"/>
            <a:ext cx="1417320" cy="320040"/>
          </a:xfrm>
          <a:prstGeom prst="rect">
            <a:avLst/>
          </a:prstGeom>
          <a:noFill/>
          <a:ln/>
        </p:spPr>
        <p:txBody>
          <a:bodyPr wrap="square" lIns="0" tIns="0" rIns="0" bIns="0" rtlCol="0" anchor="ctr"/>
          <a:lstStyle/>
          <a:p>
            <a:pPr indent="0" marL="0">
              <a:buNone/>
            </a:pPr>
            <a:r>
              <a:rPr lang="en-US" sz="1600" b="1" dirty="0">
                <a:solidFill>
                  <a:srgbClr val="F4F0E8"/>
                </a:solidFill>
              </a:rPr>
              <a:t>Practise</a:t>
            </a:r>
            <a:endParaRPr lang="en-US" sz="1600" dirty="0"/>
          </a:p>
        </p:txBody>
      </p:sp>
      <p:sp>
        <p:nvSpPr>
          <p:cNvPr id="17" name="text-500"/>
          <p:cNvSpPr txBox="1"/>
          <p:nvPr/>
        </p:nvSpPr>
        <p:spPr>
          <a:xfrm>
            <a:off x="4901184" y="2240280"/>
            <a:ext cx="1417320" cy="1051560"/>
          </a:xfrm>
          <a:prstGeom prst="rect">
            <a:avLst/>
          </a:prstGeom>
          <a:noFill/>
          <a:ln/>
        </p:spPr>
        <p:txBody>
          <a:bodyPr wrap="square" lIns="0" tIns="0" rIns="0" bIns="0" rtlCol="0" anchor="t"/>
          <a:lstStyle/>
          <a:p>
            <a:pPr indent="0" marL="0">
              <a:buNone/>
            </a:pPr>
            <a:r>
              <a:rPr lang="en-US" sz="1250" dirty="0">
                <a:solidFill>
                  <a:srgbClr val="CFC8BA"/>
                </a:solidFill>
              </a:rPr>
              <a:t>Reinforcement learning in simulation fixes balance and timing</a:t>
            </a:r>
            <a:endParaRPr lang="en-US" sz="1250" dirty="0"/>
          </a:p>
        </p:txBody>
      </p:sp>
      <p:sp>
        <p:nvSpPr>
          <p:cNvPr id="18" name="text-501"/>
          <p:cNvSpPr txBox="1"/>
          <p:nvPr/>
        </p:nvSpPr>
        <p:spPr>
          <a:xfrm>
            <a:off x="6501384" y="2103120"/>
            <a:ext cx="301752" cy="365760"/>
          </a:xfrm>
          <a:prstGeom prst="rect">
            <a:avLst/>
          </a:prstGeom>
          <a:noFill/>
          <a:ln/>
        </p:spPr>
        <p:txBody>
          <a:bodyPr wrap="square" lIns="0" tIns="0" rIns="0" bIns="0" rtlCol="0" anchor="ctr"/>
          <a:lstStyle/>
          <a:p>
            <a:pPr algn="ctr" indent="0" marL="0">
              <a:buNone/>
            </a:pPr>
            <a:r>
              <a:rPr lang="en-US" sz="1600" dirty="0">
                <a:solidFill>
                  <a:srgbClr val="6E665C"/>
                </a:solidFill>
              </a:rPr>
              <a:t>→</a:t>
            </a:r>
            <a:endParaRPr lang="en-US" sz="1600" dirty="0"/>
          </a:p>
        </p:txBody>
      </p:sp>
      <p:sp>
        <p:nvSpPr>
          <p:cNvPr id="19" name="step-502"/>
          <p:cNvSpPr/>
          <p:nvPr/>
        </p:nvSpPr>
        <p:spPr>
          <a:xfrm>
            <a:off x="6803136" y="1234440"/>
            <a:ext cx="1783080" cy="2148840"/>
          </a:xfrm>
          <a:prstGeom prst="roundRect">
            <a:avLst>
              <a:gd name="adj" fmla="val 5128"/>
            </a:avLst>
          </a:prstGeom>
          <a:solidFill>
            <a:srgbClr val="B4472A"/>
          </a:solidFill>
          <a:ln w="12700">
            <a:solidFill>
              <a:srgbClr val="B4472A"/>
            </a:solidFill>
            <a:prstDash val="solid"/>
          </a:ln>
        </p:spPr>
      </p:sp>
      <p:sp>
        <p:nvSpPr>
          <p:cNvPr id="20" name="text-503"/>
          <p:cNvSpPr txBox="1"/>
          <p:nvPr/>
        </p:nvSpPr>
        <p:spPr>
          <a:xfrm>
            <a:off x="6986016" y="1371600"/>
            <a:ext cx="548640" cy="457200"/>
          </a:xfrm>
          <a:prstGeom prst="rect">
            <a:avLst/>
          </a:prstGeom>
          <a:noFill/>
          <a:ln/>
        </p:spPr>
        <p:txBody>
          <a:bodyPr wrap="square" lIns="0" tIns="0" rIns="0" bIns="0" rtlCol="0" anchor="ctr"/>
          <a:lstStyle/>
          <a:p>
            <a:pPr indent="0" marL="0">
              <a:buNone/>
            </a:pPr>
            <a:r>
              <a:rPr lang="en-US" sz="2600" dirty="0">
                <a:solidFill>
                  <a:srgbClr val="FBF3EC"/>
                </a:solidFill>
                <a:latin typeface="Cambria" pitchFamily="34" charset="0"/>
                <a:ea typeface="Cambria" pitchFamily="34" charset="-122"/>
                <a:cs typeface="Cambria" pitchFamily="34" charset="-120"/>
              </a:rPr>
              <a:t>4</a:t>
            </a:r>
            <a:endParaRPr lang="en-US" sz="2600" dirty="0"/>
          </a:p>
        </p:txBody>
      </p:sp>
      <p:sp>
        <p:nvSpPr>
          <p:cNvPr id="21" name="text-504"/>
          <p:cNvSpPr txBox="1"/>
          <p:nvPr/>
        </p:nvSpPr>
        <p:spPr>
          <a:xfrm>
            <a:off x="6986016" y="1874520"/>
            <a:ext cx="1417320" cy="320040"/>
          </a:xfrm>
          <a:prstGeom prst="rect">
            <a:avLst/>
          </a:prstGeom>
          <a:noFill/>
          <a:ln/>
        </p:spPr>
        <p:txBody>
          <a:bodyPr wrap="square" lIns="0" tIns="0" rIns="0" bIns="0" rtlCol="0" anchor="ctr"/>
          <a:lstStyle/>
          <a:p>
            <a:pPr indent="0" marL="0">
              <a:buNone/>
            </a:pPr>
            <a:r>
              <a:rPr lang="en-US" sz="1600" b="1" dirty="0">
                <a:solidFill>
                  <a:srgbClr val="FBF3EC"/>
                </a:solidFill>
              </a:rPr>
              <a:t>Transfer</a:t>
            </a:r>
            <a:endParaRPr lang="en-US" sz="1600" dirty="0"/>
          </a:p>
        </p:txBody>
      </p:sp>
      <p:sp>
        <p:nvSpPr>
          <p:cNvPr id="22" name="text-505"/>
          <p:cNvSpPr txBox="1"/>
          <p:nvPr/>
        </p:nvSpPr>
        <p:spPr>
          <a:xfrm>
            <a:off x="6986016" y="2240280"/>
            <a:ext cx="1417320" cy="1051560"/>
          </a:xfrm>
          <a:prstGeom prst="rect">
            <a:avLst/>
          </a:prstGeom>
          <a:noFill/>
          <a:ln/>
        </p:spPr>
        <p:txBody>
          <a:bodyPr wrap="square" lIns="0" tIns="0" rIns="0" bIns="0" rtlCol="0" anchor="t"/>
          <a:lstStyle/>
          <a:p>
            <a:pPr indent="0" marL="0">
              <a:buNone/>
            </a:pPr>
            <a:r>
              <a:rPr lang="en-US" sz="1250" dirty="0">
                <a:solidFill>
                  <a:srgbClr val="FBF3EC"/>
                </a:solidFill>
              </a:rPr>
              <a:t>Move the learned skill to the real robot</a:t>
            </a:r>
            <a:endParaRPr lang="en-US" sz="1250" dirty="0"/>
          </a:p>
        </p:txBody>
      </p:sp>
      <p:sp>
        <p:nvSpPr>
          <p:cNvPr id="23" name="text-506"/>
          <p:cNvSpPr txBox="1"/>
          <p:nvPr/>
        </p:nvSpPr>
        <p:spPr>
          <a:xfrm>
            <a:off x="548640" y="3703320"/>
            <a:ext cx="8046720" cy="457200"/>
          </a:xfrm>
          <a:prstGeom prst="rect">
            <a:avLst/>
          </a:prstGeom>
          <a:noFill/>
          <a:ln/>
        </p:spPr>
        <p:txBody>
          <a:bodyPr wrap="square" lIns="0" tIns="0" rIns="0" bIns="0" rtlCol="0" anchor="ctr"/>
          <a:lstStyle/>
          <a:p>
            <a:pPr indent="0" marL="0">
              <a:buNone/>
            </a:pPr>
            <a:r>
              <a:rPr lang="en-US" sz="1400" i="1" dirty="0">
                <a:solidFill>
                  <a:srgbClr val="E7A07F"/>
                </a:solidFill>
              </a:rPr>
              <a:t>Every step is an idea from this course: pose from video, simulation, and a model of the world.</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3D motion from one camera</a:t>
            </a:r>
            <a:endParaRPr lang="en-US" sz="2800" dirty="0"/>
          </a:p>
        </p:txBody>
      </p:sp>
      <p:sp>
        <p:nvSpPr>
          <p:cNvPr id="4" name="card-507"/>
          <p:cNvSpPr/>
          <p:nvPr/>
        </p:nvSpPr>
        <p:spPr>
          <a:xfrm>
            <a:off x="548640" y="1097280"/>
            <a:ext cx="2560320" cy="1655064"/>
          </a:xfrm>
          <a:prstGeom prst="roundRect">
            <a:avLst>
              <a:gd name="adj" fmla="val 5525"/>
            </a:avLst>
          </a:prstGeom>
          <a:solidFill>
            <a:srgbClr val="2B2926"/>
          </a:solidFill>
          <a:ln w="12700">
            <a:solidFill>
              <a:srgbClr val="2B2926"/>
            </a:solidFill>
            <a:prstDash val="solid"/>
          </a:ln>
        </p:spPr>
      </p:sp>
      <p:sp>
        <p:nvSpPr>
          <p:cNvPr id="5" name="text-508"/>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2D keypoints</a:t>
            </a:r>
            <a:endParaRPr lang="en-US" sz="1500" dirty="0"/>
          </a:p>
        </p:txBody>
      </p:sp>
      <p:sp>
        <p:nvSpPr>
          <p:cNvPr id="6" name="text-509"/>
          <p:cNvSpPr txBox="1"/>
          <p:nvPr/>
        </p:nvSpPr>
        <p:spPr>
          <a:xfrm>
            <a:off x="7498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Find joints in each frame: wrists, knees, ankles. Mature and fast.</a:t>
            </a:r>
            <a:endParaRPr lang="en-US" sz="1300" dirty="0"/>
          </a:p>
        </p:txBody>
      </p:sp>
      <p:sp>
        <p:nvSpPr>
          <p:cNvPr id="7" name="card-510"/>
          <p:cNvSpPr/>
          <p:nvPr/>
        </p:nvSpPr>
        <p:spPr>
          <a:xfrm>
            <a:off x="3291840" y="1097280"/>
            <a:ext cx="2560320" cy="1655064"/>
          </a:xfrm>
          <a:prstGeom prst="roundRect">
            <a:avLst>
              <a:gd name="adj" fmla="val 5525"/>
            </a:avLst>
          </a:prstGeom>
          <a:solidFill>
            <a:srgbClr val="2B2926"/>
          </a:solidFill>
          <a:ln w="12700">
            <a:solidFill>
              <a:srgbClr val="2B2926"/>
            </a:solidFill>
            <a:prstDash val="solid"/>
          </a:ln>
        </p:spPr>
      </p:sp>
      <p:sp>
        <p:nvSpPr>
          <p:cNvPr id="8" name="text-511"/>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Lift to 3D</a:t>
            </a:r>
            <a:endParaRPr lang="en-US" sz="1500" dirty="0"/>
          </a:p>
        </p:txBody>
      </p:sp>
      <p:sp>
        <p:nvSpPr>
          <p:cNvPr id="9" name="text-512"/>
          <p:cNvSpPr txBox="1"/>
          <p:nvPr/>
        </p:nvSpPr>
        <p:spPr>
          <a:xfrm>
            <a:off x="34930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Fit a body model such as SMPL (24 joints) so the 2D points make sense in 3D.</a:t>
            </a:r>
            <a:endParaRPr lang="en-US" sz="1300" dirty="0"/>
          </a:p>
        </p:txBody>
      </p:sp>
      <p:sp>
        <p:nvSpPr>
          <p:cNvPr id="10" name="card-513"/>
          <p:cNvSpPr/>
          <p:nvPr/>
        </p:nvSpPr>
        <p:spPr>
          <a:xfrm>
            <a:off x="6035040" y="1097280"/>
            <a:ext cx="2560320" cy="1655064"/>
          </a:xfrm>
          <a:prstGeom prst="roundRect">
            <a:avLst>
              <a:gd name="adj" fmla="val 5525"/>
            </a:avLst>
          </a:prstGeom>
          <a:solidFill>
            <a:srgbClr val="2B2926"/>
          </a:solidFill>
          <a:ln w="12700">
            <a:solidFill>
              <a:srgbClr val="2B2926"/>
            </a:solidFill>
            <a:prstDash val="solid"/>
          </a:ln>
        </p:spPr>
      </p:sp>
      <p:sp>
        <p:nvSpPr>
          <p:cNvPr id="11" name="text-514"/>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Hard parts</a:t>
            </a:r>
            <a:endParaRPr lang="en-US" sz="1500" dirty="0"/>
          </a:p>
        </p:txBody>
      </p:sp>
      <p:sp>
        <p:nvSpPr>
          <p:cNvPr id="12" name="text-515"/>
          <p:cNvSpPr txBox="1"/>
          <p:nvPr/>
        </p:nvSpPr>
        <p:spPr>
          <a:xfrm>
            <a:off x="62362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Depth is ambiguous from one camera; fast motion blurs; feet slide if ground contact is wrong.</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Why not just copy the pose?</a:t>
            </a:r>
            <a:endParaRPr lang="en-US" sz="2800" dirty="0"/>
          </a:p>
        </p:txBody>
      </p:sp>
      <p:sp>
        <p:nvSpPr>
          <p:cNvPr id="4" name="card-516"/>
          <p:cNvSpPr/>
          <p:nvPr/>
        </p:nvSpPr>
        <p:spPr>
          <a:xfrm>
            <a:off x="548640" y="1097280"/>
            <a:ext cx="2560320" cy="1874520"/>
          </a:xfrm>
          <a:prstGeom prst="roundRect">
            <a:avLst>
              <a:gd name="adj" fmla="val 4878"/>
            </a:avLst>
          </a:prstGeom>
          <a:solidFill>
            <a:srgbClr val="2B2926"/>
          </a:solidFill>
          <a:ln w="12700">
            <a:solidFill>
              <a:srgbClr val="2B2926"/>
            </a:solidFill>
            <a:prstDash val="solid"/>
          </a:ln>
        </p:spPr>
      </p:sp>
      <p:sp>
        <p:nvSpPr>
          <p:cNvPr id="5" name="text-517"/>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Different body</a:t>
            </a:r>
            <a:endParaRPr lang="en-US" sz="1500" dirty="0"/>
          </a:p>
        </p:txBody>
      </p:sp>
      <p:sp>
        <p:nvSpPr>
          <p:cNvPr id="6" name="text-518"/>
          <p:cNvSpPr txBox="1"/>
          <p:nvPr/>
        </p:nvSpPr>
        <p:spPr>
          <a:xfrm>
            <a:off x="7498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1.3 m, 34 kg, 23 joints: limbs and proportions don't match the dancer's.</a:t>
            </a:r>
            <a:endParaRPr lang="en-US" sz="1300" dirty="0"/>
          </a:p>
        </p:txBody>
      </p:sp>
      <p:sp>
        <p:nvSpPr>
          <p:cNvPr id="7" name="card-519"/>
          <p:cNvSpPr/>
          <p:nvPr/>
        </p:nvSpPr>
        <p:spPr>
          <a:xfrm>
            <a:off x="3291840" y="1097280"/>
            <a:ext cx="2560320" cy="1874520"/>
          </a:xfrm>
          <a:prstGeom prst="roundRect">
            <a:avLst>
              <a:gd name="adj" fmla="val 4878"/>
            </a:avLst>
          </a:prstGeom>
          <a:solidFill>
            <a:srgbClr val="2B2926"/>
          </a:solidFill>
          <a:ln w="12700">
            <a:solidFill>
              <a:srgbClr val="2B2926"/>
            </a:solidFill>
            <a:prstDash val="solid"/>
          </a:ln>
        </p:spPr>
      </p:sp>
      <p:sp>
        <p:nvSpPr>
          <p:cNvPr id="8" name="text-520"/>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Speed limits</a:t>
            </a:r>
            <a:endParaRPr lang="en-US" sz="1500" dirty="0"/>
          </a:p>
        </p:txBody>
      </p:sp>
      <p:sp>
        <p:nvSpPr>
          <p:cNvPr id="9" name="text-521"/>
          <p:cNvSpPr txBox="1"/>
          <p:nvPr/>
        </p:nvSpPr>
        <p:spPr>
          <a:xfrm>
            <a:off x="34930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Motors can't accelerate like muscles. A 2025 study copying a dancer's arms found the robot couldn't keep the rhythm.</a:t>
            </a:r>
            <a:endParaRPr lang="en-US" sz="1300" dirty="0"/>
          </a:p>
        </p:txBody>
      </p:sp>
      <p:sp>
        <p:nvSpPr>
          <p:cNvPr id="10" name="card-522"/>
          <p:cNvSpPr/>
          <p:nvPr/>
        </p:nvSpPr>
        <p:spPr>
          <a:xfrm>
            <a:off x="6035040" y="1097280"/>
            <a:ext cx="2560320" cy="1874520"/>
          </a:xfrm>
          <a:prstGeom prst="roundRect">
            <a:avLst>
              <a:gd name="adj" fmla="val 4878"/>
            </a:avLst>
          </a:prstGeom>
          <a:solidFill>
            <a:srgbClr val="2B2926"/>
          </a:solidFill>
          <a:ln w="12700">
            <a:solidFill>
              <a:srgbClr val="2B2926"/>
            </a:solidFill>
            <a:prstDash val="solid"/>
          </a:ln>
        </p:spPr>
      </p:sp>
      <p:sp>
        <p:nvSpPr>
          <p:cNvPr id="11" name="text-523"/>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Balance</a:t>
            </a:r>
            <a:endParaRPr lang="en-US" sz="1500" dirty="0"/>
          </a:p>
        </p:txBody>
      </p:sp>
      <p:sp>
        <p:nvSpPr>
          <p:cNvPr id="12" name="text-524"/>
          <p:cNvSpPr txBox="1"/>
          <p:nvPr/>
        </p:nvSpPr>
        <p:spPr>
          <a:xfrm>
            <a:off x="62362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A human shifts weight without thinking. Copy the pose exactly and the robot falls over.</a:t>
            </a:r>
            <a:endParaRPr lang="en-US" sz="1300" dirty="0"/>
          </a:p>
        </p:txBody>
      </p:sp>
      <p:sp>
        <p:nvSpPr>
          <p:cNvPr id="13" name="btn-525"/>
          <p:cNvSpPr/>
          <p:nvPr/>
        </p:nvSpPr>
        <p:spPr>
          <a:xfrm>
            <a:off x="548640" y="3200400"/>
            <a:ext cx="3931920" cy="384048"/>
          </a:xfrm>
          <a:prstGeom prst="roundRect">
            <a:avLst>
              <a:gd name="adj" fmla="val 19048"/>
            </a:avLst>
          </a:prstGeom>
          <a:solidFill>
            <a:srgbClr val="2E2B27"/>
          </a:solidFill>
          <a:ln w="12700">
            <a:solidFill>
              <a:srgbClr val="E7A07F"/>
            </a:solidFill>
            <a:prstDash val="solid"/>
          </a:ln>
        </p:spPr>
      </p:sp>
      <p:sp>
        <p:nvSpPr>
          <p:cNvPr id="14" name="btntext-526"/>
          <p:cNvSpPr txBox="1"/>
          <p:nvPr/>
        </p:nvSpPr>
        <p:spPr>
          <a:xfrm>
            <a:off x="685800" y="3200400"/>
            <a:ext cx="365760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doaj.org/article/b55086ceb9bf4dd3b6b2893ef09cb7db" history="1" highlightClick="0" endSnd="0">
                  <a:extLst>
                    <a:ext uri="{A12FA001-AC4F-418D-AE19-62706E023703}">
                      <ahyp:hlinkClr xmlns:ahyp="http://schemas.microsoft.com/office/drawing/2018/hyperlinkcolor" val="tx"/>
                    </a:ext>
                  </a:extLst>
                </a:hlinkClick>
              </a:rPr>
              <a:t>Study: robot arms copying a dancer (2025) ↗</a:t>
            </a:r>
            <a:endParaRPr lang="en-US" sz="1300" dirty="0"/>
          </a:p>
        </p:txBody>
      </p:sp>
      <p:sp>
        <p:nvSpPr>
          <p:cNvPr id="15" name="text-527"/>
          <p:cNvSpPr txBox="1"/>
          <p:nvPr/>
        </p:nvSpPr>
        <p:spPr>
          <a:xfrm>
            <a:off x="548640" y="3602736"/>
            <a:ext cx="3931920" cy="182880"/>
          </a:xfrm>
          <a:prstGeom prst="rect">
            <a:avLst/>
          </a:prstGeom>
          <a:noFill/>
          <a:ln/>
        </p:spPr>
        <p:txBody>
          <a:bodyPr wrap="square" lIns="0" tIns="0" rIns="0" bIns="0" rtlCol="0" anchor="ctr"/>
          <a:lstStyle/>
          <a:p>
            <a:pPr indent="0" marL="0">
              <a:buNone/>
            </a:pPr>
            <a:r>
              <a:rPr lang="en-US" sz="900" dirty="0">
                <a:solidFill>
                  <a:srgbClr val="6E665C"/>
                </a:solidFill>
              </a:rPr>
              <a:t>doaj.org/article/b55086ceb9bf4dd3b6b2893ef09cb7db</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retargeting</a:t>
            </a:r>
            <a:endParaRPr lang="en-US" sz="2800" dirty="0"/>
          </a:p>
        </p:txBody>
      </p:sp>
      <p:sp>
        <p:nvSpPr>
          <p:cNvPr id="4" name="card-528"/>
          <p:cNvSpPr/>
          <p:nvPr/>
        </p:nvSpPr>
        <p:spPr>
          <a:xfrm>
            <a:off x="548640" y="1097280"/>
            <a:ext cx="2560320" cy="1655064"/>
          </a:xfrm>
          <a:prstGeom prst="roundRect">
            <a:avLst>
              <a:gd name="adj" fmla="val 5525"/>
            </a:avLst>
          </a:prstGeom>
          <a:solidFill>
            <a:srgbClr val="2B2926"/>
          </a:solidFill>
          <a:ln w="12700">
            <a:solidFill>
              <a:srgbClr val="2B2926"/>
            </a:solidFill>
            <a:prstDash val="solid"/>
          </a:ln>
        </p:spPr>
      </p:sp>
      <p:sp>
        <p:nvSpPr>
          <p:cNvPr id="5" name="text-529"/>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Map the joints</a:t>
            </a:r>
            <a:endParaRPr lang="en-US" sz="1500" dirty="0"/>
          </a:p>
        </p:txBody>
      </p:sp>
      <p:sp>
        <p:nvSpPr>
          <p:cNvPr id="6" name="text-530"/>
          <p:cNvSpPr txBox="1"/>
          <p:nvPr/>
        </p:nvSpPr>
        <p:spPr>
          <a:xfrm>
            <a:off x="7498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Match human joints to robot joints; drop or merge those the robot doesn't have.</a:t>
            </a:r>
            <a:endParaRPr lang="en-US" sz="1300" dirty="0"/>
          </a:p>
        </p:txBody>
      </p:sp>
      <p:sp>
        <p:nvSpPr>
          <p:cNvPr id="7" name="card-531"/>
          <p:cNvSpPr/>
          <p:nvPr/>
        </p:nvSpPr>
        <p:spPr>
          <a:xfrm>
            <a:off x="3291840" y="1097280"/>
            <a:ext cx="2560320" cy="1655064"/>
          </a:xfrm>
          <a:prstGeom prst="roundRect">
            <a:avLst>
              <a:gd name="adj" fmla="val 5525"/>
            </a:avLst>
          </a:prstGeom>
          <a:solidFill>
            <a:srgbClr val="2B2926"/>
          </a:solidFill>
          <a:ln w="12700">
            <a:solidFill>
              <a:srgbClr val="2B2926"/>
            </a:solidFill>
            <a:prstDash val="solid"/>
          </a:ln>
        </p:spPr>
      </p:sp>
      <p:sp>
        <p:nvSpPr>
          <p:cNvPr id="8" name="text-532"/>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Scale and limit</a:t>
            </a:r>
            <a:endParaRPr lang="en-US" sz="1500" dirty="0"/>
          </a:p>
        </p:txBody>
      </p:sp>
      <p:sp>
        <p:nvSpPr>
          <p:cNvPr id="9" name="text-533"/>
          <p:cNvSpPr txBox="1"/>
          <p:nvPr/>
        </p:nvSpPr>
        <p:spPr>
          <a:xfrm>
            <a:off x="34930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Rescale limb lengths; clamp angles and speeds to what the motors allow.</a:t>
            </a:r>
            <a:endParaRPr lang="en-US" sz="1300" dirty="0"/>
          </a:p>
        </p:txBody>
      </p:sp>
      <p:sp>
        <p:nvSpPr>
          <p:cNvPr id="10" name="card-534"/>
          <p:cNvSpPr/>
          <p:nvPr/>
        </p:nvSpPr>
        <p:spPr>
          <a:xfrm>
            <a:off x="6035040" y="1097280"/>
            <a:ext cx="2560320" cy="1655064"/>
          </a:xfrm>
          <a:prstGeom prst="roundRect">
            <a:avLst>
              <a:gd name="adj" fmla="val 5525"/>
            </a:avLst>
          </a:prstGeom>
          <a:solidFill>
            <a:srgbClr val="2B2926"/>
          </a:solidFill>
          <a:ln w="12700">
            <a:solidFill>
              <a:srgbClr val="2B2926"/>
            </a:solidFill>
            <a:prstDash val="solid"/>
          </a:ln>
        </p:spPr>
      </p:sp>
      <p:sp>
        <p:nvSpPr>
          <p:cNvPr id="11" name="text-535"/>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Fix the contacts</a:t>
            </a:r>
            <a:endParaRPr lang="en-US" sz="1500" dirty="0"/>
          </a:p>
        </p:txBody>
      </p:sp>
      <p:sp>
        <p:nvSpPr>
          <p:cNvPr id="12" name="text-536"/>
          <p:cNvSpPr txBox="1"/>
          <p:nvPr/>
        </p:nvSpPr>
        <p:spPr>
          <a:xfrm>
            <a:off x="62362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Use inverse kinematics so hands and feet land where they should.</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learning to imitate</a:t>
            </a:r>
            <a:endParaRPr lang="en-US" sz="2800" dirty="0"/>
          </a:p>
        </p:txBody>
      </p:sp>
      <p:sp>
        <p:nvSpPr>
          <p:cNvPr id="4" name="card-537"/>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538"/>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Policy</a:t>
            </a:r>
            <a:endParaRPr lang="en-US" sz="1500" dirty="0"/>
          </a:p>
        </p:txBody>
      </p:sp>
      <p:sp>
        <p:nvSpPr>
          <p:cNvPr id="6" name="text-539"/>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A neural network that reads the robot's state and outputs motor commands, many times a second.</a:t>
            </a:r>
            <a:endParaRPr lang="en-US" sz="1300" dirty="0"/>
          </a:p>
        </p:txBody>
      </p:sp>
      <p:sp>
        <p:nvSpPr>
          <p:cNvPr id="7" name="card-540"/>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541"/>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Tracking reward</a:t>
            </a:r>
            <a:endParaRPr lang="en-US" sz="1500" dirty="0"/>
          </a:p>
        </p:txBody>
      </p:sp>
      <p:sp>
        <p:nvSpPr>
          <p:cNvPr id="9" name="text-542"/>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Reward matching the reference: joint angles, velocities, hand and foot positions, body root.</a:t>
            </a:r>
            <a:endParaRPr lang="en-US" sz="1300" dirty="0"/>
          </a:p>
        </p:txBody>
      </p:sp>
      <p:sp>
        <p:nvSpPr>
          <p:cNvPr id="10" name="card-543"/>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544"/>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Stay alive</a:t>
            </a:r>
            <a:endParaRPr lang="en-US" sz="1500" dirty="0"/>
          </a:p>
        </p:txBody>
      </p:sp>
      <p:sp>
        <p:nvSpPr>
          <p:cNvPr id="12" name="text-545"/>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Penalise falling, jerky motion and wasted energy, so it dances and survives.</a:t>
            </a:r>
            <a:endParaRPr lang="en-US" sz="1300" dirty="0"/>
          </a:p>
        </p:txBody>
      </p:sp>
      <p:sp>
        <p:nvSpPr>
          <p:cNvPr id="13" name="card-546"/>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547"/>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Where to learn it</a:t>
            </a:r>
            <a:endParaRPr lang="en-US" sz="1500" dirty="0"/>
          </a:p>
        </p:txBody>
      </p:sp>
      <p:sp>
        <p:nvSpPr>
          <p:cNvPr id="15" name="text-548"/>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DeepMimic (SIGGRAPH 2018) set the recipe; Berkeley's CS 285 teaches the RL behind it.</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The sim-to-real gap</a:t>
            </a:r>
            <a:endParaRPr lang="en-US" sz="2800" dirty="0"/>
          </a:p>
        </p:txBody>
      </p:sp>
      <p:sp>
        <p:nvSpPr>
          <p:cNvPr id="4" name="card-549"/>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550"/>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Practice in a copy of the world</a:t>
            </a:r>
            <a:endParaRPr lang="en-US" sz="1500" dirty="0"/>
          </a:p>
        </p:txBody>
      </p:sp>
      <p:sp>
        <p:nvSpPr>
          <p:cNvPr id="6" name="text-551"/>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The robot's twin trains in NVIDIA Isaac Sim, falling thousands of times at no cost.</a:t>
            </a:r>
            <a:endParaRPr lang="en-US" sz="1300" dirty="0"/>
          </a:p>
        </p:txBody>
      </p:sp>
      <p:sp>
        <p:nvSpPr>
          <p:cNvPr id="7" name="card-552"/>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553"/>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But the copy is imperfect</a:t>
            </a:r>
            <a:endParaRPr lang="en-US" sz="1500" dirty="0"/>
          </a:p>
        </p:txBody>
      </p:sp>
      <p:sp>
        <p:nvSpPr>
          <p:cNvPr id="9" name="text-554"/>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Friction, motor delay and flex differ between simulation and the real floor.</a:t>
            </a:r>
            <a:endParaRPr lang="en-US" sz="1300" dirty="0"/>
          </a:p>
        </p:txBody>
      </p:sp>
      <p:sp>
        <p:nvSpPr>
          <p:cNvPr id="10" name="card-555"/>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556"/>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Close the gap in hardware</a:t>
            </a:r>
            <a:endParaRPr lang="en-US" sz="1500" dirty="0"/>
          </a:p>
        </p:txBody>
      </p:sp>
      <p:sp>
        <p:nvSpPr>
          <p:cNvPr id="12" name="text-557"/>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ROBOTIS designed its DYNAMIXEL-Q actuators so simulated joints behave more like real ones.</a:t>
            </a:r>
            <a:endParaRPr lang="en-US" sz="1300" dirty="0"/>
          </a:p>
        </p:txBody>
      </p:sp>
      <p:sp>
        <p:nvSpPr>
          <p:cNvPr id="13" name="card-558"/>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559"/>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A course idea in disguise</a:t>
            </a:r>
            <a:endParaRPr lang="en-US" sz="1500" dirty="0"/>
          </a:p>
        </p:txBody>
      </p:sp>
      <p:sp>
        <p:nvSpPr>
          <p:cNvPr id="15" name="text-560"/>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Simulation is a world model. We'll meet video world models in Week 10.</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domain randomization</a:t>
            </a:r>
            <a:endParaRPr lang="en-US" sz="2800" dirty="0"/>
          </a:p>
        </p:txBody>
      </p:sp>
      <p:sp>
        <p:nvSpPr>
          <p:cNvPr id="4" name="card-561"/>
          <p:cNvSpPr/>
          <p:nvPr/>
        </p:nvSpPr>
        <p:spPr>
          <a:xfrm>
            <a:off x="548640" y="1097280"/>
            <a:ext cx="2560320" cy="1883664"/>
          </a:xfrm>
          <a:prstGeom prst="roundRect">
            <a:avLst>
              <a:gd name="adj" fmla="val 4854"/>
            </a:avLst>
          </a:prstGeom>
          <a:solidFill>
            <a:srgbClr val="2B2926"/>
          </a:solidFill>
          <a:ln w="12700">
            <a:solidFill>
              <a:srgbClr val="2B2926"/>
            </a:solidFill>
            <a:prstDash val="solid"/>
          </a:ln>
        </p:spPr>
      </p:sp>
      <p:sp>
        <p:nvSpPr>
          <p:cNvPr id="5" name="text-562"/>
          <p:cNvSpPr txBox="1"/>
          <p:nvPr/>
        </p:nvSpPr>
        <p:spPr>
          <a:xfrm>
            <a:off x="7498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Randomize the world</a:t>
            </a:r>
            <a:endParaRPr lang="en-US" sz="1500" dirty="0"/>
          </a:p>
        </p:txBody>
      </p:sp>
      <p:sp>
        <p:nvSpPr>
          <p:cNvPr id="6" name="text-563"/>
          <p:cNvSpPr txBox="1"/>
          <p:nvPr/>
        </p:nvSpPr>
        <p:spPr>
          <a:xfrm>
            <a:off x="7498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Each practice run gets different friction, masses, motor delays and pushes.</a:t>
            </a:r>
            <a:endParaRPr lang="en-US" sz="1300" dirty="0"/>
          </a:p>
        </p:txBody>
      </p:sp>
      <p:sp>
        <p:nvSpPr>
          <p:cNvPr id="7" name="card-564"/>
          <p:cNvSpPr/>
          <p:nvPr/>
        </p:nvSpPr>
        <p:spPr>
          <a:xfrm>
            <a:off x="3291840" y="1097280"/>
            <a:ext cx="2560320" cy="1883664"/>
          </a:xfrm>
          <a:prstGeom prst="roundRect">
            <a:avLst>
              <a:gd name="adj" fmla="val 4854"/>
            </a:avLst>
          </a:prstGeom>
          <a:solidFill>
            <a:srgbClr val="2B2926"/>
          </a:solidFill>
          <a:ln w="12700">
            <a:solidFill>
              <a:srgbClr val="2B2926"/>
            </a:solidFill>
            <a:prstDash val="solid"/>
          </a:ln>
        </p:spPr>
      </p:sp>
      <p:sp>
        <p:nvSpPr>
          <p:cNvPr id="8" name="text-565"/>
          <p:cNvSpPr txBox="1"/>
          <p:nvPr/>
        </p:nvSpPr>
        <p:spPr>
          <a:xfrm>
            <a:off x="34930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Learn what always works</a:t>
            </a:r>
            <a:endParaRPr lang="en-US" sz="1500" dirty="0"/>
          </a:p>
        </p:txBody>
      </p:sp>
      <p:sp>
        <p:nvSpPr>
          <p:cNvPr id="9" name="text-566"/>
          <p:cNvSpPr txBox="1"/>
          <p:nvPr/>
        </p:nvSpPr>
        <p:spPr>
          <a:xfrm>
            <a:off x="34930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A policy that survives a thousand slightly wrong worlds treats reality as one more.</a:t>
            </a:r>
            <a:endParaRPr lang="en-US" sz="1300" dirty="0"/>
          </a:p>
        </p:txBody>
      </p:sp>
      <p:sp>
        <p:nvSpPr>
          <p:cNvPr id="10" name="card-567"/>
          <p:cNvSpPr/>
          <p:nvPr/>
        </p:nvSpPr>
        <p:spPr>
          <a:xfrm>
            <a:off x="6035040" y="1097280"/>
            <a:ext cx="2560320" cy="1883664"/>
          </a:xfrm>
          <a:prstGeom prst="roundRect">
            <a:avLst>
              <a:gd name="adj" fmla="val 4854"/>
            </a:avLst>
          </a:prstGeom>
          <a:solidFill>
            <a:srgbClr val="2B2926"/>
          </a:solidFill>
          <a:ln w="12700">
            <a:solidFill>
              <a:srgbClr val="2B2926"/>
            </a:solidFill>
            <a:prstDash val="solid"/>
          </a:ln>
        </p:spPr>
      </p:sp>
      <p:sp>
        <p:nvSpPr>
          <p:cNvPr id="11" name="text-568"/>
          <p:cNvSpPr txBox="1"/>
          <p:nvPr/>
        </p:nvSpPr>
        <p:spPr>
          <a:xfrm>
            <a:off x="6236208" y="1234440"/>
            <a:ext cx="2157984" cy="566928"/>
          </a:xfrm>
          <a:prstGeom prst="rect">
            <a:avLst/>
          </a:prstGeom>
          <a:noFill/>
          <a:ln/>
        </p:spPr>
        <p:txBody>
          <a:bodyPr wrap="square" lIns="0" tIns="0" rIns="0" bIns="0" rtlCol="0" anchor="t"/>
          <a:lstStyle/>
          <a:p>
            <a:pPr indent="0" marL="0">
              <a:buNone/>
            </a:pPr>
            <a:r>
              <a:rPr lang="en-US" sz="1500" b="1" dirty="0">
                <a:solidFill>
                  <a:srgbClr val="E7A07F"/>
                </a:solidFill>
              </a:rPr>
              <a:t>The art connection</a:t>
            </a:r>
            <a:endParaRPr lang="en-US" sz="1500" dirty="0"/>
          </a:p>
        </p:txBody>
      </p:sp>
      <p:sp>
        <p:nvSpPr>
          <p:cNvPr id="12" name="text-569"/>
          <p:cNvSpPr txBox="1"/>
          <p:nvPr/>
        </p:nvSpPr>
        <p:spPr>
          <a:xfrm>
            <a:off x="6236208" y="1847088"/>
            <a:ext cx="2157984" cy="1042416"/>
          </a:xfrm>
          <a:prstGeom prst="rect">
            <a:avLst/>
          </a:prstGeom>
          <a:noFill/>
          <a:ln/>
        </p:spPr>
        <p:txBody>
          <a:bodyPr wrap="square" lIns="0" tIns="0" rIns="0" bIns="0" rtlCol="0" anchor="t"/>
          <a:lstStyle/>
          <a:p>
            <a:pPr indent="0" marL="0">
              <a:buNone/>
            </a:pPr>
            <a:r>
              <a:rPr lang="en-US" sz="1300" dirty="0">
                <a:solidFill>
                  <a:srgbClr val="F4F0E8"/>
                </a:solidFill>
              </a:rPr>
              <a:t>Rehearsing on different stages and floors does the same for human dancers.</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Why dance challenges are perfect training data</a:t>
            </a:r>
            <a:endParaRPr lang="en-US" sz="2800" dirty="0"/>
          </a:p>
        </p:txBody>
      </p:sp>
      <p:sp>
        <p:nvSpPr>
          <p:cNvPr id="4" name="card-570"/>
          <p:cNvSpPr/>
          <p:nvPr/>
        </p:nvSpPr>
        <p:spPr>
          <a:xfrm>
            <a:off x="548640" y="1097280"/>
            <a:ext cx="3931920" cy="1216152"/>
          </a:xfrm>
          <a:prstGeom prst="roundRect">
            <a:avLst>
              <a:gd name="adj" fmla="val 7519"/>
            </a:avLst>
          </a:prstGeom>
          <a:solidFill>
            <a:srgbClr val="2B2926"/>
          </a:solidFill>
          <a:ln w="12700">
            <a:solidFill>
              <a:srgbClr val="2B2926"/>
            </a:solidFill>
            <a:prstDash val="solid"/>
          </a:ln>
        </p:spPr>
      </p:sp>
      <p:sp>
        <p:nvSpPr>
          <p:cNvPr id="5" name="text-571"/>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Short</a:t>
            </a:r>
            <a:endParaRPr lang="en-US" sz="1500" dirty="0"/>
          </a:p>
        </p:txBody>
      </p:sp>
      <p:sp>
        <p:nvSpPr>
          <p:cNvPr id="6" name="text-572"/>
          <p:cNvSpPr txBox="1"/>
          <p:nvPr/>
        </p:nvSpPr>
        <p:spPr>
          <a:xfrm>
            <a:off x="7498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Fifteen to thirty seconds: a complete, learnable unit.</a:t>
            </a:r>
            <a:endParaRPr lang="en-US" sz="1300" dirty="0"/>
          </a:p>
        </p:txBody>
      </p:sp>
      <p:sp>
        <p:nvSpPr>
          <p:cNvPr id="7" name="card-573"/>
          <p:cNvSpPr/>
          <p:nvPr/>
        </p:nvSpPr>
        <p:spPr>
          <a:xfrm>
            <a:off x="4663440" y="1097280"/>
            <a:ext cx="3931920" cy="1216152"/>
          </a:xfrm>
          <a:prstGeom prst="roundRect">
            <a:avLst>
              <a:gd name="adj" fmla="val 7519"/>
            </a:avLst>
          </a:prstGeom>
          <a:solidFill>
            <a:srgbClr val="2B2926"/>
          </a:solidFill>
          <a:ln w="12700">
            <a:solidFill>
              <a:srgbClr val="2B2926"/>
            </a:solidFill>
            <a:prstDash val="solid"/>
          </a:ln>
        </p:spPr>
      </p:sp>
      <p:sp>
        <p:nvSpPr>
          <p:cNvPr id="8" name="text-574"/>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Repeated</a:t>
            </a:r>
            <a:endParaRPr lang="en-US" sz="1500" dirty="0"/>
          </a:p>
        </p:txBody>
      </p:sp>
      <p:sp>
        <p:nvSpPr>
          <p:cNvPr id="9" name="text-575"/>
          <p:cNvSpPr txBox="1"/>
          <p:nvPr/>
        </p:nvSpPr>
        <p:spPr>
          <a:xfrm>
            <a:off x="48646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Thousands of people film the same routine: many examples of one choreography.</a:t>
            </a:r>
            <a:endParaRPr lang="en-US" sz="1300" dirty="0"/>
          </a:p>
        </p:txBody>
      </p:sp>
      <p:sp>
        <p:nvSpPr>
          <p:cNvPr id="10" name="card-576"/>
          <p:cNvSpPr/>
          <p:nvPr/>
        </p:nvSpPr>
        <p:spPr>
          <a:xfrm>
            <a:off x="548640" y="2496312"/>
            <a:ext cx="3931920" cy="1216152"/>
          </a:xfrm>
          <a:prstGeom prst="roundRect">
            <a:avLst>
              <a:gd name="adj" fmla="val 7519"/>
            </a:avLst>
          </a:prstGeom>
          <a:solidFill>
            <a:srgbClr val="2B2926"/>
          </a:solidFill>
          <a:ln w="12700">
            <a:solidFill>
              <a:srgbClr val="2B2926"/>
            </a:solidFill>
            <a:prstDash val="solid"/>
          </a:ln>
        </p:spPr>
      </p:sp>
      <p:sp>
        <p:nvSpPr>
          <p:cNvPr id="11" name="text-577"/>
          <p:cNvSpPr txBox="1"/>
          <p:nvPr/>
        </p:nvSpPr>
        <p:spPr>
          <a:xfrm>
            <a:off x="7498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On the beat</a:t>
            </a:r>
            <a:endParaRPr lang="en-US" sz="1500" dirty="0"/>
          </a:p>
        </p:txBody>
      </p:sp>
      <p:sp>
        <p:nvSpPr>
          <p:cNvPr id="12" name="text-578"/>
          <p:cNvSpPr txBox="1"/>
          <p:nvPr/>
        </p:nvSpPr>
        <p:spPr>
          <a:xfrm>
            <a:off x="7498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The music marks exactly when each move should happen.</a:t>
            </a:r>
            <a:endParaRPr lang="en-US" sz="1300" dirty="0"/>
          </a:p>
        </p:txBody>
      </p:sp>
      <p:sp>
        <p:nvSpPr>
          <p:cNvPr id="13" name="card-579"/>
          <p:cNvSpPr/>
          <p:nvPr/>
        </p:nvSpPr>
        <p:spPr>
          <a:xfrm>
            <a:off x="4663440" y="2496312"/>
            <a:ext cx="3931920" cy="1216152"/>
          </a:xfrm>
          <a:prstGeom prst="roundRect">
            <a:avLst>
              <a:gd name="adj" fmla="val 7519"/>
            </a:avLst>
          </a:prstGeom>
          <a:solidFill>
            <a:srgbClr val="2B2926"/>
          </a:solidFill>
          <a:ln w="12700">
            <a:solidFill>
              <a:srgbClr val="2B2926"/>
            </a:solidFill>
            <a:prstDash val="solid"/>
          </a:ln>
        </p:spPr>
      </p:sp>
      <p:sp>
        <p:nvSpPr>
          <p:cNvPr id="14" name="text-580"/>
          <p:cNvSpPr txBox="1"/>
          <p:nvPr/>
        </p:nvSpPr>
        <p:spPr>
          <a:xfrm>
            <a:off x="48646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Full body, facing the camera</a:t>
            </a:r>
            <a:endParaRPr lang="en-US" sz="1500" dirty="0"/>
          </a:p>
        </p:txBody>
      </p:sp>
      <p:sp>
        <p:nvSpPr>
          <p:cNvPr id="15" name="text-581"/>
          <p:cNvSpPr txBox="1"/>
          <p:nvPr/>
        </p:nvSpPr>
        <p:spPr>
          <a:xfrm>
            <a:off x="48646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Made to be watched and copied, which also makes them easy to read.</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A thought experiment</a:t>
            </a:r>
            <a:endParaRPr lang="en-US" sz="2800" dirty="0"/>
          </a:p>
        </p:txBody>
      </p:sp>
      <p:sp>
        <p:nvSpPr>
          <p:cNvPr id="4" name="link-582"/>
          <p:cNvSpPr/>
          <p:nvPr/>
        </p:nvSpPr>
        <p:spPr>
          <a:xfrm>
            <a:off x="548640" y="1417320"/>
            <a:ext cx="1404518" cy="1097280"/>
          </a:xfrm>
          <a:prstGeom prst="roundRect">
            <a:avLst>
              <a:gd name="adj" fmla="val 8333"/>
            </a:avLst>
          </a:prstGeom>
          <a:solidFill>
            <a:srgbClr val="2B2926"/>
          </a:solidFill>
          <a:ln w="12700">
            <a:solidFill>
              <a:srgbClr val="E7A07F"/>
            </a:solidFill>
            <a:prstDash val="solid"/>
          </a:ln>
        </p:spPr>
      </p:sp>
      <p:sp>
        <p:nvSpPr>
          <p:cNvPr id="5" name="text-583"/>
          <p:cNvSpPr txBox="1"/>
          <p:nvPr/>
        </p:nvSpPr>
        <p:spPr>
          <a:xfrm>
            <a:off x="658368" y="1417320"/>
            <a:ext cx="1185062" cy="1097280"/>
          </a:xfrm>
          <a:prstGeom prst="rect">
            <a:avLst/>
          </a:prstGeom>
          <a:noFill/>
          <a:ln/>
        </p:spPr>
        <p:txBody>
          <a:bodyPr wrap="square" lIns="0" tIns="0" rIns="0" bIns="0" rtlCol="0" anchor="ctr"/>
          <a:lstStyle/>
          <a:p>
            <a:pPr algn="ctr" indent="0" marL="0">
              <a:buNone/>
            </a:pPr>
            <a:r>
              <a:rPr lang="en-US" sz="1400" dirty="0">
                <a:solidFill>
                  <a:srgbClr val="F4F0E8"/>
                </a:solidFill>
              </a:rPr>
              <a:t>A song</a:t>
            </a:r>
            <a:endParaRPr lang="en-US" sz="1400" dirty="0"/>
          </a:p>
        </p:txBody>
      </p:sp>
      <p:sp>
        <p:nvSpPr>
          <p:cNvPr id="6" name="text-584"/>
          <p:cNvSpPr txBox="1"/>
          <p:nvPr/>
        </p:nvSpPr>
        <p:spPr>
          <a:xfrm>
            <a:off x="1953158" y="178308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7" name="link-585"/>
          <p:cNvSpPr/>
          <p:nvPr/>
        </p:nvSpPr>
        <p:spPr>
          <a:xfrm>
            <a:off x="2209190" y="1417320"/>
            <a:ext cx="1404518" cy="1097280"/>
          </a:xfrm>
          <a:prstGeom prst="roundRect">
            <a:avLst>
              <a:gd name="adj" fmla="val 8333"/>
            </a:avLst>
          </a:prstGeom>
          <a:solidFill>
            <a:srgbClr val="2B2926"/>
          </a:solidFill>
          <a:ln w="12700">
            <a:solidFill>
              <a:srgbClr val="2B2926"/>
            </a:solidFill>
            <a:prstDash val="solid"/>
          </a:ln>
        </p:spPr>
      </p:sp>
      <p:sp>
        <p:nvSpPr>
          <p:cNvPr id="8" name="text-586"/>
          <p:cNvSpPr txBox="1"/>
          <p:nvPr/>
        </p:nvSpPr>
        <p:spPr>
          <a:xfrm>
            <a:off x="2318918" y="1417320"/>
            <a:ext cx="1185062" cy="1097280"/>
          </a:xfrm>
          <a:prstGeom prst="rect">
            <a:avLst/>
          </a:prstGeom>
          <a:noFill/>
          <a:ln/>
        </p:spPr>
        <p:txBody>
          <a:bodyPr wrap="square" lIns="0" tIns="0" rIns="0" bIns="0" rtlCol="0" anchor="ctr"/>
          <a:lstStyle/>
          <a:p>
            <a:pPr algn="ctr" indent="0" marL="0">
              <a:buNone/>
            </a:pPr>
            <a:r>
              <a:rPr lang="en-US" sz="1400" dirty="0">
                <a:solidFill>
                  <a:srgbClr val="F4F0E8"/>
                </a:solidFill>
              </a:rPr>
              <a:t>Wan-Dancer video</a:t>
            </a:r>
            <a:endParaRPr lang="en-US" sz="1400" dirty="0"/>
          </a:p>
        </p:txBody>
      </p:sp>
      <p:sp>
        <p:nvSpPr>
          <p:cNvPr id="9" name="text-587"/>
          <p:cNvSpPr txBox="1"/>
          <p:nvPr/>
        </p:nvSpPr>
        <p:spPr>
          <a:xfrm>
            <a:off x="3613709" y="178308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0" name="link-588"/>
          <p:cNvSpPr/>
          <p:nvPr/>
        </p:nvSpPr>
        <p:spPr>
          <a:xfrm>
            <a:off x="3869741" y="1417320"/>
            <a:ext cx="1404518" cy="1097280"/>
          </a:xfrm>
          <a:prstGeom prst="roundRect">
            <a:avLst>
              <a:gd name="adj" fmla="val 8333"/>
            </a:avLst>
          </a:prstGeom>
          <a:solidFill>
            <a:srgbClr val="2B2926"/>
          </a:solidFill>
          <a:ln w="12700">
            <a:solidFill>
              <a:srgbClr val="2B2926"/>
            </a:solidFill>
            <a:prstDash val="solid"/>
          </a:ln>
        </p:spPr>
      </p:sp>
      <p:sp>
        <p:nvSpPr>
          <p:cNvPr id="11" name="text-589"/>
          <p:cNvSpPr txBox="1"/>
          <p:nvPr/>
        </p:nvSpPr>
        <p:spPr>
          <a:xfrm>
            <a:off x="3979469" y="1417320"/>
            <a:ext cx="1185062" cy="1097280"/>
          </a:xfrm>
          <a:prstGeom prst="rect">
            <a:avLst/>
          </a:prstGeom>
          <a:noFill/>
          <a:ln/>
        </p:spPr>
        <p:txBody>
          <a:bodyPr wrap="square" lIns="0" tIns="0" rIns="0" bIns="0" rtlCol="0" anchor="ctr"/>
          <a:lstStyle/>
          <a:p>
            <a:pPr algn="ctr" indent="0" marL="0">
              <a:buNone/>
            </a:pPr>
            <a:r>
              <a:rPr lang="en-US" sz="1400" dirty="0">
                <a:solidFill>
                  <a:srgbClr val="F4F0E8"/>
                </a:solidFill>
              </a:rPr>
              <a:t>Lift 3D motion</a:t>
            </a:r>
            <a:endParaRPr lang="en-US" sz="1400" dirty="0"/>
          </a:p>
        </p:txBody>
      </p:sp>
      <p:sp>
        <p:nvSpPr>
          <p:cNvPr id="12" name="text-590"/>
          <p:cNvSpPr txBox="1"/>
          <p:nvPr/>
        </p:nvSpPr>
        <p:spPr>
          <a:xfrm>
            <a:off x="5274259" y="178308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3" name="link-591"/>
          <p:cNvSpPr/>
          <p:nvPr/>
        </p:nvSpPr>
        <p:spPr>
          <a:xfrm>
            <a:off x="5530291" y="1417320"/>
            <a:ext cx="1404518" cy="1097280"/>
          </a:xfrm>
          <a:prstGeom prst="roundRect">
            <a:avLst>
              <a:gd name="adj" fmla="val 8333"/>
            </a:avLst>
          </a:prstGeom>
          <a:solidFill>
            <a:srgbClr val="2B2926"/>
          </a:solidFill>
          <a:ln w="12700">
            <a:solidFill>
              <a:srgbClr val="2B2926"/>
            </a:solidFill>
            <a:prstDash val="solid"/>
          </a:ln>
        </p:spPr>
      </p:sp>
      <p:sp>
        <p:nvSpPr>
          <p:cNvPr id="14" name="text-592"/>
          <p:cNvSpPr txBox="1"/>
          <p:nvPr/>
        </p:nvSpPr>
        <p:spPr>
          <a:xfrm>
            <a:off x="5640019" y="1417320"/>
            <a:ext cx="1185062" cy="1097280"/>
          </a:xfrm>
          <a:prstGeom prst="rect">
            <a:avLst/>
          </a:prstGeom>
          <a:noFill/>
          <a:ln/>
        </p:spPr>
        <p:txBody>
          <a:bodyPr wrap="square" lIns="0" tIns="0" rIns="0" bIns="0" rtlCol="0" anchor="ctr"/>
          <a:lstStyle/>
          <a:p>
            <a:pPr algn="ctr" indent="0" marL="0">
              <a:buNone/>
            </a:pPr>
            <a:r>
              <a:rPr lang="en-US" sz="1400" dirty="0">
                <a:solidFill>
                  <a:srgbClr val="F4F0E8"/>
                </a:solidFill>
              </a:rPr>
              <a:t>Simulation practice</a:t>
            </a:r>
            <a:endParaRPr lang="en-US" sz="1400" dirty="0"/>
          </a:p>
        </p:txBody>
      </p:sp>
      <p:sp>
        <p:nvSpPr>
          <p:cNvPr id="15" name="text-593"/>
          <p:cNvSpPr txBox="1"/>
          <p:nvPr/>
        </p:nvSpPr>
        <p:spPr>
          <a:xfrm>
            <a:off x="6934810" y="1783080"/>
            <a:ext cx="256032"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link-594"/>
          <p:cNvSpPr/>
          <p:nvPr/>
        </p:nvSpPr>
        <p:spPr>
          <a:xfrm>
            <a:off x="7190842" y="1417320"/>
            <a:ext cx="1404518" cy="1097280"/>
          </a:xfrm>
          <a:prstGeom prst="roundRect">
            <a:avLst>
              <a:gd name="adj" fmla="val 8333"/>
            </a:avLst>
          </a:prstGeom>
          <a:solidFill>
            <a:srgbClr val="B4472A"/>
          </a:solidFill>
          <a:ln w="12700">
            <a:solidFill>
              <a:srgbClr val="E7A07F"/>
            </a:solidFill>
            <a:prstDash val="solid"/>
          </a:ln>
        </p:spPr>
      </p:sp>
      <p:sp>
        <p:nvSpPr>
          <p:cNvPr id="17" name="text-595"/>
          <p:cNvSpPr txBox="1"/>
          <p:nvPr/>
        </p:nvSpPr>
        <p:spPr>
          <a:xfrm>
            <a:off x="7300570" y="1417320"/>
            <a:ext cx="1185062" cy="1097280"/>
          </a:xfrm>
          <a:prstGeom prst="rect">
            <a:avLst/>
          </a:prstGeom>
          <a:noFill/>
          <a:ln/>
        </p:spPr>
        <p:txBody>
          <a:bodyPr wrap="square" lIns="0" tIns="0" rIns="0" bIns="0" rtlCol="0" anchor="ctr"/>
          <a:lstStyle/>
          <a:p>
            <a:pPr algn="ctr" indent="0" marL="0">
              <a:buNone/>
            </a:pPr>
            <a:r>
              <a:rPr lang="en-US" sz="1400" b="1" dirty="0">
                <a:solidFill>
                  <a:srgbClr val="FBF3EC"/>
                </a:solidFill>
              </a:rPr>
              <a:t>A real robot dances</a:t>
            </a:r>
            <a:endParaRPr lang="en-US" sz="1400" dirty="0"/>
          </a:p>
        </p:txBody>
      </p:sp>
      <p:sp>
        <p:nvSpPr>
          <p:cNvPr id="18" name="caveat-596"/>
          <p:cNvSpPr/>
          <p:nvPr/>
        </p:nvSpPr>
        <p:spPr>
          <a:xfrm>
            <a:off x="548640" y="2926080"/>
            <a:ext cx="8046720" cy="914400"/>
          </a:xfrm>
          <a:prstGeom prst="roundRect">
            <a:avLst>
              <a:gd name="adj" fmla="val 10000"/>
            </a:avLst>
          </a:prstGeom>
          <a:solidFill>
            <a:srgbClr val="2E2B27"/>
          </a:solidFill>
          <a:ln w="12700">
            <a:solidFill>
              <a:srgbClr val="6E665C"/>
            </a:solidFill>
            <a:prstDash val="dash"/>
          </a:ln>
        </p:spPr>
      </p:sp>
      <p:sp>
        <p:nvSpPr>
          <p:cNvPr id="19" name="text-597"/>
          <p:cNvSpPr txBox="1"/>
          <p:nvPr/>
        </p:nvSpPr>
        <p:spPr>
          <a:xfrm>
            <a:off x="822960" y="2926080"/>
            <a:ext cx="7498080" cy="914400"/>
          </a:xfrm>
          <a:prstGeom prst="rect">
            <a:avLst/>
          </a:prstGeom>
          <a:noFill/>
          <a:ln/>
        </p:spPr>
        <p:txBody>
          <a:bodyPr wrap="square" lIns="0" tIns="0" rIns="0" bIns="0" rtlCol="0" anchor="ctr"/>
          <a:lstStyle/>
          <a:p>
            <a:pPr indent="0" marL="0">
              <a:buNone/>
            </a:pPr>
            <a:r>
              <a:rPr lang="en-US" sz="1500" dirty="0">
                <a:solidFill>
                  <a:srgbClr val="CFC8BA"/>
                </a:solidFill>
              </a:rPr>
              <a:t>Speculation: as far as public reports go, nobody has shown this end to end. But every piece now exists.</a:t>
            </a:r>
            <a:endParaRPr lang="en-US" sz="15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Video is becoming training data for bodies</a:t>
            </a:r>
            <a:endParaRPr lang="en-US" sz="2800" dirty="0"/>
          </a:p>
        </p:txBody>
      </p:sp>
      <p:sp>
        <p:nvSpPr>
          <p:cNvPr id="4" name="card-598"/>
          <p:cNvSpPr/>
          <p:nvPr/>
        </p:nvSpPr>
        <p:spPr>
          <a:xfrm>
            <a:off x="548640" y="1097280"/>
            <a:ext cx="2560320" cy="1655064"/>
          </a:xfrm>
          <a:prstGeom prst="roundRect">
            <a:avLst>
              <a:gd name="adj" fmla="val 5525"/>
            </a:avLst>
          </a:prstGeom>
          <a:solidFill>
            <a:srgbClr val="2B2926"/>
          </a:solidFill>
          <a:ln w="12700">
            <a:solidFill>
              <a:srgbClr val="2B2926"/>
            </a:solidFill>
            <a:prstDash val="solid"/>
          </a:ln>
        </p:spPr>
      </p:sp>
      <p:sp>
        <p:nvSpPr>
          <p:cNvPr id="5" name="text-599"/>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For robots</a:t>
            </a:r>
            <a:endParaRPr lang="en-US" sz="1500" dirty="0"/>
          </a:p>
        </p:txBody>
      </p:sp>
      <p:sp>
        <p:nvSpPr>
          <p:cNvPr id="6" name="text-600"/>
          <p:cNvSpPr txBox="1"/>
          <p:nvPr/>
        </p:nvSpPr>
        <p:spPr>
          <a:xfrm>
            <a:off x="7498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Human videos teach skills without motion capture: dance today, chores tomorrow.</a:t>
            </a:r>
            <a:endParaRPr lang="en-US" sz="1300" dirty="0"/>
          </a:p>
        </p:txBody>
      </p:sp>
      <p:sp>
        <p:nvSpPr>
          <p:cNvPr id="7" name="card-601"/>
          <p:cNvSpPr/>
          <p:nvPr/>
        </p:nvSpPr>
        <p:spPr>
          <a:xfrm>
            <a:off x="3291840" y="1097280"/>
            <a:ext cx="2560320" cy="1655064"/>
          </a:xfrm>
          <a:prstGeom prst="roundRect">
            <a:avLst>
              <a:gd name="adj" fmla="val 5525"/>
            </a:avLst>
          </a:prstGeom>
          <a:solidFill>
            <a:srgbClr val="2B2926"/>
          </a:solidFill>
          <a:ln w="12700">
            <a:solidFill>
              <a:srgbClr val="2B2926"/>
            </a:solidFill>
            <a:prstDash val="solid"/>
          </a:ln>
        </p:spPr>
      </p:sp>
      <p:sp>
        <p:nvSpPr>
          <p:cNvPr id="8" name="text-602"/>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For world models</a:t>
            </a:r>
            <a:endParaRPr lang="en-US" sz="1500" dirty="0"/>
          </a:p>
        </p:txBody>
      </p:sp>
      <p:sp>
        <p:nvSpPr>
          <p:cNvPr id="9" name="text-603"/>
          <p:cNvSpPr txBox="1"/>
          <p:nvPr/>
        </p:nvSpPr>
        <p:spPr>
          <a:xfrm>
            <a:off x="34930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Video generators that predict what happens next can act as simulators (Week 10).</a:t>
            </a:r>
            <a:endParaRPr lang="en-US" sz="1300" dirty="0"/>
          </a:p>
        </p:txBody>
      </p:sp>
      <p:sp>
        <p:nvSpPr>
          <p:cNvPr id="10" name="card-604"/>
          <p:cNvSpPr/>
          <p:nvPr/>
        </p:nvSpPr>
        <p:spPr>
          <a:xfrm>
            <a:off x="6035040" y="1097280"/>
            <a:ext cx="2560320" cy="1655064"/>
          </a:xfrm>
          <a:prstGeom prst="roundRect">
            <a:avLst>
              <a:gd name="adj" fmla="val 5525"/>
            </a:avLst>
          </a:prstGeom>
          <a:solidFill>
            <a:srgbClr val="2B2926"/>
          </a:solidFill>
          <a:ln w="12700">
            <a:solidFill>
              <a:srgbClr val="2B2926"/>
            </a:solidFill>
            <a:prstDash val="solid"/>
          </a:ln>
        </p:spPr>
      </p:sp>
      <p:sp>
        <p:nvSpPr>
          <p:cNvPr id="11" name="text-605"/>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For artists</a:t>
            </a:r>
            <a:endParaRPr lang="en-US" sz="1500" dirty="0"/>
          </a:p>
        </p:txBody>
      </p:sp>
      <p:sp>
        <p:nvSpPr>
          <p:cNvPr id="12" name="text-606"/>
          <p:cNvSpPr txBox="1"/>
          <p:nvPr/>
        </p:nvSpPr>
        <p:spPr>
          <a:xfrm>
            <a:off x="6236208" y="1627632"/>
            <a:ext cx="2157984" cy="1033272"/>
          </a:xfrm>
          <a:prstGeom prst="rect">
            <a:avLst/>
          </a:prstGeom>
          <a:noFill/>
          <a:ln/>
        </p:spPr>
        <p:txBody>
          <a:bodyPr wrap="square" lIns="0" tIns="0" rIns="0" bIns="0" rtlCol="0" anchor="t"/>
          <a:lstStyle/>
          <a:p>
            <a:pPr indent="0" marL="0">
              <a:buNone/>
            </a:pPr>
            <a:r>
              <a:rPr lang="en-US" sz="1300" dirty="0">
                <a:solidFill>
                  <a:srgbClr val="F4F0E8"/>
                </a:solidFill>
              </a:rPr>
              <a:t>Your choreography video may have two audiences: people, and machines that learn from it.</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3" name="text-607"/>
          <p:cNvSpPr txBox="1"/>
          <p:nvPr/>
        </p:nvSpPr>
        <p:spPr>
          <a:xfrm>
            <a:off x="548640" y="822960"/>
            <a:ext cx="7315200" cy="274320"/>
          </a:xfrm>
          <a:prstGeom prst="rect">
            <a:avLst/>
          </a:prstGeom>
          <a:noFill/>
          <a:ln/>
        </p:spPr>
        <p:txBody>
          <a:bodyPr wrap="square" lIns="0" tIns="0" rIns="0" bIns="0" rtlCol="0" anchor="ctr"/>
          <a:lstStyle/>
          <a:p>
            <a:pPr indent="0" marL="0">
              <a:buNone/>
            </a:pPr>
            <a:r>
              <a:rPr lang="en-US" sz="1100" b="1" spc="300" kern="0" dirty="0">
                <a:solidFill>
                  <a:srgbClr val="F0C9B8"/>
                </a:solidFill>
              </a:rPr>
              <a:t>FOR THE ROOM</a:t>
            </a:r>
            <a:endParaRPr lang="en-US" sz="1100" dirty="0"/>
          </a:p>
        </p:txBody>
      </p:sp>
      <p:sp>
        <p:nvSpPr>
          <p:cNvPr id="4" name="text-608"/>
          <p:cNvSpPr txBox="1"/>
          <p:nvPr/>
        </p:nvSpPr>
        <p:spPr>
          <a:xfrm>
            <a:off x="548640" y="1188720"/>
            <a:ext cx="7863840" cy="1417320"/>
          </a:xfrm>
          <a:prstGeom prst="rect">
            <a:avLst/>
          </a:prstGeom>
          <a:noFill/>
          <a:ln/>
        </p:spPr>
        <p:txBody>
          <a:bodyPr wrap="square" lIns="0" tIns="0" rIns="0" bIns="0" rtlCol="0" anchor="t"/>
          <a:lstStyle/>
          <a:p>
            <a:pPr indent="0" marL="0">
              <a:buNone/>
            </a:pPr>
            <a:r>
              <a:rPr lang="en-US" sz="3200" dirty="0">
                <a:solidFill>
                  <a:srgbClr val="FBF3EC"/>
                </a:solidFill>
                <a:latin typeface="Cambria" pitchFamily="34" charset="0"/>
                <a:ea typeface="Cambria" pitchFamily="34" charset="-122"/>
                <a:cs typeface="Cambria" pitchFamily="34" charset="-120"/>
              </a:rPr>
              <a:t>If a generated video can teach a real body to move, is that video still “fake”?</a:t>
            </a:r>
            <a:endParaRPr lang="en-US" sz="3200" dirty="0"/>
          </a:p>
        </p:txBody>
      </p:sp>
      <p:sp>
        <p:nvSpPr>
          <p:cNvPr id="5" name="text-609"/>
          <p:cNvSpPr txBox="1"/>
          <p:nvPr/>
        </p:nvSpPr>
        <p:spPr>
          <a:xfrm>
            <a:off x="548640" y="2788920"/>
            <a:ext cx="7680960" cy="822960"/>
          </a:xfrm>
          <a:prstGeom prst="rect">
            <a:avLst/>
          </a:prstGeom>
          <a:noFill/>
          <a:ln/>
        </p:spPr>
        <p:txBody>
          <a:bodyPr wrap="square" lIns="0" tIns="0" rIns="0" bIns="0" rtlCol="0" anchor="t"/>
          <a:lstStyle/>
          <a:p>
            <a:pPr indent="0" marL="0">
              <a:buNone/>
            </a:pPr>
            <a:r>
              <a:rPr lang="en-US" sz="1800" dirty="0">
                <a:solidFill>
                  <a:srgbClr val="FBF3EC"/>
                </a:solidFill>
              </a:rPr>
              <a:t>What is a dance video for, once machines learn from it?</a:t>
            </a:r>
            <a:endParaRPr lang="en-US" sz="18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3" name="text-610"/>
          <p:cNvSpPr txBox="1"/>
          <p:nvPr/>
        </p:nvSpPr>
        <p:spPr>
          <a:xfrm>
            <a:off x="548640" y="91440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STORY 4 OF 4</a:t>
            </a:r>
            <a:endParaRPr lang="en-US" sz="1100" dirty="0"/>
          </a:p>
        </p:txBody>
      </p:sp>
      <p:sp>
        <p:nvSpPr>
          <p:cNvPr id="4" name="text-611"/>
          <p:cNvSpPr txBox="1"/>
          <p:nvPr/>
        </p:nvSpPr>
        <p:spPr>
          <a:xfrm>
            <a:off x="548640" y="1234440"/>
            <a:ext cx="2743200" cy="1188720"/>
          </a:xfrm>
          <a:prstGeom prst="rect">
            <a:avLst/>
          </a:prstGeom>
          <a:noFill/>
          <a:ln/>
        </p:spPr>
        <p:txBody>
          <a:bodyPr wrap="square" lIns="0" tIns="0" rIns="0" bIns="0" rtlCol="0" anchor="ctr"/>
          <a:lstStyle/>
          <a:p>
            <a:pPr indent="0" marL="0">
              <a:buNone/>
            </a:pPr>
            <a:r>
              <a:rPr lang="en-US" sz="8000" i="1" dirty="0">
                <a:solidFill>
                  <a:srgbClr val="E7A07F"/>
                </a:solidFill>
                <a:latin typeface="Cambria" pitchFamily="34" charset="0"/>
                <a:ea typeface="Cambria" pitchFamily="34" charset="-122"/>
                <a:cs typeface="Cambria" pitchFamily="34" charset="-120"/>
              </a:rPr>
              <a:t>04</a:t>
            </a:r>
            <a:endParaRPr lang="en-US" sz="8000" dirty="0"/>
          </a:p>
        </p:txBody>
      </p:sp>
      <p:sp>
        <p:nvSpPr>
          <p:cNvPr id="5" name="text-612"/>
          <p:cNvSpPr txBox="1"/>
          <p:nvPr/>
        </p:nvSpPr>
        <p:spPr>
          <a:xfrm>
            <a:off x="548640" y="2514600"/>
            <a:ext cx="8046720" cy="822960"/>
          </a:xfrm>
          <a:prstGeom prst="rect">
            <a:avLst/>
          </a:prstGeom>
          <a:noFill/>
          <a:ln/>
        </p:spPr>
        <p:txBody>
          <a:bodyPr wrap="square" lIns="0" tIns="0" rIns="0" bIns="0" rtlCol="0" anchor="ctr"/>
          <a:lstStyle/>
          <a:p>
            <a:pPr indent="0" marL="0">
              <a:buNone/>
            </a:pPr>
            <a:r>
              <a:rPr lang="en-US" sz="4000" dirty="0">
                <a:solidFill>
                  <a:srgbClr val="F4F0E8"/>
                </a:solidFill>
                <a:latin typeface="Cambria" pitchFamily="34" charset="0"/>
                <a:ea typeface="Cambria" pitchFamily="34" charset="-122"/>
                <a:cs typeface="Cambria" pitchFamily="34" charset="-120"/>
              </a:rPr>
              <a:t>Sora is gone</a:t>
            </a:r>
            <a:endParaRPr lang="en-US" sz="4000" dirty="0"/>
          </a:p>
        </p:txBody>
      </p:sp>
      <p:sp>
        <p:nvSpPr>
          <p:cNvPr id="6" name="text-613"/>
          <p:cNvSpPr txBox="1"/>
          <p:nvPr/>
        </p:nvSpPr>
        <p:spPr>
          <a:xfrm>
            <a:off x="548640" y="3337560"/>
            <a:ext cx="8046720" cy="411480"/>
          </a:xfrm>
          <a:prstGeom prst="rect">
            <a:avLst/>
          </a:prstGeom>
          <a:noFill/>
          <a:ln/>
        </p:spPr>
        <p:txBody>
          <a:bodyPr wrap="square" lIns="0" tIns="0" rIns="0" bIns="0" rtlCol="0" anchor="ctr"/>
          <a:lstStyle/>
          <a:p>
            <a:pPr indent="0" marL="0">
              <a:buNone/>
            </a:pPr>
            <a:r>
              <a:rPr lang="en-US" sz="1800" dirty="0">
                <a:solidFill>
                  <a:srgbClr val="CFC8BA"/>
                </a:solidFill>
              </a:rPr>
              <a:t>When your tool disappears</a:t>
            </a:r>
            <a:endParaRPr lang="en-US" sz="18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Eighteen months as a product</a:t>
            </a:r>
            <a:endParaRPr lang="en-US" sz="2800" dirty="0"/>
          </a:p>
        </p:txBody>
      </p:sp>
      <p:sp>
        <p:nvSpPr>
          <p:cNvPr id="4" name="axis-614"/>
          <p:cNvSpPr/>
          <p:nvPr/>
        </p:nvSpPr>
        <p:spPr>
          <a:xfrm>
            <a:off x="1371600" y="2331720"/>
            <a:ext cx="6400800" cy="0"/>
          </a:xfrm>
          <a:prstGeom prst="line">
            <a:avLst/>
          </a:prstGeom>
          <a:noFill/>
          <a:ln w="19050">
            <a:solidFill>
              <a:srgbClr val="6E665C"/>
            </a:solidFill>
            <a:prstDash val="solid"/>
          </a:ln>
        </p:spPr>
      </p:sp>
      <p:sp>
        <p:nvSpPr>
          <p:cNvPr id="5" name="dot-615"/>
          <p:cNvSpPr/>
          <p:nvPr/>
        </p:nvSpPr>
        <p:spPr>
          <a:xfrm>
            <a:off x="1271016" y="2231136"/>
            <a:ext cx="201168" cy="201168"/>
          </a:xfrm>
          <a:prstGeom prst="ellipse">
            <a:avLst/>
          </a:prstGeom>
          <a:solidFill>
            <a:srgbClr val="E7A07F"/>
          </a:solidFill>
          <a:ln w="12700">
            <a:solidFill>
              <a:srgbClr val="E7A07F"/>
            </a:solidFill>
            <a:prstDash val="solid"/>
          </a:ln>
        </p:spPr>
      </p:sp>
      <p:sp>
        <p:nvSpPr>
          <p:cNvPr id="6" name="text-616"/>
          <p:cNvSpPr txBox="1"/>
          <p:nvPr/>
        </p:nvSpPr>
        <p:spPr>
          <a:xfrm>
            <a:off x="5486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Dec 2024</a:t>
            </a:r>
            <a:endParaRPr lang="en-US" sz="1300" dirty="0"/>
          </a:p>
        </p:txBody>
      </p:sp>
      <p:sp>
        <p:nvSpPr>
          <p:cNvPr id="7" name="text-617"/>
          <p:cNvSpPr txBox="1"/>
          <p:nvPr/>
        </p:nvSpPr>
        <p:spPr>
          <a:xfrm>
            <a:off x="5943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Sora launches as a product</a:t>
            </a:r>
            <a:endParaRPr lang="en-US" sz="1250" dirty="0"/>
          </a:p>
        </p:txBody>
      </p:sp>
      <p:sp>
        <p:nvSpPr>
          <p:cNvPr id="8" name="dot-618"/>
          <p:cNvSpPr/>
          <p:nvPr/>
        </p:nvSpPr>
        <p:spPr>
          <a:xfrm>
            <a:off x="2871216" y="2231136"/>
            <a:ext cx="201168" cy="201168"/>
          </a:xfrm>
          <a:prstGeom prst="ellipse">
            <a:avLst/>
          </a:prstGeom>
          <a:solidFill>
            <a:srgbClr val="E7A07F"/>
          </a:solidFill>
          <a:ln w="12700">
            <a:solidFill>
              <a:srgbClr val="E7A07F"/>
            </a:solidFill>
            <a:prstDash val="solid"/>
          </a:ln>
        </p:spPr>
      </p:sp>
      <p:sp>
        <p:nvSpPr>
          <p:cNvPr id="9" name="text-619"/>
          <p:cNvSpPr txBox="1"/>
          <p:nvPr/>
        </p:nvSpPr>
        <p:spPr>
          <a:xfrm>
            <a:off x="21488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Sep 30, 2025</a:t>
            </a:r>
            <a:endParaRPr lang="en-US" sz="1300" dirty="0"/>
          </a:p>
        </p:txBody>
      </p:sp>
      <p:sp>
        <p:nvSpPr>
          <p:cNvPr id="10" name="text-620"/>
          <p:cNvSpPr txBox="1"/>
          <p:nvPr/>
        </p:nvSpPr>
        <p:spPr>
          <a:xfrm>
            <a:off x="21945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Sora 2 + a social video app</a:t>
            </a:r>
            <a:endParaRPr lang="en-US" sz="1250" dirty="0"/>
          </a:p>
        </p:txBody>
      </p:sp>
      <p:sp>
        <p:nvSpPr>
          <p:cNvPr id="11" name="dot-621"/>
          <p:cNvSpPr/>
          <p:nvPr/>
        </p:nvSpPr>
        <p:spPr>
          <a:xfrm>
            <a:off x="4471416" y="2231136"/>
            <a:ext cx="201168" cy="201168"/>
          </a:xfrm>
          <a:prstGeom prst="ellipse">
            <a:avLst/>
          </a:prstGeom>
          <a:solidFill>
            <a:srgbClr val="E7A07F"/>
          </a:solidFill>
          <a:ln w="12700">
            <a:solidFill>
              <a:srgbClr val="E7A07F"/>
            </a:solidFill>
            <a:prstDash val="solid"/>
          </a:ln>
        </p:spPr>
      </p:sp>
      <p:sp>
        <p:nvSpPr>
          <p:cNvPr id="12" name="text-622"/>
          <p:cNvSpPr txBox="1"/>
          <p:nvPr/>
        </p:nvSpPr>
        <p:spPr>
          <a:xfrm>
            <a:off x="3749040" y="1737360"/>
            <a:ext cx="1645920" cy="320040"/>
          </a:xfrm>
          <a:prstGeom prst="rect">
            <a:avLst/>
          </a:prstGeom>
          <a:noFill/>
          <a:ln/>
        </p:spPr>
        <p:txBody>
          <a:bodyPr wrap="square" lIns="0" tIns="0" rIns="0" bIns="0" rtlCol="0" anchor="ctr"/>
          <a:lstStyle/>
          <a:p>
            <a:pPr algn="ctr" indent="0" marL="0">
              <a:buNone/>
            </a:pPr>
            <a:r>
              <a:rPr lang="en-US" sz="1300" b="1" dirty="0">
                <a:solidFill>
                  <a:srgbClr val="F4F0E8"/>
                </a:solidFill>
              </a:rPr>
              <a:t>Mar 24, 2026</a:t>
            </a:r>
            <a:endParaRPr lang="en-US" sz="1300" dirty="0"/>
          </a:p>
        </p:txBody>
      </p:sp>
      <p:sp>
        <p:nvSpPr>
          <p:cNvPr id="13" name="text-623"/>
          <p:cNvSpPr txBox="1"/>
          <p:nvPr/>
        </p:nvSpPr>
        <p:spPr>
          <a:xfrm>
            <a:off x="37947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OpenAI announces the shutdown</a:t>
            </a:r>
            <a:endParaRPr lang="en-US" sz="1250" dirty="0"/>
          </a:p>
        </p:txBody>
      </p:sp>
      <p:sp>
        <p:nvSpPr>
          <p:cNvPr id="14" name="dot-624"/>
          <p:cNvSpPr/>
          <p:nvPr/>
        </p:nvSpPr>
        <p:spPr>
          <a:xfrm>
            <a:off x="6071616" y="2231136"/>
            <a:ext cx="201168" cy="201168"/>
          </a:xfrm>
          <a:prstGeom prst="ellipse">
            <a:avLst/>
          </a:prstGeom>
          <a:solidFill>
            <a:srgbClr val="B4472A"/>
          </a:solidFill>
          <a:ln w="12700">
            <a:solidFill>
              <a:srgbClr val="B4472A"/>
            </a:solidFill>
            <a:prstDash val="solid"/>
          </a:ln>
        </p:spPr>
      </p:sp>
      <p:sp>
        <p:nvSpPr>
          <p:cNvPr id="15" name="text-625"/>
          <p:cNvSpPr txBox="1"/>
          <p:nvPr/>
        </p:nvSpPr>
        <p:spPr>
          <a:xfrm>
            <a:off x="53492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Apr 26, 2026</a:t>
            </a:r>
            <a:endParaRPr lang="en-US" sz="1300" dirty="0"/>
          </a:p>
        </p:txBody>
      </p:sp>
      <p:sp>
        <p:nvSpPr>
          <p:cNvPr id="16" name="text-626"/>
          <p:cNvSpPr txBox="1"/>
          <p:nvPr/>
        </p:nvSpPr>
        <p:spPr>
          <a:xfrm>
            <a:off x="53949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App and website close</a:t>
            </a:r>
            <a:endParaRPr lang="en-US" sz="1250" dirty="0"/>
          </a:p>
        </p:txBody>
      </p:sp>
      <p:sp>
        <p:nvSpPr>
          <p:cNvPr id="17" name="dot-627"/>
          <p:cNvSpPr/>
          <p:nvPr/>
        </p:nvSpPr>
        <p:spPr>
          <a:xfrm>
            <a:off x="7671816" y="2231136"/>
            <a:ext cx="201168" cy="201168"/>
          </a:xfrm>
          <a:prstGeom prst="ellipse">
            <a:avLst/>
          </a:prstGeom>
          <a:solidFill>
            <a:srgbClr val="B4472A"/>
          </a:solidFill>
          <a:ln w="12700">
            <a:solidFill>
              <a:srgbClr val="B4472A"/>
            </a:solidFill>
            <a:prstDash val="solid"/>
          </a:ln>
        </p:spPr>
      </p:sp>
      <p:sp>
        <p:nvSpPr>
          <p:cNvPr id="18" name="text-628"/>
          <p:cNvSpPr txBox="1"/>
          <p:nvPr/>
        </p:nvSpPr>
        <p:spPr>
          <a:xfrm>
            <a:off x="6949440" y="1737360"/>
            <a:ext cx="1645920" cy="320040"/>
          </a:xfrm>
          <a:prstGeom prst="rect">
            <a:avLst/>
          </a:prstGeom>
          <a:noFill/>
          <a:ln/>
        </p:spPr>
        <p:txBody>
          <a:bodyPr wrap="square" lIns="0" tIns="0" rIns="0" bIns="0" rtlCol="0" anchor="ctr"/>
          <a:lstStyle/>
          <a:p>
            <a:pPr algn="ctr" indent="0" marL="0">
              <a:buNone/>
            </a:pPr>
            <a:r>
              <a:rPr lang="en-US" sz="1300" b="1" dirty="0">
                <a:solidFill>
                  <a:srgbClr val="E7A07F"/>
                </a:solidFill>
              </a:rPr>
              <a:t>Sep 24, 2026</a:t>
            </a:r>
            <a:endParaRPr lang="en-US" sz="1300" dirty="0"/>
          </a:p>
        </p:txBody>
      </p:sp>
      <p:sp>
        <p:nvSpPr>
          <p:cNvPr id="19" name="text-629"/>
          <p:cNvSpPr txBox="1"/>
          <p:nvPr/>
        </p:nvSpPr>
        <p:spPr>
          <a:xfrm>
            <a:off x="6995160" y="2560320"/>
            <a:ext cx="1554480" cy="822960"/>
          </a:xfrm>
          <a:prstGeom prst="rect">
            <a:avLst/>
          </a:prstGeom>
          <a:noFill/>
          <a:ln/>
        </p:spPr>
        <p:txBody>
          <a:bodyPr wrap="square" lIns="0" tIns="0" rIns="0" bIns="0" rtlCol="0" anchor="t"/>
          <a:lstStyle/>
          <a:p>
            <a:pPr algn="ctr" indent="0" marL="0">
              <a:buNone/>
            </a:pPr>
            <a:r>
              <a:rPr lang="en-US" sz="1250" dirty="0">
                <a:solidFill>
                  <a:srgbClr val="CFC8BA"/>
                </a:solidFill>
              </a:rPr>
              <a:t>API switched off, no replacement named</a:t>
            </a:r>
            <a:endParaRPr lang="en-US" sz="1250" dirty="0"/>
          </a:p>
        </p:txBody>
      </p:sp>
      <p:sp>
        <p:nvSpPr>
          <p:cNvPr id="20" name="btn-630"/>
          <p:cNvSpPr/>
          <p:nvPr/>
        </p:nvSpPr>
        <p:spPr>
          <a:xfrm>
            <a:off x="548640" y="3749040"/>
            <a:ext cx="5852160" cy="384048"/>
          </a:xfrm>
          <a:prstGeom prst="roundRect">
            <a:avLst>
              <a:gd name="adj" fmla="val 19048"/>
            </a:avLst>
          </a:prstGeom>
          <a:solidFill>
            <a:srgbClr val="2E2B27"/>
          </a:solidFill>
          <a:ln w="12700">
            <a:solidFill>
              <a:srgbClr val="E7A07F"/>
            </a:solidFill>
            <a:prstDash val="solid"/>
          </a:ln>
        </p:spPr>
      </p:sp>
      <p:sp>
        <p:nvSpPr>
          <p:cNvPr id="21" name="btntext-631"/>
          <p:cNvSpPr txBox="1"/>
          <p:nvPr/>
        </p:nvSpPr>
        <p:spPr>
          <a:xfrm>
            <a:off x="685800" y="3749040"/>
            <a:ext cx="557784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help.openai.com/en/articles/20001152-what-to-know-about-the-sora-discontinuation" history="1" highlightClick="0" endSnd="0">
                  <a:extLst>
                    <a:ext uri="{A12FA001-AC4F-418D-AE19-62706E023703}">
                      <ahyp:hlinkClr xmlns:ahyp="http://schemas.microsoft.com/office/drawing/2018/hyperlinkcolor" val="tx"/>
                    </a:ext>
                  </a:extLst>
                </a:hlinkClick>
              </a:rPr>
              <a:t>OpenAI: What to know about the Sora discontinuation ↗</a:t>
            </a:r>
            <a:endParaRPr lang="en-US" sz="1300" dirty="0"/>
          </a:p>
        </p:txBody>
      </p:sp>
      <p:sp>
        <p:nvSpPr>
          <p:cNvPr id="22" name="text-632"/>
          <p:cNvSpPr txBox="1"/>
          <p:nvPr/>
        </p:nvSpPr>
        <p:spPr>
          <a:xfrm>
            <a:off x="548640" y="4151376"/>
            <a:ext cx="5852160" cy="182880"/>
          </a:xfrm>
          <a:prstGeom prst="rect">
            <a:avLst/>
          </a:prstGeom>
          <a:noFill/>
          <a:ln/>
        </p:spPr>
        <p:txBody>
          <a:bodyPr wrap="square" lIns="0" tIns="0" rIns="0" bIns="0" rtlCol="0" anchor="ctr"/>
          <a:lstStyle/>
          <a:p>
            <a:pPr indent="0" marL="0">
              <a:buNone/>
            </a:pPr>
            <a:r>
              <a:rPr lang="en-US" sz="900" dirty="0">
                <a:solidFill>
                  <a:srgbClr val="6E665C"/>
                </a:solidFill>
              </a:rPr>
              <a:t>help.openai.com/en/articles/20001152-what-to-know-about-…</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Open or closed, this year</a:t>
            </a:r>
            <a:endParaRPr lang="en-US" sz="2800" dirty="0"/>
          </a:p>
        </p:txBody>
      </p:sp>
      <p:graphicFrame>
        <p:nvGraphicFramePr>
          <p:cNvPr id="61" name="table-633"/>
          <p:cNvGraphicFramePr>
            <a:graphicFrameLocks noGrp="1"/>
          </p:cNvGraphicFramePr>
          <p:nvPr>
            <p:extLst>
              <p:ext uri="{D42A27DB-BD31-4B8C-83A1-F6EECF244321}">
                <p14:modId xmlns:p14="http://schemas.microsoft.com/office/powerpoint/2010/main" val="1579011935"/>
              </p:ext>
            </p:extLst>
          </p:nvPr>
        </p:nvGraphicFramePr>
        <p:xfrm>
          <a:off x="548640" y="1143000"/>
          <a:ext cx="8046720" cy="914400"/>
        </p:xfrm>
        <a:graphic>
          <a:graphicData uri="http://schemas.openxmlformats.org/drawingml/2006/table">
            <a:tbl>
              <a:tblPr/>
              <a:tblGrid>
                <a:gridCol w="2377440"/>
                <a:gridCol w="3840480"/>
                <a:gridCol w="1828800"/>
              </a:tblGrid>
              <a:tr h="54864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Model</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Status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Can you still run it in 5 years?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Helios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Open weights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Yes, if you keep a copy</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Wan-Dancer · Wan 2.2</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Open weights (Apache 2.0)</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Yes, if you keep a copy</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Seedance 2.5 · Wan 3.0 · Kling 4.0</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Closed; app or API only</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Only if the company keeps it running</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Sora 2</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Discontinued</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Under the hood: can you run an open model?</a:t>
            </a:r>
            <a:endParaRPr lang="en-US" sz="2800" dirty="0"/>
          </a:p>
        </p:txBody>
      </p:sp>
      <p:sp>
        <p:nvSpPr>
          <p:cNvPr id="4" name="stat-634"/>
          <p:cNvSpPr/>
          <p:nvPr/>
        </p:nvSpPr>
        <p:spPr>
          <a:xfrm>
            <a:off x="548640" y="1417320"/>
            <a:ext cx="1874520" cy="2377440"/>
          </a:xfrm>
          <a:prstGeom prst="roundRect">
            <a:avLst>
              <a:gd name="adj" fmla="val 4878"/>
            </a:avLst>
          </a:prstGeom>
          <a:solidFill>
            <a:srgbClr val="2B2926"/>
          </a:solidFill>
          <a:ln w="12700">
            <a:solidFill>
              <a:srgbClr val="2B2926"/>
            </a:solidFill>
            <a:prstDash val="solid"/>
          </a:ln>
        </p:spPr>
      </p:sp>
      <p:sp>
        <p:nvSpPr>
          <p:cNvPr id="5" name="text-635"/>
          <p:cNvSpPr txBox="1"/>
          <p:nvPr/>
        </p:nvSpPr>
        <p:spPr>
          <a:xfrm>
            <a:off x="7315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14B</a:t>
            </a:r>
            <a:endParaRPr lang="en-US" sz="4000" dirty="0"/>
          </a:p>
        </p:txBody>
      </p:sp>
      <p:sp>
        <p:nvSpPr>
          <p:cNvPr id="6" name="text-636"/>
          <p:cNvSpPr txBox="1"/>
          <p:nvPr/>
        </p:nvSpPr>
        <p:spPr>
          <a:xfrm>
            <a:off x="7315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Parameters in Helios or Wan-Dancer</a:t>
            </a:r>
            <a:endParaRPr lang="en-US" sz="1300" dirty="0"/>
          </a:p>
        </p:txBody>
      </p:sp>
      <p:sp>
        <p:nvSpPr>
          <p:cNvPr id="7" name="text-637"/>
          <p:cNvSpPr txBox="1"/>
          <p:nvPr/>
        </p:nvSpPr>
        <p:spPr>
          <a:xfrm>
            <a:off x="24048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8" name="stat-638"/>
          <p:cNvSpPr/>
          <p:nvPr/>
        </p:nvSpPr>
        <p:spPr>
          <a:xfrm>
            <a:off x="2606040" y="1417320"/>
            <a:ext cx="1874520" cy="2377440"/>
          </a:xfrm>
          <a:prstGeom prst="roundRect">
            <a:avLst>
              <a:gd name="adj" fmla="val 4878"/>
            </a:avLst>
          </a:prstGeom>
          <a:solidFill>
            <a:srgbClr val="2B2926"/>
          </a:solidFill>
          <a:ln w="12700">
            <a:solidFill>
              <a:srgbClr val="2B2926"/>
            </a:solidFill>
            <a:prstDash val="solid"/>
          </a:ln>
        </p:spPr>
      </p:sp>
      <p:sp>
        <p:nvSpPr>
          <p:cNvPr id="9" name="text-639"/>
          <p:cNvSpPr txBox="1"/>
          <p:nvPr/>
        </p:nvSpPr>
        <p:spPr>
          <a:xfrm>
            <a:off x="27889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28 GB</a:t>
            </a:r>
            <a:endParaRPr lang="en-US" sz="4000" dirty="0"/>
          </a:p>
        </p:txBody>
      </p:sp>
      <p:sp>
        <p:nvSpPr>
          <p:cNvPr id="10" name="text-640"/>
          <p:cNvSpPr txBox="1"/>
          <p:nvPr/>
        </p:nvSpPr>
        <p:spPr>
          <a:xfrm>
            <a:off x="27889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Weights alone at 16-bit (2 bytes each)</a:t>
            </a:r>
            <a:endParaRPr lang="en-US" sz="1300" dirty="0"/>
          </a:p>
        </p:txBody>
      </p:sp>
      <p:sp>
        <p:nvSpPr>
          <p:cNvPr id="11" name="text-641"/>
          <p:cNvSpPr txBox="1"/>
          <p:nvPr/>
        </p:nvSpPr>
        <p:spPr>
          <a:xfrm>
            <a:off x="44622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2" name="stat-642"/>
          <p:cNvSpPr/>
          <p:nvPr/>
        </p:nvSpPr>
        <p:spPr>
          <a:xfrm>
            <a:off x="4663440" y="1417320"/>
            <a:ext cx="1874520" cy="2377440"/>
          </a:xfrm>
          <a:prstGeom prst="roundRect">
            <a:avLst>
              <a:gd name="adj" fmla="val 4878"/>
            </a:avLst>
          </a:prstGeom>
          <a:solidFill>
            <a:srgbClr val="2B2926"/>
          </a:solidFill>
          <a:ln w="12700">
            <a:solidFill>
              <a:srgbClr val="2B2926"/>
            </a:solidFill>
            <a:prstDash val="solid"/>
          </a:ln>
        </p:spPr>
      </p:sp>
      <p:sp>
        <p:nvSpPr>
          <p:cNvPr id="13" name="text-643"/>
          <p:cNvSpPr txBox="1"/>
          <p:nvPr/>
        </p:nvSpPr>
        <p:spPr>
          <a:xfrm>
            <a:off x="4846320" y="1691640"/>
            <a:ext cx="1508760" cy="822960"/>
          </a:xfrm>
          <a:prstGeom prst="rect">
            <a:avLst/>
          </a:prstGeom>
          <a:noFill/>
          <a:ln/>
        </p:spPr>
        <p:txBody>
          <a:bodyPr wrap="square" lIns="0" tIns="0" rIns="0" bIns="0" rtlCol="0" anchor="ctr"/>
          <a:lstStyle/>
          <a:p>
            <a:pPr indent="0" marL="0">
              <a:buNone/>
            </a:pPr>
            <a:r>
              <a:rPr lang="en-US" sz="4000" dirty="0">
                <a:solidFill>
                  <a:srgbClr val="E7A07F"/>
                </a:solidFill>
                <a:latin typeface="Cambria" pitchFamily="34" charset="0"/>
                <a:ea typeface="Cambria" pitchFamily="34" charset="-122"/>
                <a:cs typeface="Cambria" pitchFamily="34" charset="-120"/>
              </a:rPr>
              <a:t>14 GB</a:t>
            </a:r>
            <a:endParaRPr lang="en-US" sz="4000" dirty="0"/>
          </a:p>
        </p:txBody>
      </p:sp>
      <p:sp>
        <p:nvSpPr>
          <p:cNvPr id="14" name="text-644"/>
          <p:cNvSpPr txBox="1"/>
          <p:nvPr/>
        </p:nvSpPr>
        <p:spPr>
          <a:xfrm>
            <a:off x="4846320" y="2606040"/>
            <a:ext cx="1508760" cy="1005840"/>
          </a:xfrm>
          <a:prstGeom prst="rect">
            <a:avLst/>
          </a:prstGeom>
          <a:noFill/>
          <a:ln/>
        </p:spPr>
        <p:txBody>
          <a:bodyPr wrap="square" lIns="0" tIns="0" rIns="0" bIns="0" rtlCol="0" anchor="t"/>
          <a:lstStyle/>
          <a:p>
            <a:pPr indent="0" marL="0">
              <a:buNone/>
            </a:pPr>
            <a:r>
              <a:rPr lang="en-US" sz="1300" dirty="0">
                <a:solidFill>
                  <a:srgbClr val="CFC8BA"/>
                </a:solidFill>
              </a:rPr>
              <a:t>At 8-bit</a:t>
            </a:r>
            <a:endParaRPr lang="en-US" sz="1300" dirty="0"/>
          </a:p>
        </p:txBody>
      </p:sp>
      <p:sp>
        <p:nvSpPr>
          <p:cNvPr id="15" name="text-645"/>
          <p:cNvSpPr txBox="1"/>
          <p:nvPr/>
        </p:nvSpPr>
        <p:spPr>
          <a:xfrm>
            <a:off x="6519672" y="2377440"/>
            <a:ext cx="219456" cy="365760"/>
          </a:xfrm>
          <a:prstGeom prst="rect">
            <a:avLst/>
          </a:prstGeom>
          <a:noFill/>
          <a:ln/>
        </p:spPr>
        <p:txBody>
          <a:bodyPr wrap="square" lIns="0" tIns="0" rIns="0" bIns="0" rtlCol="0" anchor="ctr"/>
          <a:lstStyle/>
          <a:p>
            <a:pPr algn="ctr" indent="0" marL="0">
              <a:buNone/>
            </a:pPr>
            <a:r>
              <a:rPr lang="en-US" sz="1400" dirty="0">
                <a:solidFill>
                  <a:srgbClr val="6E665C"/>
                </a:solidFill>
              </a:rPr>
              <a:t>→</a:t>
            </a:r>
            <a:endParaRPr lang="en-US" sz="1400" dirty="0"/>
          </a:p>
        </p:txBody>
      </p:sp>
      <p:sp>
        <p:nvSpPr>
          <p:cNvPr id="16" name="stat-646"/>
          <p:cNvSpPr/>
          <p:nvPr/>
        </p:nvSpPr>
        <p:spPr>
          <a:xfrm>
            <a:off x="6720840" y="1417320"/>
            <a:ext cx="1874520" cy="2377440"/>
          </a:xfrm>
          <a:prstGeom prst="roundRect">
            <a:avLst>
              <a:gd name="adj" fmla="val 4878"/>
            </a:avLst>
          </a:prstGeom>
          <a:solidFill>
            <a:srgbClr val="B4472A"/>
          </a:solidFill>
          <a:ln w="12700">
            <a:solidFill>
              <a:srgbClr val="B4472A"/>
            </a:solidFill>
            <a:prstDash val="solid"/>
          </a:ln>
        </p:spPr>
      </p:sp>
      <p:sp>
        <p:nvSpPr>
          <p:cNvPr id="17" name="text-647"/>
          <p:cNvSpPr txBox="1"/>
          <p:nvPr/>
        </p:nvSpPr>
        <p:spPr>
          <a:xfrm>
            <a:off x="6903720" y="1691640"/>
            <a:ext cx="1508760" cy="822960"/>
          </a:xfrm>
          <a:prstGeom prst="rect">
            <a:avLst/>
          </a:prstGeom>
          <a:noFill/>
          <a:ln/>
        </p:spPr>
        <p:txBody>
          <a:bodyPr wrap="square" lIns="0" tIns="0" rIns="0" bIns="0" rtlCol="0" anchor="ctr"/>
          <a:lstStyle/>
          <a:p>
            <a:pPr indent="0" marL="0">
              <a:buNone/>
            </a:pPr>
            <a:r>
              <a:rPr lang="en-US" sz="4000" dirty="0">
                <a:solidFill>
                  <a:srgbClr val="FBF3EC"/>
                </a:solidFill>
                <a:latin typeface="Cambria" pitchFamily="34" charset="0"/>
                <a:ea typeface="Cambria" pitchFamily="34" charset="-122"/>
                <a:cs typeface="Cambria" pitchFamily="34" charset="-120"/>
              </a:rPr>
              <a:t>7 GB</a:t>
            </a:r>
            <a:endParaRPr lang="en-US" sz="4000" dirty="0"/>
          </a:p>
        </p:txBody>
      </p:sp>
      <p:sp>
        <p:nvSpPr>
          <p:cNvPr id="18" name="text-648"/>
          <p:cNvSpPr txBox="1"/>
          <p:nvPr/>
        </p:nvSpPr>
        <p:spPr>
          <a:xfrm>
            <a:off x="6903720" y="2606040"/>
            <a:ext cx="1508760" cy="1005840"/>
          </a:xfrm>
          <a:prstGeom prst="rect">
            <a:avLst/>
          </a:prstGeom>
          <a:noFill/>
          <a:ln/>
        </p:spPr>
        <p:txBody>
          <a:bodyPr wrap="square" lIns="0" tIns="0" rIns="0" bIns="0" rtlCol="0" anchor="t"/>
          <a:lstStyle/>
          <a:p>
            <a:pPr indent="0" marL="0">
              <a:buNone/>
            </a:pPr>
            <a:r>
              <a:rPr lang="en-US" sz="1300" dirty="0">
                <a:solidFill>
                  <a:srgbClr val="FBF3EC"/>
                </a:solidFill>
              </a:rPr>
              <a:t>At 4-bit: Week 6's quantization is what makes keeping and running them practical</a:t>
            </a:r>
            <a:endParaRPr lang="en-US" sz="1300" dirty="0"/>
          </a:p>
        </p:txBody>
      </p:sp>
      <p:sp>
        <p:nvSpPr>
          <p:cNvPr id="19" name="text-649"/>
          <p:cNvSpPr txBox="1"/>
          <p:nvPr/>
        </p:nvSpPr>
        <p:spPr>
          <a:xfrm>
            <a:off x="548640" y="4023360"/>
            <a:ext cx="8046720" cy="274320"/>
          </a:xfrm>
          <a:prstGeom prst="rect">
            <a:avLst/>
          </a:prstGeom>
          <a:noFill/>
          <a:ln/>
        </p:spPr>
        <p:txBody>
          <a:bodyPr wrap="square" lIns="0" tIns="0" rIns="0" bIns="0" rtlCol="0" anchor="ctr"/>
          <a:lstStyle/>
          <a:p>
            <a:pPr indent="0" marL="0">
              <a:buNone/>
            </a:pPr>
            <a:r>
              <a:rPr lang="en-US" sz="1100" dirty="0">
                <a:solidFill>
                  <a:srgbClr val="6E665C"/>
                </a:solidFill>
              </a:rPr>
              <a:t>Weights only; activations, the VAE and text encoders need more memory on top.</a:t>
            </a:r>
            <a:endParaRPr lang="en-US" sz="11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This has happened before: Flash</a:t>
            </a:r>
            <a:endParaRPr lang="en-US" sz="2800" dirty="0"/>
          </a:p>
        </p:txBody>
      </p:sp>
      <p:sp>
        <p:nvSpPr>
          <p:cNvPr id="4" name="card-650"/>
          <p:cNvSpPr/>
          <p:nvPr/>
        </p:nvSpPr>
        <p:spPr>
          <a:xfrm>
            <a:off x="548640" y="1097280"/>
            <a:ext cx="2560320" cy="1874520"/>
          </a:xfrm>
          <a:prstGeom prst="roundRect">
            <a:avLst>
              <a:gd name="adj" fmla="val 4878"/>
            </a:avLst>
          </a:prstGeom>
          <a:solidFill>
            <a:srgbClr val="2B2926"/>
          </a:solidFill>
          <a:ln w="12700">
            <a:solidFill>
              <a:srgbClr val="2B2926"/>
            </a:solidFill>
            <a:prstDash val="solid"/>
          </a:ln>
        </p:spPr>
      </p:sp>
      <p:sp>
        <p:nvSpPr>
          <p:cNvPr id="5" name="text-651"/>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Dec 31, 2020</a:t>
            </a:r>
            <a:endParaRPr lang="en-US" sz="1500" dirty="0"/>
          </a:p>
        </p:txBody>
      </p:sp>
      <p:sp>
        <p:nvSpPr>
          <p:cNvPr id="6" name="text-652"/>
          <p:cNvSpPr txBox="1"/>
          <p:nvPr/>
        </p:nvSpPr>
        <p:spPr>
          <a:xfrm>
            <a:off x="7498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Adobe ended support for Flash Player. Two decades of web animation and games stopped playing in browsers.</a:t>
            </a:r>
            <a:endParaRPr lang="en-US" sz="1300" dirty="0"/>
          </a:p>
        </p:txBody>
      </p:sp>
      <p:sp>
        <p:nvSpPr>
          <p:cNvPr id="7" name="card-653"/>
          <p:cNvSpPr/>
          <p:nvPr/>
        </p:nvSpPr>
        <p:spPr>
          <a:xfrm>
            <a:off x="3291840" y="1097280"/>
            <a:ext cx="2560320" cy="1874520"/>
          </a:xfrm>
          <a:prstGeom prst="roundRect">
            <a:avLst>
              <a:gd name="adj" fmla="val 4878"/>
            </a:avLst>
          </a:prstGeom>
          <a:solidFill>
            <a:srgbClr val="2B2926"/>
          </a:solidFill>
          <a:ln w="12700">
            <a:solidFill>
              <a:srgbClr val="2B2926"/>
            </a:solidFill>
            <a:prstDash val="solid"/>
          </a:ln>
        </p:spPr>
      </p:sp>
      <p:sp>
        <p:nvSpPr>
          <p:cNvPr id="8" name="text-654"/>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Rescue by emulation</a:t>
            </a:r>
            <a:endParaRPr lang="en-US" sz="1500" dirty="0"/>
          </a:p>
        </p:txBody>
      </p:sp>
      <p:sp>
        <p:nvSpPr>
          <p:cNvPr id="9" name="text-655"/>
          <p:cNvSpPr txBox="1"/>
          <p:nvPr/>
        </p:nvSpPr>
        <p:spPr>
          <a:xfrm>
            <a:off x="34930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The Internet Archive keeps thousands of Flash works playable with an emulator, Ruffle.</a:t>
            </a:r>
            <a:endParaRPr lang="en-US" sz="1300" dirty="0"/>
          </a:p>
        </p:txBody>
      </p:sp>
      <p:sp>
        <p:nvSpPr>
          <p:cNvPr id="10" name="card-656"/>
          <p:cNvSpPr/>
          <p:nvPr/>
        </p:nvSpPr>
        <p:spPr>
          <a:xfrm>
            <a:off x="6035040" y="1097280"/>
            <a:ext cx="2560320" cy="1874520"/>
          </a:xfrm>
          <a:prstGeom prst="roundRect">
            <a:avLst>
              <a:gd name="adj" fmla="val 4878"/>
            </a:avLst>
          </a:prstGeom>
          <a:solidFill>
            <a:srgbClr val="2B2926"/>
          </a:solidFill>
          <a:ln w="12700">
            <a:solidFill>
              <a:srgbClr val="2B2926"/>
            </a:solidFill>
            <a:prstDash val="solid"/>
          </a:ln>
        </p:spPr>
      </p:sp>
      <p:sp>
        <p:nvSpPr>
          <p:cNvPr id="11" name="text-657"/>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Art institutions</a:t>
            </a:r>
            <a:endParaRPr lang="en-US" sz="1500" dirty="0"/>
          </a:p>
        </p:txBody>
      </p:sp>
      <p:sp>
        <p:nvSpPr>
          <p:cNvPr id="12" name="text-658"/>
          <p:cNvSpPr txBox="1"/>
          <p:nvPr/>
        </p:nvSpPr>
        <p:spPr>
          <a:xfrm>
            <a:off x="6236208" y="1627632"/>
            <a:ext cx="2157984" cy="1252728"/>
          </a:xfrm>
          <a:prstGeom prst="rect">
            <a:avLst/>
          </a:prstGeom>
          <a:noFill/>
          <a:ln/>
        </p:spPr>
        <p:txBody>
          <a:bodyPr wrap="square" lIns="0" tIns="0" rIns="0" bIns="0" rtlCol="0" anchor="t"/>
          <a:lstStyle/>
          <a:p>
            <a:pPr indent="0" marL="0">
              <a:buNone/>
            </a:pPr>
            <a:r>
              <a:rPr lang="en-US" sz="1300" dirty="0">
                <a:solidFill>
                  <a:srgbClr val="F4F0E8"/>
                </a:solidFill>
              </a:rPr>
              <a:t>Rhizome's ArtBase has preserved born-digital art since 1999. Preservation is a practice, not an accident.</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spTree>
      <p:nvGrpSpPr>
        <p:cNvPr id="1" name=""/>
        <p:cNvGrpSpPr/>
        <p:nvPr/>
      </p:nvGrpSpPr>
      <p:grpSpPr>
        <a:xfrm>
          <a:off x="0" y="0"/>
          <a:ext cx="0" cy="0"/>
          <a:chOff x="0" y="0"/>
          <a:chExt cx="0" cy="0"/>
        </a:xfrm>
      </p:grpSpPr>
      <p:sp>
        <p:nvSpPr>
          <p:cNvPr id="3" name="text-659"/>
          <p:cNvSpPr txBox="1"/>
          <p:nvPr/>
        </p:nvSpPr>
        <p:spPr>
          <a:xfrm>
            <a:off x="548640" y="1097280"/>
            <a:ext cx="8046720" cy="1188720"/>
          </a:xfrm>
          <a:prstGeom prst="rect">
            <a:avLst/>
          </a:prstGeom>
          <a:noFill/>
          <a:ln/>
        </p:spPr>
        <p:txBody>
          <a:bodyPr wrap="square" lIns="0" tIns="0" rIns="0" bIns="0" rtlCol="0" anchor="b"/>
          <a:lstStyle/>
          <a:p>
            <a:pPr indent="0" marL="0">
              <a:buNone/>
            </a:pPr>
            <a:r>
              <a:rPr lang="en-US" sz="3800" dirty="0">
                <a:solidFill>
                  <a:srgbClr val="FBF3EC"/>
                </a:solidFill>
                <a:latin typeface="Cambria" pitchFamily="34" charset="0"/>
                <a:ea typeface="Cambria" pitchFamily="34" charset="-122"/>
                <a:cs typeface="Cambria" pitchFamily="34" charset="-120"/>
              </a:rPr>
              <a:t>Last fall, a top syllabus was built on Sora</a:t>
            </a:r>
            <a:endParaRPr lang="en-US" sz="3800" dirty="0"/>
          </a:p>
        </p:txBody>
      </p:sp>
      <p:sp>
        <p:nvSpPr>
          <p:cNvPr id="4" name="text-660"/>
          <p:cNvSpPr txBox="1"/>
          <p:nvPr/>
        </p:nvSpPr>
        <p:spPr>
          <a:xfrm>
            <a:off x="548640" y="2514600"/>
            <a:ext cx="7680960" cy="914400"/>
          </a:xfrm>
          <a:prstGeom prst="rect">
            <a:avLst/>
          </a:prstGeom>
          <a:noFill/>
          <a:ln/>
        </p:spPr>
        <p:txBody>
          <a:bodyPr wrap="square" lIns="0" tIns="0" rIns="0" bIns="0" rtlCol="0" anchor="t"/>
          <a:lstStyle/>
          <a:p>
            <a:pPr indent="0" marL="0">
              <a:buNone/>
            </a:pPr>
            <a:r>
              <a:rPr lang="en-US" sz="1900" dirty="0">
                <a:solidFill>
                  <a:srgbClr val="FBF3EC"/>
                </a:solidFill>
              </a:rPr>
              <a:t>MIT's Fall 2025 motion-graphics course listed Sora as its video tool. Some of last year's student projects depend on a tool that no longer exists.</a:t>
            </a:r>
            <a:endParaRPr lang="en-US" sz="1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Keep your sources, not just your outputs</a:t>
            </a:r>
            <a:endParaRPr lang="en-US" sz="2800" dirty="0"/>
          </a:p>
        </p:txBody>
      </p:sp>
      <p:sp>
        <p:nvSpPr>
          <p:cNvPr id="4" name="box-661"/>
          <p:cNvSpPr/>
          <p:nvPr/>
        </p:nvSpPr>
        <p:spPr>
          <a:xfrm>
            <a:off x="548640" y="1243584"/>
            <a:ext cx="274320" cy="274320"/>
          </a:xfrm>
          <a:prstGeom prst="roundRect">
            <a:avLst>
              <a:gd name="adj" fmla="val 16667"/>
            </a:avLst>
          </a:prstGeom>
          <a:solidFill>
            <a:srgbClr val="1C1B19"/>
          </a:solidFill>
          <a:ln w="15875">
            <a:solidFill>
              <a:srgbClr val="E7A07F"/>
            </a:solidFill>
            <a:prstDash val="solid"/>
          </a:ln>
        </p:spPr>
      </p:sp>
      <p:sp>
        <p:nvSpPr>
          <p:cNvPr id="5" name="text-662"/>
          <p:cNvSpPr txBox="1"/>
          <p:nvPr/>
        </p:nvSpPr>
        <p:spPr>
          <a:xfrm>
            <a:off x="548640" y="1225296"/>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6" name="text-663"/>
          <p:cNvSpPr txBox="1"/>
          <p:nvPr/>
        </p:nvSpPr>
        <p:spPr>
          <a:xfrm>
            <a:off x="1005840" y="1188720"/>
            <a:ext cx="4023360" cy="384048"/>
          </a:xfrm>
          <a:prstGeom prst="rect">
            <a:avLst/>
          </a:prstGeom>
          <a:noFill/>
          <a:ln/>
        </p:spPr>
        <p:txBody>
          <a:bodyPr wrap="square" lIns="0" tIns="0" rIns="0" bIns="0" rtlCol="0" anchor="ctr"/>
          <a:lstStyle/>
          <a:p>
            <a:pPr indent="0" marL="0">
              <a:buNone/>
            </a:pPr>
            <a:r>
              <a:rPr lang="en-US" sz="1500" dirty="0">
                <a:solidFill>
                  <a:srgbClr val="F4F0E8"/>
                </a:solidFill>
              </a:rPr>
              <a:t>Prompts, word for word</a:t>
            </a:r>
            <a:endParaRPr lang="en-US" sz="1500" dirty="0"/>
          </a:p>
        </p:txBody>
      </p:sp>
      <p:sp>
        <p:nvSpPr>
          <p:cNvPr id="7" name="box-664"/>
          <p:cNvSpPr/>
          <p:nvPr/>
        </p:nvSpPr>
        <p:spPr>
          <a:xfrm>
            <a:off x="548640" y="1719072"/>
            <a:ext cx="274320" cy="274320"/>
          </a:xfrm>
          <a:prstGeom prst="roundRect">
            <a:avLst>
              <a:gd name="adj" fmla="val 16667"/>
            </a:avLst>
          </a:prstGeom>
          <a:solidFill>
            <a:srgbClr val="1C1B19"/>
          </a:solidFill>
          <a:ln w="15875">
            <a:solidFill>
              <a:srgbClr val="E7A07F"/>
            </a:solidFill>
            <a:prstDash val="solid"/>
          </a:ln>
        </p:spPr>
      </p:sp>
      <p:sp>
        <p:nvSpPr>
          <p:cNvPr id="8" name="text-665"/>
          <p:cNvSpPr txBox="1"/>
          <p:nvPr/>
        </p:nvSpPr>
        <p:spPr>
          <a:xfrm>
            <a:off x="548640" y="1700784"/>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9" name="text-666"/>
          <p:cNvSpPr txBox="1"/>
          <p:nvPr/>
        </p:nvSpPr>
        <p:spPr>
          <a:xfrm>
            <a:off x="1005840" y="1664208"/>
            <a:ext cx="4023360" cy="384048"/>
          </a:xfrm>
          <a:prstGeom prst="rect">
            <a:avLst/>
          </a:prstGeom>
          <a:noFill/>
          <a:ln/>
        </p:spPr>
        <p:txBody>
          <a:bodyPr wrap="square" lIns="0" tIns="0" rIns="0" bIns="0" rtlCol="0" anchor="ctr"/>
          <a:lstStyle/>
          <a:p>
            <a:pPr indent="0" marL="0">
              <a:buNone/>
            </a:pPr>
            <a:r>
              <a:rPr lang="en-US" sz="1500" dirty="0">
                <a:solidFill>
                  <a:srgbClr val="F4F0E8"/>
                </a:solidFill>
              </a:rPr>
              <a:t>Seeds and settings</a:t>
            </a:r>
            <a:endParaRPr lang="en-US" sz="1500" dirty="0"/>
          </a:p>
        </p:txBody>
      </p:sp>
      <p:sp>
        <p:nvSpPr>
          <p:cNvPr id="10" name="box-667"/>
          <p:cNvSpPr/>
          <p:nvPr/>
        </p:nvSpPr>
        <p:spPr>
          <a:xfrm>
            <a:off x="548640" y="2194560"/>
            <a:ext cx="274320" cy="274320"/>
          </a:xfrm>
          <a:prstGeom prst="roundRect">
            <a:avLst>
              <a:gd name="adj" fmla="val 16667"/>
            </a:avLst>
          </a:prstGeom>
          <a:solidFill>
            <a:srgbClr val="1C1B19"/>
          </a:solidFill>
          <a:ln w="15875">
            <a:solidFill>
              <a:srgbClr val="E7A07F"/>
            </a:solidFill>
            <a:prstDash val="solid"/>
          </a:ln>
        </p:spPr>
      </p:sp>
      <p:sp>
        <p:nvSpPr>
          <p:cNvPr id="11" name="text-668"/>
          <p:cNvSpPr txBox="1"/>
          <p:nvPr/>
        </p:nvSpPr>
        <p:spPr>
          <a:xfrm>
            <a:off x="548640" y="2176272"/>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12" name="text-669"/>
          <p:cNvSpPr txBox="1"/>
          <p:nvPr/>
        </p:nvSpPr>
        <p:spPr>
          <a:xfrm>
            <a:off x="1005840" y="2139696"/>
            <a:ext cx="4023360" cy="384048"/>
          </a:xfrm>
          <a:prstGeom prst="rect">
            <a:avLst/>
          </a:prstGeom>
          <a:noFill/>
          <a:ln/>
        </p:spPr>
        <p:txBody>
          <a:bodyPr wrap="square" lIns="0" tIns="0" rIns="0" bIns="0" rtlCol="0" anchor="ctr"/>
          <a:lstStyle/>
          <a:p>
            <a:pPr indent="0" marL="0">
              <a:buNone/>
            </a:pPr>
            <a:r>
              <a:rPr lang="en-US" sz="1500" dirty="0">
                <a:solidFill>
                  <a:srgbClr val="F4F0E8"/>
                </a:solidFill>
              </a:rPr>
              <a:t>Reference images, clips and songs (with credit)</a:t>
            </a:r>
            <a:endParaRPr lang="en-US" sz="1500" dirty="0"/>
          </a:p>
        </p:txBody>
      </p:sp>
      <p:sp>
        <p:nvSpPr>
          <p:cNvPr id="13" name="box-670"/>
          <p:cNvSpPr/>
          <p:nvPr/>
        </p:nvSpPr>
        <p:spPr>
          <a:xfrm>
            <a:off x="548640" y="2670048"/>
            <a:ext cx="274320" cy="274320"/>
          </a:xfrm>
          <a:prstGeom prst="roundRect">
            <a:avLst>
              <a:gd name="adj" fmla="val 16667"/>
            </a:avLst>
          </a:prstGeom>
          <a:solidFill>
            <a:srgbClr val="1C1B19"/>
          </a:solidFill>
          <a:ln w="15875">
            <a:solidFill>
              <a:srgbClr val="E7A07F"/>
            </a:solidFill>
            <a:prstDash val="solid"/>
          </a:ln>
        </p:spPr>
      </p:sp>
      <p:sp>
        <p:nvSpPr>
          <p:cNvPr id="14" name="text-671"/>
          <p:cNvSpPr txBox="1"/>
          <p:nvPr/>
        </p:nvSpPr>
        <p:spPr>
          <a:xfrm>
            <a:off x="548640" y="2651760"/>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15" name="text-672"/>
          <p:cNvSpPr txBox="1"/>
          <p:nvPr/>
        </p:nvSpPr>
        <p:spPr>
          <a:xfrm>
            <a:off x="1005840" y="2615184"/>
            <a:ext cx="4023360" cy="384048"/>
          </a:xfrm>
          <a:prstGeom prst="rect">
            <a:avLst/>
          </a:prstGeom>
          <a:noFill/>
          <a:ln/>
        </p:spPr>
        <p:txBody>
          <a:bodyPr wrap="square" lIns="0" tIns="0" rIns="0" bIns="0" rtlCol="0" anchor="ctr"/>
          <a:lstStyle/>
          <a:p>
            <a:pPr indent="0" marL="0">
              <a:buNone/>
            </a:pPr>
            <a:r>
              <a:rPr lang="en-US" sz="1500" dirty="0">
                <a:solidFill>
                  <a:srgbClr val="F4F0E8"/>
                </a:solidFill>
              </a:rPr>
              <a:t>Raw generations, before editing</a:t>
            </a:r>
            <a:endParaRPr lang="en-US" sz="1500" dirty="0"/>
          </a:p>
        </p:txBody>
      </p:sp>
      <p:sp>
        <p:nvSpPr>
          <p:cNvPr id="16" name="box-673"/>
          <p:cNvSpPr/>
          <p:nvPr/>
        </p:nvSpPr>
        <p:spPr>
          <a:xfrm>
            <a:off x="548640" y="3145536"/>
            <a:ext cx="274320" cy="274320"/>
          </a:xfrm>
          <a:prstGeom prst="roundRect">
            <a:avLst>
              <a:gd name="adj" fmla="val 16667"/>
            </a:avLst>
          </a:prstGeom>
          <a:solidFill>
            <a:srgbClr val="1C1B19"/>
          </a:solidFill>
          <a:ln w="15875">
            <a:solidFill>
              <a:srgbClr val="E7A07F"/>
            </a:solidFill>
            <a:prstDash val="solid"/>
          </a:ln>
        </p:spPr>
      </p:sp>
      <p:sp>
        <p:nvSpPr>
          <p:cNvPr id="17" name="text-674"/>
          <p:cNvSpPr txBox="1"/>
          <p:nvPr/>
        </p:nvSpPr>
        <p:spPr>
          <a:xfrm>
            <a:off x="548640" y="3127248"/>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18" name="text-675"/>
          <p:cNvSpPr txBox="1"/>
          <p:nvPr/>
        </p:nvSpPr>
        <p:spPr>
          <a:xfrm>
            <a:off x="1005840" y="3090672"/>
            <a:ext cx="4023360" cy="384048"/>
          </a:xfrm>
          <a:prstGeom prst="rect">
            <a:avLst/>
          </a:prstGeom>
          <a:noFill/>
          <a:ln/>
        </p:spPr>
        <p:txBody>
          <a:bodyPr wrap="square" lIns="0" tIns="0" rIns="0" bIns="0" rtlCol="0" anchor="ctr"/>
          <a:lstStyle/>
          <a:p>
            <a:pPr indent="0" marL="0">
              <a:buNone/>
            </a:pPr>
            <a:r>
              <a:rPr lang="en-US" sz="1500" dirty="0">
                <a:solidFill>
                  <a:srgbClr val="F4F0E8"/>
                </a:solidFill>
              </a:rPr>
              <a:t>Edit project files</a:t>
            </a:r>
            <a:endParaRPr lang="en-US" sz="1500" dirty="0"/>
          </a:p>
        </p:txBody>
      </p:sp>
      <p:sp>
        <p:nvSpPr>
          <p:cNvPr id="19" name="box-676"/>
          <p:cNvSpPr/>
          <p:nvPr/>
        </p:nvSpPr>
        <p:spPr>
          <a:xfrm>
            <a:off x="548640" y="3621024"/>
            <a:ext cx="274320" cy="274320"/>
          </a:xfrm>
          <a:prstGeom prst="roundRect">
            <a:avLst>
              <a:gd name="adj" fmla="val 16667"/>
            </a:avLst>
          </a:prstGeom>
          <a:solidFill>
            <a:srgbClr val="1C1B19"/>
          </a:solidFill>
          <a:ln w="15875">
            <a:solidFill>
              <a:srgbClr val="E7A07F"/>
            </a:solidFill>
            <a:prstDash val="solid"/>
          </a:ln>
        </p:spPr>
      </p:sp>
      <p:sp>
        <p:nvSpPr>
          <p:cNvPr id="20" name="text-677"/>
          <p:cNvSpPr txBox="1"/>
          <p:nvPr/>
        </p:nvSpPr>
        <p:spPr>
          <a:xfrm>
            <a:off x="548640" y="3602736"/>
            <a:ext cx="274320" cy="292608"/>
          </a:xfrm>
          <a:prstGeom prst="rect">
            <a:avLst/>
          </a:prstGeom>
          <a:noFill/>
          <a:ln/>
        </p:spPr>
        <p:txBody>
          <a:bodyPr wrap="square" lIns="0" tIns="0" rIns="0" bIns="0" rtlCol="0" anchor="ctr"/>
          <a:lstStyle/>
          <a:p>
            <a:pPr algn="ctr" indent="0" marL="0">
              <a:buNone/>
            </a:pPr>
            <a:r>
              <a:rPr lang="en-US" sz="1300" b="1" dirty="0">
                <a:solidFill>
                  <a:srgbClr val="E7A07F"/>
                </a:solidFill>
              </a:rPr>
              <a:t>✓</a:t>
            </a:r>
            <a:endParaRPr lang="en-US" sz="1300" dirty="0"/>
          </a:p>
        </p:txBody>
      </p:sp>
      <p:sp>
        <p:nvSpPr>
          <p:cNvPr id="21" name="text-678"/>
          <p:cNvSpPr txBox="1"/>
          <p:nvPr/>
        </p:nvSpPr>
        <p:spPr>
          <a:xfrm>
            <a:off x="1005840" y="3566160"/>
            <a:ext cx="4023360" cy="384048"/>
          </a:xfrm>
          <a:prstGeom prst="rect">
            <a:avLst/>
          </a:prstGeom>
          <a:noFill/>
          <a:ln/>
        </p:spPr>
        <p:txBody>
          <a:bodyPr wrap="square" lIns="0" tIns="0" rIns="0" bIns="0" rtlCol="0" anchor="ctr"/>
          <a:lstStyle/>
          <a:p>
            <a:pPr indent="0" marL="0">
              <a:buNone/>
            </a:pPr>
            <a:r>
              <a:rPr lang="en-US" sz="1500" dirty="0">
                <a:solidFill>
                  <a:srgbClr val="F4F0E8"/>
                </a:solidFill>
              </a:rPr>
              <a:t>Model name and version, and the date</a:t>
            </a:r>
            <a:endParaRPr lang="en-US" sz="1500" dirty="0"/>
          </a:p>
        </p:txBody>
      </p:sp>
      <p:sp>
        <p:nvSpPr>
          <p:cNvPr id="22" name="side-679"/>
          <p:cNvSpPr/>
          <p:nvPr/>
        </p:nvSpPr>
        <p:spPr>
          <a:xfrm>
            <a:off x="5303520" y="1234440"/>
            <a:ext cx="3291840" cy="2011680"/>
          </a:xfrm>
          <a:prstGeom prst="roundRect">
            <a:avLst>
              <a:gd name="adj" fmla="val 4545"/>
            </a:avLst>
          </a:prstGeom>
          <a:solidFill>
            <a:srgbClr val="B4472A"/>
          </a:solidFill>
          <a:ln w="12700">
            <a:solidFill>
              <a:srgbClr val="B4472A"/>
            </a:solidFill>
            <a:prstDash val="solid"/>
          </a:ln>
        </p:spPr>
      </p:sp>
      <p:sp>
        <p:nvSpPr>
          <p:cNvPr id="23" name="text-680"/>
          <p:cNvSpPr txBox="1"/>
          <p:nvPr/>
        </p:nvSpPr>
        <p:spPr>
          <a:xfrm>
            <a:off x="5532120" y="1417320"/>
            <a:ext cx="2834640" cy="320040"/>
          </a:xfrm>
          <a:prstGeom prst="rect">
            <a:avLst/>
          </a:prstGeom>
          <a:noFill/>
          <a:ln/>
        </p:spPr>
        <p:txBody>
          <a:bodyPr wrap="square" lIns="0" tIns="0" rIns="0" bIns="0" rtlCol="0" anchor="ctr"/>
          <a:lstStyle/>
          <a:p>
            <a:pPr indent="0" marL="0">
              <a:buNone/>
            </a:pPr>
            <a:r>
              <a:rPr lang="en-US" sz="1300" b="1" dirty="0">
                <a:solidFill>
                  <a:srgbClr val="F0C9B8"/>
                </a:solidFill>
              </a:rPr>
              <a:t>Why open weights matter</a:t>
            </a:r>
            <a:endParaRPr lang="en-US" sz="1300" dirty="0"/>
          </a:p>
        </p:txBody>
      </p:sp>
      <p:sp>
        <p:nvSpPr>
          <p:cNvPr id="24" name="text-681"/>
          <p:cNvSpPr txBox="1"/>
          <p:nvPr/>
        </p:nvSpPr>
        <p:spPr>
          <a:xfrm>
            <a:off x="5532120" y="1783080"/>
            <a:ext cx="2834640" cy="1325880"/>
          </a:xfrm>
          <a:prstGeom prst="rect">
            <a:avLst/>
          </a:prstGeom>
          <a:noFill/>
          <a:ln/>
        </p:spPr>
        <p:txBody>
          <a:bodyPr wrap="square" lIns="0" tIns="0" rIns="0" bIns="0" rtlCol="0" anchor="t"/>
          <a:lstStyle/>
          <a:p>
            <a:pPr indent="0" marL="0">
              <a:buNone/>
            </a:pPr>
            <a:r>
              <a:rPr lang="en-US" sz="1700" dirty="0">
                <a:solidFill>
                  <a:srgbClr val="FBF3EC"/>
                </a:solidFill>
                <a:latin typeface="Cambria" pitchFamily="34" charset="0"/>
                <a:ea typeface="Cambria" pitchFamily="34" charset="-122"/>
                <a:cs typeface="Cambria" pitchFamily="34" charset="-120"/>
              </a:rPr>
              <a:t>Open-weight models (Wan 2.2, Helios, Wan-Dancer) can still be run years from now. Closed apps can't.</a:t>
            </a:r>
            <a:endParaRPr lang="en-US" sz="17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A project folder that survives</a:t>
            </a:r>
            <a:endParaRPr lang="en-US" sz="2800" dirty="0"/>
          </a:p>
        </p:txBody>
      </p:sp>
      <p:sp>
        <p:nvSpPr>
          <p:cNvPr id="4" name="card-682"/>
          <p:cNvSpPr/>
          <p:nvPr/>
        </p:nvSpPr>
        <p:spPr>
          <a:xfrm>
            <a:off x="548640" y="1097280"/>
            <a:ext cx="2560320" cy="1435608"/>
          </a:xfrm>
          <a:prstGeom prst="roundRect">
            <a:avLst>
              <a:gd name="adj" fmla="val 6369"/>
            </a:avLst>
          </a:prstGeom>
          <a:solidFill>
            <a:srgbClr val="2B2926"/>
          </a:solidFill>
          <a:ln w="12700">
            <a:solidFill>
              <a:srgbClr val="2B2926"/>
            </a:solidFill>
            <a:prstDash val="solid"/>
          </a:ln>
        </p:spPr>
      </p:sp>
      <p:sp>
        <p:nvSpPr>
          <p:cNvPr id="5" name="text-683"/>
          <p:cNvSpPr txBox="1"/>
          <p:nvPr/>
        </p:nvSpPr>
        <p:spPr>
          <a:xfrm>
            <a:off x="7498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README.md</a:t>
            </a:r>
            <a:endParaRPr lang="en-US" sz="1500" dirty="0"/>
          </a:p>
        </p:txBody>
      </p:sp>
      <p:sp>
        <p:nvSpPr>
          <p:cNvPr id="6" name="text-684"/>
          <p:cNvSpPr txBox="1"/>
          <p:nvPr/>
        </p:nvSpPr>
        <p:spPr>
          <a:xfrm>
            <a:off x="749808" y="1627632"/>
            <a:ext cx="2157984" cy="813816"/>
          </a:xfrm>
          <a:prstGeom prst="rect">
            <a:avLst/>
          </a:prstGeom>
          <a:noFill/>
          <a:ln/>
        </p:spPr>
        <p:txBody>
          <a:bodyPr wrap="square" lIns="0" tIns="0" rIns="0" bIns="0" rtlCol="0" anchor="t"/>
          <a:lstStyle/>
          <a:p>
            <a:pPr indent="0" marL="0">
              <a:buNone/>
            </a:pPr>
            <a:r>
              <a:rPr lang="en-US" sz="1300" dirty="0">
                <a:solidFill>
                  <a:srgbClr val="F4F0E8"/>
                </a:solidFill>
              </a:rPr>
              <a:t>Model, version, date, settings, and what you were trying to do.</a:t>
            </a:r>
            <a:endParaRPr lang="en-US" sz="1300" dirty="0"/>
          </a:p>
        </p:txBody>
      </p:sp>
      <p:sp>
        <p:nvSpPr>
          <p:cNvPr id="7" name="card-685"/>
          <p:cNvSpPr/>
          <p:nvPr/>
        </p:nvSpPr>
        <p:spPr>
          <a:xfrm>
            <a:off x="3291840" y="1097280"/>
            <a:ext cx="2560320" cy="1435608"/>
          </a:xfrm>
          <a:prstGeom prst="roundRect">
            <a:avLst>
              <a:gd name="adj" fmla="val 6369"/>
            </a:avLst>
          </a:prstGeom>
          <a:solidFill>
            <a:srgbClr val="2B2926"/>
          </a:solidFill>
          <a:ln w="12700">
            <a:solidFill>
              <a:srgbClr val="2B2926"/>
            </a:solidFill>
            <a:prstDash val="solid"/>
          </a:ln>
        </p:spPr>
      </p:sp>
      <p:sp>
        <p:nvSpPr>
          <p:cNvPr id="8" name="text-686"/>
          <p:cNvSpPr txBox="1"/>
          <p:nvPr/>
        </p:nvSpPr>
        <p:spPr>
          <a:xfrm>
            <a:off x="34930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prompts/</a:t>
            </a:r>
            <a:endParaRPr lang="en-US" sz="1500" dirty="0"/>
          </a:p>
        </p:txBody>
      </p:sp>
      <p:sp>
        <p:nvSpPr>
          <p:cNvPr id="9" name="text-687"/>
          <p:cNvSpPr txBox="1"/>
          <p:nvPr/>
        </p:nvSpPr>
        <p:spPr>
          <a:xfrm>
            <a:off x="3493008" y="1627632"/>
            <a:ext cx="2157984" cy="813816"/>
          </a:xfrm>
          <a:prstGeom prst="rect">
            <a:avLst/>
          </a:prstGeom>
          <a:noFill/>
          <a:ln/>
        </p:spPr>
        <p:txBody>
          <a:bodyPr wrap="square" lIns="0" tIns="0" rIns="0" bIns="0" rtlCol="0" anchor="t"/>
          <a:lstStyle/>
          <a:p>
            <a:pPr indent="0" marL="0">
              <a:buNone/>
            </a:pPr>
            <a:r>
              <a:rPr lang="en-US" sz="1300" dirty="0">
                <a:solidFill>
                  <a:srgbClr val="F4F0E8"/>
                </a:solidFill>
              </a:rPr>
              <a:t>Every prompt you kept, word for word, with its seed.</a:t>
            </a:r>
            <a:endParaRPr lang="en-US" sz="1300" dirty="0"/>
          </a:p>
        </p:txBody>
      </p:sp>
      <p:sp>
        <p:nvSpPr>
          <p:cNvPr id="10" name="card-688"/>
          <p:cNvSpPr/>
          <p:nvPr/>
        </p:nvSpPr>
        <p:spPr>
          <a:xfrm>
            <a:off x="6035040" y="1097280"/>
            <a:ext cx="2560320" cy="1435608"/>
          </a:xfrm>
          <a:prstGeom prst="roundRect">
            <a:avLst>
              <a:gd name="adj" fmla="val 6369"/>
            </a:avLst>
          </a:prstGeom>
          <a:solidFill>
            <a:srgbClr val="2B2926"/>
          </a:solidFill>
          <a:ln w="12700">
            <a:solidFill>
              <a:srgbClr val="2B2926"/>
            </a:solidFill>
            <a:prstDash val="solid"/>
          </a:ln>
        </p:spPr>
      </p:sp>
      <p:sp>
        <p:nvSpPr>
          <p:cNvPr id="11" name="text-689"/>
          <p:cNvSpPr txBox="1"/>
          <p:nvPr/>
        </p:nvSpPr>
        <p:spPr>
          <a:xfrm>
            <a:off x="6236208" y="1234440"/>
            <a:ext cx="2157984" cy="365760"/>
          </a:xfrm>
          <a:prstGeom prst="rect">
            <a:avLst/>
          </a:prstGeom>
          <a:noFill/>
          <a:ln/>
        </p:spPr>
        <p:txBody>
          <a:bodyPr wrap="square" lIns="0" tIns="0" rIns="0" bIns="0" rtlCol="0" anchor="t"/>
          <a:lstStyle/>
          <a:p>
            <a:pPr indent="0" marL="0">
              <a:buNone/>
            </a:pPr>
            <a:r>
              <a:rPr lang="en-US" sz="1500" b="1" dirty="0">
                <a:solidFill>
                  <a:srgbClr val="E7A07F"/>
                </a:solidFill>
              </a:rPr>
              <a:t>refs/</a:t>
            </a:r>
            <a:endParaRPr lang="en-US" sz="1500" dirty="0"/>
          </a:p>
        </p:txBody>
      </p:sp>
      <p:sp>
        <p:nvSpPr>
          <p:cNvPr id="12" name="text-690"/>
          <p:cNvSpPr txBox="1"/>
          <p:nvPr/>
        </p:nvSpPr>
        <p:spPr>
          <a:xfrm>
            <a:off x="6236208" y="1627632"/>
            <a:ext cx="2157984" cy="813816"/>
          </a:xfrm>
          <a:prstGeom prst="rect">
            <a:avLst/>
          </a:prstGeom>
          <a:noFill/>
          <a:ln/>
        </p:spPr>
        <p:txBody>
          <a:bodyPr wrap="square" lIns="0" tIns="0" rIns="0" bIns="0" rtlCol="0" anchor="t"/>
          <a:lstStyle/>
          <a:p>
            <a:pPr indent="0" marL="0">
              <a:buNone/>
            </a:pPr>
            <a:r>
              <a:rPr lang="en-US" sz="1300" dirty="0">
                <a:solidFill>
                  <a:srgbClr val="F4F0E8"/>
                </a:solidFill>
              </a:rPr>
              <a:t>Images, clips and songs you used, with credits and licences.</a:t>
            </a:r>
            <a:endParaRPr lang="en-US" sz="1300" dirty="0"/>
          </a:p>
        </p:txBody>
      </p:sp>
      <p:sp>
        <p:nvSpPr>
          <p:cNvPr id="13" name="card-691"/>
          <p:cNvSpPr/>
          <p:nvPr/>
        </p:nvSpPr>
        <p:spPr>
          <a:xfrm>
            <a:off x="548640" y="2715768"/>
            <a:ext cx="2560320" cy="1435608"/>
          </a:xfrm>
          <a:prstGeom prst="roundRect">
            <a:avLst>
              <a:gd name="adj" fmla="val 6369"/>
            </a:avLst>
          </a:prstGeom>
          <a:solidFill>
            <a:srgbClr val="2B2926"/>
          </a:solidFill>
          <a:ln w="12700">
            <a:solidFill>
              <a:srgbClr val="2B2926"/>
            </a:solidFill>
            <a:prstDash val="solid"/>
          </a:ln>
        </p:spPr>
      </p:sp>
      <p:sp>
        <p:nvSpPr>
          <p:cNvPr id="14" name="text-692"/>
          <p:cNvSpPr txBox="1"/>
          <p:nvPr/>
        </p:nvSpPr>
        <p:spPr>
          <a:xfrm>
            <a:off x="749808" y="2852928"/>
            <a:ext cx="2157984" cy="365760"/>
          </a:xfrm>
          <a:prstGeom prst="rect">
            <a:avLst/>
          </a:prstGeom>
          <a:noFill/>
          <a:ln/>
        </p:spPr>
        <p:txBody>
          <a:bodyPr wrap="square" lIns="0" tIns="0" rIns="0" bIns="0" rtlCol="0" anchor="t"/>
          <a:lstStyle/>
          <a:p>
            <a:pPr indent="0" marL="0">
              <a:buNone/>
            </a:pPr>
            <a:r>
              <a:rPr lang="en-US" sz="1500" b="1" dirty="0">
                <a:solidFill>
                  <a:srgbClr val="E7A07F"/>
                </a:solidFill>
              </a:rPr>
              <a:t>raw/</a:t>
            </a:r>
            <a:endParaRPr lang="en-US" sz="1500" dirty="0"/>
          </a:p>
        </p:txBody>
      </p:sp>
      <p:sp>
        <p:nvSpPr>
          <p:cNvPr id="15" name="text-693"/>
          <p:cNvSpPr txBox="1"/>
          <p:nvPr/>
        </p:nvSpPr>
        <p:spPr>
          <a:xfrm>
            <a:off x="749808" y="3246120"/>
            <a:ext cx="2157984" cy="813816"/>
          </a:xfrm>
          <a:prstGeom prst="rect">
            <a:avLst/>
          </a:prstGeom>
          <a:noFill/>
          <a:ln/>
        </p:spPr>
        <p:txBody>
          <a:bodyPr wrap="square" lIns="0" tIns="0" rIns="0" bIns="0" rtlCol="0" anchor="t"/>
          <a:lstStyle/>
          <a:p>
            <a:pPr indent="0" marL="0">
              <a:buNone/>
            </a:pPr>
            <a:r>
              <a:rPr lang="en-US" sz="1300" dirty="0">
                <a:solidFill>
                  <a:srgbClr val="F4F0E8"/>
                </a:solidFill>
              </a:rPr>
              <a:t>Unedited generations, including the failures worth remembering.</a:t>
            </a:r>
            <a:endParaRPr lang="en-US" sz="1300" dirty="0"/>
          </a:p>
        </p:txBody>
      </p:sp>
      <p:sp>
        <p:nvSpPr>
          <p:cNvPr id="16" name="card-694"/>
          <p:cNvSpPr/>
          <p:nvPr/>
        </p:nvSpPr>
        <p:spPr>
          <a:xfrm>
            <a:off x="3291840" y="2715768"/>
            <a:ext cx="2560320" cy="1435608"/>
          </a:xfrm>
          <a:prstGeom prst="roundRect">
            <a:avLst>
              <a:gd name="adj" fmla="val 6369"/>
            </a:avLst>
          </a:prstGeom>
          <a:solidFill>
            <a:srgbClr val="2B2926"/>
          </a:solidFill>
          <a:ln w="12700">
            <a:solidFill>
              <a:srgbClr val="2B2926"/>
            </a:solidFill>
            <a:prstDash val="solid"/>
          </a:ln>
        </p:spPr>
      </p:sp>
      <p:sp>
        <p:nvSpPr>
          <p:cNvPr id="17" name="text-695"/>
          <p:cNvSpPr txBox="1"/>
          <p:nvPr/>
        </p:nvSpPr>
        <p:spPr>
          <a:xfrm>
            <a:off x="3493008" y="2852928"/>
            <a:ext cx="2157984" cy="365760"/>
          </a:xfrm>
          <a:prstGeom prst="rect">
            <a:avLst/>
          </a:prstGeom>
          <a:noFill/>
          <a:ln/>
        </p:spPr>
        <p:txBody>
          <a:bodyPr wrap="square" lIns="0" tIns="0" rIns="0" bIns="0" rtlCol="0" anchor="t"/>
          <a:lstStyle/>
          <a:p>
            <a:pPr indent="0" marL="0">
              <a:buNone/>
            </a:pPr>
            <a:r>
              <a:rPr lang="en-US" sz="1500" b="1" dirty="0">
                <a:solidFill>
                  <a:srgbClr val="E7A07F"/>
                </a:solidFill>
              </a:rPr>
              <a:t>edit/</a:t>
            </a:r>
            <a:endParaRPr lang="en-US" sz="1500" dirty="0"/>
          </a:p>
        </p:txBody>
      </p:sp>
      <p:sp>
        <p:nvSpPr>
          <p:cNvPr id="18" name="text-696"/>
          <p:cNvSpPr txBox="1"/>
          <p:nvPr/>
        </p:nvSpPr>
        <p:spPr>
          <a:xfrm>
            <a:off x="3493008" y="3246120"/>
            <a:ext cx="2157984" cy="813816"/>
          </a:xfrm>
          <a:prstGeom prst="rect">
            <a:avLst/>
          </a:prstGeom>
          <a:noFill/>
          <a:ln/>
        </p:spPr>
        <p:txBody>
          <a:bodyPr wrap="square" lIns="0" tIns="0" rIns="0" bIns="0" rtlCol="0" anchor="t"/>
          <a:lstStyle/>
          <a:p>
            <a:pPr indent="0" marL="0">
              <a:buNone/>
            </a:pPr>
            <a:r>
              <a:rPr lang="en-US" sz="1300" dirty="0">
                <a:solidFill>
                  <a:srgbClr val="F4F0E8"/>
                </a:solidFill>
              </a:rPr>
              <a:t>The editing project and the exported master.</a:t>
            </a:r>
            <a:endParaRPr lang="en-US" sz="1300" dirty="0"/>
          </a:p>
        </p:txBody>
      </p:sp>
      <p:sp>
        <p:nvSpPr>
          <p:cNvPr id="19" name="card-697"/>
          <p:cNvSpPr/>
          <p:nvPr/>
        </p:nvSpPr>
        <p:spPr>
          <a:xfrm>
            <a:off x="6035040" y="2715768"/>
            <a:ext cx="2560320" cy="1435608"/>
          </a:xfrm>
          <a:prstGeom prst="roundRect">
            <a:avLst>
              <a:gd name="adj" fmla="val 6369"/>
            </a:avLst>
          </a:prstGeom>
          <a:solidFill>
            <a:srgbClr val="2B2926"/>
          </a:solidFill>
          <a:ln w="12700">
            <a:solidFill>
              <a:srgbClr val="2B2926"/>
            </a:solidFill>
            <a:prstDash val="solid"/>
          </a:ln>
        </p:spPr>
      </p:sp>
      <p:sp>
        <p:nvSpPr>
          <p:cNvPr id="20" name="text-698"/>
          <p:cNvSpPr txBox="1"/>
          <p:nvPr/>
        </p:nvSpPr>
        <p:spPr>
          <a:xfrm>
            <a:off x="6236208" y="2852928"/>
            <a:ext cx="2157984" cy="365760"/>
          </a:xfrm>
          <a:prstGeom prst="rect">
            <a:avLst/>
          </a:prstGeom>
          <a:noFill/>
          <a:ln/>
        </p:spPr>
        <p:txBody>
          <a:bodyPr wrap="square" lIns="0" tIns="0" rIns="0" bIns="0" rtlCol="0" anchor="t"/>
          <a:lstStyle/>
          <a:p>
            <a:pPr indent="0" marL="0">
              <a:buNone/>
            </a:pPr>
            <a:r>
              <a:rPr lang="en-US" sz="1500" b="1" dirty="0">
                <a:solidFill>
                  <a:srgbClr val="E7A07F"/>
                </a:solidFill>
              </a:rPr>
              <a:t>Start today</a:t>
            </a:r>
            <a:endParaRPr lang="en-US" sz="1500" dirty="0"/>
          </a:p>
        </p:txBody>
      </p:sp>
      <p:sp>
        <p:nvSpPr>
          <p:cNvPr id="21" name="text-699"/>
          <p:cNvSpPr txBox="1"/>
          <p:nvPr/>
        </p:nvSpPr>
        <p:spPr>
          <a:xfrm>
            <a:off x="6236208" y="3246120"/>
            <a:ext cx="2157984" cy="813816"/>
          </a:xfrm>
          <a:prstGeom prst="rect">
            <a:avLst/>
          </a:prstGeom>
          <a:noFill/>
          <a:ln/>
        </p:spPr>
        <p:txBody>
          <a:bodyPr wrap="square" lIns="0" tIns="0" rIns="0" bIns="0" rtlCol="0" anchor="t"/>
          <a:lstStyle/>
          <a:p>
            <a:pPr indent="0" marL="0">
              <a:buNone/>
            </a:pPr>
            <a:r>
              <a:rPr lang="en-US" sz="1300" dirty="0">
                <a:solidFill>
                  <a:srgbClr val="F4F0E8"/>
                </a:solidFill>
              </a:rPr>
              <a:t>Use this structure for Assignment 2.</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Useful: pin your versions</a:t>
            </a:r>
            <a:endParaRPr lang="en-US" sz="2800" dirty="0"/>
          </a:p>
        </p:txBody>
      </p:sp>
      <p:sp>
        <p:nvSpPr>
          <p:cNvPr id="4" name="card-700"/>
          <p:cNvSpPr/>
          <p:nvPr/>
        </p:nvSpPr>
        <p:spPr>
          <a:xfrm>
            <a:off x="548640" y="1097280"/>
            <a:ext cx="3931920" cy="1216152"/>
          </a:xfrm>
          <a:prstGeom prst="roundRect">
            <a:avLst>
              <a:gd name="adj" fmla="val 7519"/>
            </a:avLst>
          </a:prstGeom>
          <a:solidFill>
            <a:srgbClr val="2B2926"/>
          </a:solidFill>
          <a:ln w="12700">
            <a:solidFill>
              <a:srgbClr val="2B2926"/>
            </a:solidFill>
            <a:prstDash val="solid"/>
          </a:ln>
        </p:spPr>
      </p:sp>
      <p:sp>
        <p:nvSpPr>
          <p:cNvPr id="5" name="text-701"/>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Name the exact model</a:t>
            </a:r>
            <a:endParaRPr lang="en-US" sz="1500" dirty="0"/>
          </a:p>
        </p:txBody>
      </p:sp>
      <p:sp>
        <p:nvSpPr>
          <p:cNvPr id="6" name="text-702"/>
          <p:cNvSpPr txBox="1"/>
          <p:nvPr/>
        </p:nvSpPr>
        <p:spPr>
          <a:xfrm>
            <a:off x="7498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Write the model ID and version, not just “Wan”: e.g. Wan-AI/Wan-Dancer-14B.</a:t>
            </a:r>
            <a:endParaRPr lang="en-US" sz="1300" dirty="0"/>
          </a:p>
        </p:txBody>
      </p:sp>
      <p:sp>
        <p:nvSpPr>
          <p:cNvPr id="7" name="card-703"/>
          <p:cNvSpPr/>
          <p:nvPr/>
        </p:nvSpPr>
        <p:spPr>
          <a:xfrm>
            <a:off x="4663440" y="1097280"/>
            <a:ext cx="3931920" cy="1216152"/>
          </a:xfrm>
          <a:prstGeom prst="roundRect">
            <a:avLst>
              <a:gd name="adj" fmla="val 7519"/>
            </a:avLst>
          </a:prstGeom>
          <a:solidFill>
            <a:srgbClr val="2B2926"/>
          </a:solidFill>
          <a:ln w="12700">
            <a:solidFill>
              <a:srgbClr val="2B2926"/>
            </a:solidFill>
            <a:prstDash val="solid"/>
          </a:ln>
        </p:spPr>
      </p:sp>
      <p:sp>
        <p:nvSpPr>
          <p:cNvPr id="8" name="text-704"/>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Pin the revision</a:t>
            </a:r>
            <a:endParaRPr lang="en-US" sz="1500" dirty="0"/>
          </a:p>
        </p:txBody>
      </p:sp>
      <p:sp>
        <p:nvSpPr>
          <p:cNvPr id="9" name="text-705"/>
          <p:cNvSpPr txBox="1"/>
          <p:nvPr/>
        </p:nvSpPr>
        <p:spPr>
          <a:xfrm>
            <a:off x="4864608" y="1627632"/>
            <a:ext cx="3529584" cy="594360"/>
          </a:xfrm>
          <a:prstGeom prst="rect">
            <a:avLst/>
          </a:prstGeom>
          <a:noFill/>
          <a:ln/>
        </p:spPr>
        <p:txBody>
          <a:bodyPr wrap="square" lIns="0" tIns="0" rIns="0" bIns="0" rtlCol="0" anchor="t"/>
          <a:lstStyle/>
          <a:p>
            <a:pPr indent="0" marL="0">
              <a:buNone/>
            </a:pPr>
            <a:r>
              <a:rPr lang="en-US" sz="1300" dirty="0">
                <a:solidFill>
                  <a:srgbClr val="F4F0E8"/>
                </a:solidFill>
              </a:rPr>
              <a:t>On Hugging Face, record the commit hash of the weights you downloaded.</a:t>
            </a:r>
            <a:endParaRPr lang="en-US" sz="1300" dirty="0"/>
          </a:p>
        </p:txBody>
      </p:sp>
      <p:sp>
        <p:nvSpPr>
          <p:cNvPr id="10" name="card-706"/>
          <p:cNvSpPr/>
          <p:nvPr/>
        </p:nvSpPr>
        <p:spPr>
          <a:xfrm>
            <a:off x="548640" y="2496312"/>
            <a:ext cx="3931920" cy="1216152"/>
          </a:xfrm>
          <a:prstGeom prst="roundRect">
            <a:avLst>
              <a:gd name="adj" fmla="val 7519"/>
            </a:avLst>
          </a:prstGeom>
          <a:solidFill>
            <a:srgbClr val="2B2926"/>
          </a:solidFill>
          <a:ln w="12700">
            <a:solidFill>
              <a:srgbClr val="2B2926"/>
            </a:solidFill>
            <a:prstDash val="solid"/>
          </a:ln>
        </p:spPr>
      </p:sp>
      <p:sp>
        <p:nvSpPr>
          <p:cNvPr id="11" name="text-707"/>
          <p:cNvSpPr txBox="1"/>
          <p:nvPr/>
        </p:nvSpPr>
        <p:spPr>
          <a:xfrm>
            <a:off x="7498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Keep the licence</a:t>
            </a:r>
            <a:endParaRPr lang="en-US" sz="1500" dirty="0"/>
          </a:p>
        </p:txBody>
      </p:sp>
      <p:sp>
        <p:nvSpPr>
          <p:cNvPr id="12" name="text-708"/>
          <p:cNvSpPr txBox="1"/>
          <p:nvPr/>
        </p:nvSpPr>
        <p:spPr>
          <a:xfrm>
            <a:off x="7498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Save the licence file next to the weights: Apache 2.0 lets you keep and share them.</a:t>
            </a:r>
            <a:endParaRPr lang="en-US" sz="1300" dirty="0"/>
          </a:p>
        </p:txBody>
      </p:sp>
      <p:sp>
        <p:nvSpPr>
          <p:cNvPr id="13" name="card-709"/>
          <p:cNvSpPr/>
          <p:nvPr/>
        </p:nvSpPr>
        <p:spPr>
          <a:xfrm>
            <a:off x="4663440" y="2496312"/>
            <a:ext cx="3931920" cy="1216152"/>
          </a:xfrm>
          <a:prstGeom prst="roundRect">
            <a:avLst>
              <a:gd name="adj" fmla="val 7519"/>
            </a:avLst>
          </a:prstGeom>
          <a:solidFill>
            <a:srgbClr val="2B2926"/>
          </a:solidFill>
          <a:ln w="12700">
            <a:solidFill>
              <a:srgbClr val="2B2926"/>
            </a:solidFill>
            <a:prstDash val="solid"/>
          </a:ln>
        </p:spPr>
      </p:sp>
      <p:sp>
        <p:nvSpPr>
          <p:cNvPr id="14" name="text-710"/>
          <p:cNvSpPr txBox="1"/>
          <p:nvPr/>
        </p:nvSpPr>
        <p:spPr>
          <a:xfrm>
            <a:off x="4864608" y="2633472"/>
            <a:ext cx="3529584" cy="365760"/>
          </a:xfrm>
          <a:prstGeom prst="rect">
            <a:avLst/>
          </a:prstGeom>
          <a:noFill/>
          <a:ln/>
        </p:spPr>
        <p:txBody>
          <a:bodyPr wrap="square" lIns="0" tIns="0" rIns="0" bIns="0" rtlCol="0" anchor="t"/>
          <a:lstStyle/>
          <a:p>
            <a:pPr indent="0" marL="0">
              <a:buNone/>
            </a:pPr>
            <a:r>
              <a:rPr lang="en-US" sz="1500" b="1" dirty="0">
                <a:solidFill>
                  <a:srgbClr val="E7A07F"/>
                </a:solidFill>
              </a:rPr>
              <a:t>Write the settings</a:t>
            </a:r>
            <a:endParaRPr lang="en-US" sz="1500" dirty="0"/>
          </a:p>
        </p:txBody>
      </p:sp>
      <p:sp>
        <p:nvSpPr>
          <p:cNvPr id="15" name="text-711"/>
          <p:cNvSpPr txBox="1"/>
          <p:nvPr/>
        </p:nvSpPr>
        <p:spPr>
          <a:xfrm>
            <a:off x="4864608" y="3026664"/>
            <a:ext cx="3529584" cy="594360"/>
          </a:xfrm>
          <a:prstGeom prst="rect">
            <a:avLst/>
          </a:prstGeom>
          <a:noFill/>
          <a:ln/>
        </p:spPr>
        <p:txBody>
          <a:bodyPr wrap="square" lIns="0" tIns="0" rIns="0" bIns="0" rtlCol="0" anchor="t"/>
          <a:lstStyle/>
          <a:p>
            <a:pPr indent="0" marL="0">
              <a:buNone/>
            </a:pPr>
            <a:r>
              <a:rPr lang="en-US" sz="1300" dirty="0">
                <a:solidFill>
                  <a:srgbClr val="F4F0E8"/>
                </a:solidFill>
              </a:rPr>
              <a:t>Seed, steps, guidance, resolution, frame rate: everything needed to make it again.</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spTree>
      <p:nvGrpSpPr>
        <p:cNvPr id="1" name=""/>
        <p:cNvGrpSpPr/>
        <p:nvPr/>
      </p:nvGrpSpPr>
      <p:grpSpPr>
        <a:xfrm>
          <a:off x="0" y="0"/>
          <a:ext cx="0" cy="0"/>
          <a:chOff x="0" y="0"/>
          <a:chExt cx="0" cy="0"/>
        </a:xfrm>
      </p:grpSpPr>
      <p:sp>
        <p:nvSpPr>
          <p:cNvPr id="3" name="text-712"/>
          <p:cNvSpPr txBox="1"/>
          <p:nvPr/>
        </p:nvSpPr>
        <p:spPr>
          <a:xfrm>
            <a:off x="548640" y="822960"/>
            <a:ext cx="7315200" cy="274320"/>
          </a:xfrm>
          <a:prstGeom prst="rect">
            <a:avLst/>
          </a:prstGeom>
          <a:noFill/>
          <a:ln/>
        </p:spPr>
        <p:txBody>
          <a:bodyPr wrap="square" lIns="0" tIns="0" rIns="0" bIns="0" rtlCol="0" anchor="ctr"/>
          <a:lstStyle/>
          <a:p>
            <a:pPr indent="0" marL="0">
              <a:buNone/>
            </a:pPr>
            <a:r>
              <a:rPr lang="en-US" sz="1100" b="1" spc="300" kern="0" dirty="0">
                <a:solidFill>
                  <a:srgbClr val="F0C9B8"/>
                </a:solidFill>
              </a:rPr>
              <a:t>FOR THE ROOM</a:t>
            </a:r>
            <a:endParaRPr lang="en-US" sz="1100" dirty="0"/>
          </a:p>
        </p:txBody>
      </p:sp>
      <p:sp>
        <p:nvSpPr>
          <p:cNvPr id="4" name="text-713"/>
          <p:cNvSpPr txBox="1"/>
          <p:nvPr/>
        </p:nvSpPr>
        <p:spPr>
          <a:xfrm>
            <a:off x="548640" y="1188720"/>
            <a:ext cx="7863840" cy="1417320"/>
          </a:xfrm>
          <a:prstGeom prst="rect">
            <a:avLst/>
          </a:prstGeom>
          <a:noFill/>
          <a:ln/>
        </p:spPr>
        <p:txBody>
          <a:bodyPr wrap="square" lIns="0" tIns="0" rIns="0" bIns="0" rtlCol="0" anchor="t"/>
          <a:lstStyle/>
          <a:p>
            <a:pPr indent="0" marL="0">
              <a:buNone/>
            </a:pPr>
            <a:r>
              <a:rPr lang="en-US" sz="3200" dirty="0">
                <a:solidFill>
                  <a:srgbClr val="FBF3EC"/>
                </a:solidFill>
                <a:latin typeface="Cambria" pitchFamily="34" charset="0"/>
                <a:ea typeface="Cambria" pitchFamily="34" charset="-122"/>
                <a:cs typeface="Cambria" pitchFamily="34" charset="-120"/>
              </a:rPr>
              <a:t>What does an AI artwork need in order to outlive the tool that made it?</a:t>
            </a:r>
            <a:endParaRPr lang="en-US" sz="3200" dirty="0"/>
          </a:p>
        </p:txBody>
      </p:sp>
      <p:sp>
        <p:nvSpPr>
          <p:cNvPr id="5" name="text-714"/>
          <p:cNvSpPr txBox="1"/>
          <p:nvPr/>
        </p:nvSpPr>
        <p:spPr>
          <a:xfrm>
            <a:off x="548640" y="2788920"/>
            <a:ext cx="7680960" cy="822960"/>
          </a:xfrm>
          <a:prstGeom prst="rect">
            <a:avLst/>
          </a:prstGeom>
          <a:noFill/>
          <a:ln/>
        </p:spPr>
        <p:txBody>
          <a:bodyPr wrap="square" lIns="0" tIns="0" rIns="0" bIns="0" rtlCol="0" anchor="t"/>
          <a:lstStyle/>
          <a:p>
            <a:pPr indent="0" marL="0">
              <a:buNone/>
            </a:pPr>
            <a:r>
              <a:rPr lang="en-US" sz="1800" dirty="0">
                <a:solidFill>
                  <a:srgbClr val="FBF3EC"/>
                </a:solidFill>
              </a:rPr>
              <a:t>Think of a film, a painting, a game. What survives, and why?</a:t>
            </a:r>
            <a:endParaRPr lang="en-US" sz="18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F0C9B8"/>
                </a:solidFil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Four stories, one line each</a:t>
            </a:r>
            <a:endParaRPr lang="en-US" sz="2800" dirty="0"/>
          </a:p>
        </p:txBody>
      </p:sp>
      <p:sp>
        <p:nvSpPr>
          <p:cNvPr id="4" name="card-715"/>
          <p:cNvSpPr/>
          <p:nvPr/>
        </p:nvSpPr>
        <p:spPr>
          <a:xfrm>
            <a:off x="548640" y="1097280"/>
            <a:ext cx="3931920" cy="1435608"/>
          </a:xfrm>
          <a:prstGeom prst="roundRect">
            <a:avLst>
              <a:gd name="adj" fmla="val 6369"/>
            </a:avLst>
          </a:prstGeom>
          <a:solidFill>
            <a:srgbClr val="2B2926"/>
          </a:solidFill>
          <a:ln w="12700">
            <a:solidFill>
              <a:srgbClr val="2B2926"/>
            </a:solidFill>
            <a:prstDash val="solid"/>
          </a:ln>
        </p:spPr>
      </p:sp>
      <p:sp>
        <p:nvSpPr>
          <p:cNvPr id="5" name="text-716"/>
          <p:cNvSpPr txBox="1"/>
          <p:nvPr/>
        </p:nvSpPr>
        <p:spPr>
          <a:xfrm>
            <a:off x="7498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01 · Minutes</a:t>
            </a:r>
            <a:endParaRPr lang="en-US" sz="1500" dirty="0"/>
          </a:p>
        </p:txBody>
      </p:sp>
      <p:sp>
        <p:nvSpPr>
          <p:cNvPr id="6" name="text-717"/>
          <p:cNvSpPr txBox="1"/>
          <p:nvPr/>
        </p:nvSpPr>
        <p:spPr>
          <a:xfrm>
            <a:off x="7498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The unit of AI video moved from the shot to the scene, and toward real time.</a:t>
            </a:r>
            <a:endParaRPr lang="en-US" sz="1300" dirty="0"/>
          </a:p>
        </p:txBody>
      </p:sp>
      <p:sp>
        <p:nvSpPr>
          <p:cNvPr id="7" name="card-718"/>
          <p:cNvSpPr/>
          <p:nvPr/>
        </p:nvSpPr>
        <p:spPr>
          <a:xfrm>
            <a:off x="4663440" y="1097280"/>
            <a:ext cx="3931920" cy="1435608"/>
          </a:xfrm>
          <a:prstGeom prst="roundRect">
            <a:avLst>
              <a:gd name="adj" fmla="val 6369"/>
            </a:avLst>
          </a:prstGeom>
          <a:solidFill>
            <a:srgbClr val="2B2926"/>
          </a:solidFill>
          <a:ln w="12700">
            <a:solidFill>
              <a:srgbClr val="2B2926"/>
            </a:solidFill>
            <a:prstDash val="solid"/>
          </a:ln>
        </p:spPr>
      </p:sp>
      <p:sp>
        <p:nvSpPr>
          <p:cNvPr id="8" name="text-719"/>
          <p:cNvSpPr txBox="1"/>
          <p:nvPr/>
        </p:nvSpPr>
        <p:spPr>
          <a:xfrm>
            <a:off x="4864608" y="1234440"/>
            <a:ext cx="3529584" cy="365760"/>
          </a:xfrm>
          <a:prstGeom prst="rect">
            <a:avLst/>
          </a:prstGeom>
          <a:noFill/>
          <a:ln/>
        </p:spPr>
        <p:txBody>
          <a:bodyPr wrap="square" lIns="0" tIns="0" rIns="0" bIns="0" rtlCol="0" anchor="t"/>
          <a:lstStyle/>
          <a:p>
            <a:pPr indent="0" marL="0">
              <a:buNone/>
            </a:pPr>
            <a:r>
              <a:rPr lang="en-US" sz="1500" b="1" dirty="0">
                <a:solidFill>
                  <a:srgbClr val="E7A07F"/>
                </a:solidFill>
              </a:rPr>
              <a:t>02 · Music</a:t>
            </a:r>
            <a:endParaRPr lang="en-US" sz="1500" dirty="0"/>
          </a:p>
        </p:txBody>
      </p:sp>
      <p:sp>
        <p:nvSpPr>
          <p:cNvPr id="9" name="text-720"/>
          <p:cNvSpPr txBox="1"/>
          <p:nvPr/>
        </p:nvSpPr>
        <p:spPr>
          <a:xfrm>
            <a:off x="4864608" y="1627632"/>
            <a:ext cx="3529584" cy="813816"/>
          </a:xfrm>
          <a:prstGeom prst="rect">
            <a:avLst/>
          </a:prstGeom>
          <a:noFill/>
          <a:ln/>
        </p:spPr>
        <p:txBody>
          <a:bodyPr wrap="square" lIns="0" tIns="0" rIns="0" bIns="0" rtlCol="0" anchor="t"/>
          <a:lstStyle/>
          <a:p>
            <a:pPr indent="0" marL="0">
              <a:buNone/>
            </a:pPr>
            <a:r>
              <a:rPr lang="en-US" sz="1300" dirty="0">
                <a:solidFill>
                  <a:srgbClr val="F4F0E8"/>
                </a:solidFill>
              </a:rPr>
              <a:t>A song and a photo now give you a minute of dance, planned like a choreographer would.</a:t>
            </a:r>
            <a:endParaRPr lang="en-US" sz="1300" dirty="0"/>
          </a:p>
        </p:txBody>
      </p:sp>
      <p:sp>
        <p:nvSpPr>
          <p:cNvPr id="10" name="card-721"/>
          <p:cNvSpPr/>
          <p:nvPr/>
        </p:nvSpPr>
        <p:spPr>
          <a:xfrm>
            <a:off x="548640" y="2715768"/>
            <a:ext cx="3931920" cy="1435608"/>
          </a:xfrm>
          <a:prstGeom prst="roundRect">
            <a:avLst>
              <a:gd name="adj" fmla="val 6369"/>
            </a:avLst>
          </a:prstGeom>
          <a:solidFill>
            <a:srgbClr val="2B2926"/>
          </a:solidFill>
          <a:ln w="12700">
            <a:solidFill>
              <a:srgbClr val="2B2926"/>
            </a:solidFill>
            <a:prstDash val="solid"/>
          </a:ln>
        </p:spPr>
      </p:sp>
      <p:sp>
        <p:nvSpPr>
          <p:cNvPr id="11" name="text-722"/>
          <p:cNvSpPr txBox="1"/>
          <p:nvPr/>
        </p:nvSpPr>
        <p:spPr>
          <a:xfrm>
            <a:off x="7498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03 · Machines</a:t>
            </a:r>
            <a:endParaRPr lang="en-US" sz="1500" dirty="0"/>
          </a:p>
        </p:txBody>
      </p:sp>
      <p:sp>
        <p:nvSpPr>
          <p:cNvPr id="12" name="text-723"/>
          <p:cNvSpPr txBox="1"/>
          <p:nvPr/>
        </p:nvSpPr>
        <p:spPr>
          <a:xfrm>
            <a:off x="7498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Phone video can teach a real robot to dance; video now has machine audiences.</a:t>
            </a:r>
            <a:endParaRPr lang="en-US" sz="1300" dirty="0"/>
          </a:p>
        </p:txBody>
      </p:sp>
      <p:sp>
        <p:nvSpPr>
          <p:cNvPr id="13" name="card-724"/>
          <p:cNvSpPr/>
          <p:nvPr/>
        </p:nvSpPr>
        <p:spPr>
          <a:xfrm>
            <a:off x="4663440" y="2715768"/>
            <a:ext cx="3931920" cy="1435608"/>
          </a:xfrm>
          <a:prstGeom prst="roundRect">
            <a:avLst>
              <a:gd name="adj" fmla="val 6369"/>
            </a:avLst>
          </a:prstGeom>
          <a:solidFill>
            <a:srgbClr val="2B2926"/>
          </a:solidFill>
          <a:ln w="12700">
            <a:solidFill>
              <a:srgbClr val="2B2926"/>
            </a:solidFill>
            <a:prstDash val="solid"/>
          </a:ln>
        </p:spPr>
      </p:sp>
      <p:sp>
        <p:nvSpPr>
          <p:cNvPr id="14" name="text-725"/>
          <p:cNvSpPr txBox="1"/>
          <p:nvPr/>
        </p:nvSpPr>
        <p:spPr>
          <a:xfrm>
            <a:off x="4864608" y="2852928"/>
            <a:ext cx="3529584" cy="365760"/>
          </a:xfrm>
          <a:prstGeom prst="rect">
            <a:avLst/>
          </a:prstGeom>
          <a:noFill/>
          <a:ln/>
        </p:spPr>
        <p:txBody>
          <a:bodyPr wrap="square" lIns="0" tIns="0" rIns="0" bIns="0" rtlCol="0" anchor="t"/>
          <a:lstStyle/>
          <a:p>
            <a:pPr indent="0" marL="0">
              <a:buNone/>
            </a:pPr>
            <a:r>
              <a:rPr lang="en-US" sz="1500" b="1" dirty="0">
                <a:solidFill>
                  <a:srgbClr val="E7A07F"/>
                </a:solidFill>
              </a:rPr>
              <a:t>04 · Loss</a:t>
            </a:r>
            <a:endParaRPr lang="en-US" sz="1500" dirty="0"/>
          </a:p>
        </p:txBody>
      </p:sp>
      <p:sp>
        <p:nvSpPr>
          <p:cNvPr id="15" name="text-726"/>
          <p:cNvSpPr txBox="1"/>
          <p:nvPr/>
        </p:nvSpPr>
        <p:spPr>
          <a:xfrm>
            <a:off x="4864608" y="3246120"/>
            <a:ext cx="3529584" cy="813816"/>
          </a:xfrm>
          <a:prstGeom prst="rect">
            <a:avLst/>
          </a:prstGeom>
          <a:noFill/>
          <a:ln/>
        </p:spPr>
        <p:txBody>
          <a:bodyPr wrap="square" lIns="0" tIns="0" rIns="0" bIns="0" rtlCol="0" anchor="t"/>
          <a:lstStyle/>
          <a:p>
            <a:pPr indent="0" marL="0">
              <a:buNone/>
            </a:pPr>
            <a:r>
              <a:rPr lang="en-US" sz="1300" dirty="0">
                <a:solidFill>
                  <a:srgbClr val="F4F0E8"/>
                </a:solidFill>
              </a:rPr>
              <a:t>Tools can vanish. Keep your sources; prefer what you can still run.</a:t>
            </a:r>
            <a:endParaRPr lang="en-US" sz="13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spTree>
      <p:nvGrpSpPr>
        <p:cNvPr id="1" name=""/>
        <p:cNvGrpSpPr/>
        <p:nvPr/>
      </p:nvGrpSpPr>
      <p:grpSpPr>
        <a:xfrm>
          <a:off x="0" y="0"/>
          <a:ext cx="0" cy="0"/>
          <a:chOff x="0" y="0"/>
          <a:chExt cx="0" cy="0"/>
        </a:xfrm>
      </p:grpSpPr>
      <p:sp>
        <p:nvSpPr>
          <p:cNvPr id="3" name="text-727"/>
          <p:cNvSpPr txBox="1"/>
          <p:nvPr/>
        </p:nvSpPr>
        <p:spPr>
          <a:xfrm>
            <a:off x="548640" y="685800"/>
            <a:ext cx="7315200" cy="274320"/>
          </a:xfrm>
          <a:prstGeom prst="rect">
            <a:avLst/>
          </a:prstGeom>
          <a:noFill/>
          <a:ln/>
        </p:spPr>
        <p:txBody>
          <a:bodyPr wrap="square" lIns="0" tIns="0" rIns="0" bIns="0" rtlCol="0" anchor="ctr"/>
          <a:lstStyle/>
          <a:p>
            <a:pPr indent="0" marL="0">
              <a:buNone/>
            </a:pPr>
            <a:r>
              <a:rPr lang="en-US" sz="1100" b="1" spc="300" kern="0" dirty="0">
                <a:solidFill>
                  <a:srgbClr val="E7A07F"/>
                </a:solidFill>
              </a:rPr>
              <a:t>DEBATE · 10 MINUTES</a:t>
            </a:r>
            <a:endParaRPr lang="en-US" sz="1100" dirty="0"/>
          </a:p>
        </p:txBody>
      </p:sp>
      <p:sp>
        <p:nvSpPr>
          <p:cNvPr id="4" name="text-728"/>
          <p:cNvSpPr txBox="1"/>
          <p:nvPr/>
        </p:nvSpPr>
        <p:spPr>
          <a:xfrm>
            <a:off x="548640" y="1097280"/>
            <a:ext cx="8046720" cy="1463040"/>
          </a:xfrm>
          <a:prstGeom prst="rect">
            <a:avLst/>
          </a:prstGeom>
          <a:noFill/>
          <a:ln/>
        </p:spPr>
        <p:txBody>
          <a:bodyPr wrap="square" lIns="0" tIns="0" rIns="0" bIns="0" rtlCol="0" anchor="t"/>
          <a:lstStyle/>
          <a:p>
            <a:pPr indent="0" marL="0">
              <a:buNone/>
            </a:pPr>
            <a:r>
              <a:rPr lang="en-US" sz="3400" i="1" dirty="0">
                <a:solidFill>
                  <a:srgbClr val="F4F0E8"/>
                </a:solidFill>
                <a:latin typeface="Cambria" pitchFamily="34" charset="0"/>
                <a:ea typeface="Cambria" pitchFamily="34" charset="-122"/>
                <a:cs typeface="Cambria" pitchFamily="34" charset="-120"/>
              </a:rPr>
              <a:t>“A generated dance that a robot can learn is a real dance.”</a:t>
            </a:r>
            <a:endParaRPr lang="en-US" sz="3400" dirty="0"/>
          </a:p>
        </p:txBody>
      </p:sp>
      <p:sp>
        <p:nvSpPr>
          <p:cNvPr id="5" name="rule-729"/>
          <p:cNvSpPr/>
          <p:nvPr/>
        </p:nvSpPr>
        <p:spPr>
          <a:xfrm>
            <a:off x="548640" y="2926080"/>
            <a:ext cx="2560320" cy="1097280"/>
          </a:xfrm>
          <a:prstGeom prst="roundRect">
            <a:avLst>
              <a:gd name="adj" fmla="val 8333"/>
            </a:avLst>
          </a:prstGeom>
          <a:solidFill>
            <a:srgbClr val="2B2926"/>
          </a:solidFill>
          <a:ln w="12700">
            <a:solidFill>
              <a:srgbClr val="2B2926"/>
            </a:solidFill>
            <a:prstDash val="solid"/>
          </a:ln>
        </p:spPr>
      </p:sp>
      <p:sp>
        <p:nvSpPr>
          <p:cNvPr id="6" name="text-730"/>
          <p:cNvSpPr txBox="1"/>
          <p:nvPr/>
        </p:nvSpPr>
        <p:spPr>
          <a:xfrm>
            <a:off x="731520" y="2926080"/>
            <a:ext cx="2194560" cy="1097280"/>
          </a:xfrm>
          <a:prstGeom prst="rect">
            <a:avLst/>
          </a:prstGeom>
          <a:noFill/>
          <a:ln/>
        </p:spPr>
        <p:txBody>
          <a:bodyPr wrap="square" lIns="0" tIns="0" rIns="0" bIns="0" rtlCol="0" anchor="ctr"/>
          <a:lstStyle/>
          <a:p>
            <a:pPr indent="0" marL="0">
              <a:buNone/>
            </a:pPr>
            <a:r>
              <a:rPr lang="en-US" sz="1400" dirty="0">
                <a:solidFill>
                  <a:srgbClr val="F4F0E8"/>
                </a:solidFill>
              </a:rPr>
              <a:t>Left side of the room argues for; right side against</a:t>
            </a:r>
            <a:endParaRPr lang="en-US" sz="1400" dirty="0"/>
          </a:p>
        </p:txBody>
      </p:sp>
      <p:sp>
        <p:nvSpPr>
          <p:cNvPr id="7" name="rule-731"/>
          <p:cNvSpPr/>
          <p:nvPr/>
        </p:nvSpPr>
        <p:spPr>
          <a:xfrm>
            <a:off x="3264408" y="2926080"/>
            <a:ext cx="2560320" cy="1097280"/>
          </a:xfrm>
          <a:prstGeom prst="roundRect">
            <a:avLst>
              <a:gd name="adj" fmla="val 8333"/>
            </a:avLst>
          </a:prstGeom>
          <a:solidFill>
            <a:srgbClr val="2B2926"/>
          </a:solidFill>
          <a:ln w="12700">
            <a:solidFill>
              <a:srgbClr val="2B2926"/>
            </a:solidFill>
            <a:prstDash val="solid"/>
          </a:ln>
        </p:spPr>
      </p:sp>
      <p:sp>
        <p:nvSpPr>
          <p:cNvPr id="8" name="text-732"/>
          <p:cNvSpPr txBox="1"/>
          <p:nvPr/>
        </p:nvSpPr>
        <p:spPr>
          <a:xfrm>
            <a:off x="3447288" y="2926080"/>
            <a:ext cx="2194560" cy="1097280"/>
          </a:xfrm>
          <a:prstGeom prst="rect">
            <a:avLst/>
          </a:prstGeom>
          <a:noFill/>
          <a:ln/>
        </p:spPr>
        <p:txBody>
          <a:bodyPr wrap="square" lIns="0" tIns="0" rIns="0" bIns="0" rtlCol="0" anchor="ctr"/>
          <a:lstStyle/>
          <a:p>
            <a:pPr indent="0" marL="0">
              <a:buNone/>
            </a:pPr>
            <a:r>
              <a:rPr lang="en-US" sz="1400" dirty="0">
                <a:solidFill>
                  <a:srgbClr val="F4F0E8"/>
                </a:solidFill>
              </a:rPr>
              <a:t>Two speakers per side, one minute each</a:t>
            </a:r>
            <a:endParaRPr lang="en-US" sz="1400" dirty="0"/>
          </a:p>
        </p:txBody>
      </p:sp>
      <p:sp>
        <p:nvSpPr>
          <p:cNvPr id="9" name="rule-733"/>
          <p:cNvSpPr/>
          <p:nvPr/>
        </p:nvSpPr>
        <p:spPr>
          <a:xfrm>
            <a:off x="5980176" y="2926080"/>
            <a:ext cx="2560320" cy="1097280"/>
          </a:xfrm>
          <a:prstGeom prst="roundRect">
            <a:avLst>
              <a:gd name="adj" fmla="val 8333"/>
            </a:avLst>
          </a:prstGeom>
          <a:solidFill>
            <a:srgbClr val="2B2926"/>
          </a:solidFill>
          <a:ln w="12700">
            <a:solidFill>
              <a:srgbClr val="2B2926"/>
            </a:solidFill>
            <a:prstDash val="solid"/>
          </a:ln>
        </p:spPr>
      </p:sp>
      <p:sp>
        <p:nvSpPr>
          <p:cNvPr id="10" name="text-734"/>
          <p:cNvSpPr txBox="1"/>
          <p:nvPr/>
        </p:nvSpPr>
        <p:spPr>
          <a:xfrm>
            <a:off x="6163056" y="2926080"/>
            <a:ext cx="2194560" cy="1097280"/>
          </a:xfrm>
          <a:prstGeom prst="rect">
            <a:avLst/>
          </a:prstGeom>
          <a:noFill/>
          <a:ln/>
        </p:spPr>
        <p:txBody>
          <a:bodyPr wrap="square" lIns="0" tIns="0" rIns="0" bIns="0" rtlCol="0" anchor="ctr"/>
          <a:lstStyle/>
          <a:p>
            <a:pPr indent="0" marL="0">
              <a:buNone/>
            </a:pPr>
            <a:r>
              <a:rPr lang="en-US" sz="1400" dirty="0">
                <a:solidFill>
                  <a:srgbClr val="F4F0E8"/>
                </a:solidFill>
              </a:rPr>
              <a:t>Then the whole room votes by show of hands</a:t>
            </a:r>
            <a:endParaRPr lang="en-US" sz="14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Debate starters</a:t>
            </a:r>
            <a:endParaRPr lang="en-US" sz="2800" dirty="0"/>
          </a:p>
        </p:txBody>
      </p:sp>
      <p:sp>
        <p:nvSpPr>
          <p:cNvPr id="4" name="col-735"/>
          <p:cNvSpPr/>
          <p:nvPr/>
        </p:nvSpPr>
        <p:spPr>
          <a:xfrm>
            <a:off x="548640" y="1097280"/>
            <a:ext cx="3931920" cy="2651760"/>
          </a:xfrm>
          <a:prstGeom prst="roundRect">
            <a:avLst>
              <a:gd name="adj" fmla="val 3448"/>
            </a:avLst>
          </a:prstGeom>
          <a:solidFill>
            <a:srgbClr val="2B2926"/>
          </a:solidFill>
          <a:ln w="12700">
            <a:solidFill>
              <a:srgbClr val="2B2926"/>
            </a:solidFill>
            <a:prstDash val="solid"/>
          </a:ln>
        </p:spPr>
      </p:sp>
      <p:sp>
        <p:nvSpPr>
          <p:cNvPr id="5" name="text-736"/>
          <p:cNvSpPr txBox="1"/>
          <p:nvPr/>
        </p:nvSpPr>
        <p:spPr>
          <a:xfrm>
            <a:off x="7772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For: it is a real dance</a:t>
            </a:r>
            <a:endParaRPr lang="en-US" sz="1700" dirty="0"/>
          </a:p>
        </p:txBody>
      </p:sp>
      <p:sp>
        <p:nvSpPr>
          <p:cNvPr id="6" name="items-737"/>
          <p:cNvSpPr txBox="1"/>
          <p:nvPr/>
        </p:nvSpPr>
        <p:spPr>
          <a:xfrm>
            <a:off x="7772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Choreography is a structure of movement in time; the model plans one</a:t>
            </a:r>
            <a:endParaRPr lang="en-US" sz="1400" dirty="0"/>
          </a:p>
          <a:p>
            <a:pPr marL="177800" indent="-177800">
              <a:spcAft>
                <a:spcPts val="800"/>
              </a:spcAft>
              <a:buSzPct val="100000"/>
              <a:buChar char="•"/>
            </a:pPr>
            <a:r>
              <a:rPr lang="en-US" sz="1400" dirty="0">
                <a:solidFill>
                  <a:srgbClr val="F4F0E8"/>
                </a:solidFill>
              </a:rPr>
              <a:t>A real body performs it, with real risk of falling</a:t>
            </a:r>
            <a:endParaRPr lang="en-US" sz="1400" dirty="0"/>
          </a:p>
          <a:p>
            <a:pPr marL="177800" indent="-177800">
              <a:spcAft>
                <a:spcPts val="800"/>
              </a:spcAft>
              <a:buSzPct val="100000"/>
              <a:buChar char="•"/>
            </a:pPr>
            <a:r>
              <a:rPr lang="en-US" sz="1400" dirty="0">
                <a:solidFill>
                  <a:srgbClr val="F4F0E8"/>
                </a:solidFill>
              </a:rPr>
              <a:t>Dance has always borrowed from tools: chance, software, video</a:t>
            </a:r>
            <a:endParaRPr lang="en-US" sz="1400" dirty="0"/>
          </a:p>
        </p:txBody>
      </p:sp>
      <p:sp>
        <p:nvSpPr>
          <p:cNvPr id="7" name="col-738"/>
          <p:cNvSpPr/>
          <p:nvPr/>
        </p:nvSpPr>
        <p:spPr>
          <a:xfrm>
            <a:off x="4663440" y="1097280"/>
            <a:ext cx="3931920" cy="2651760"/>
          </a:xfrm>
          <a:prstGeom prst="roundRect">
            <a:avLst>
              <a:gd name="adj" fmla="val 3448"/>
            </a:avLst>
          </a:prstGeom>
          <a:solidFill>
            <a:srgbClr val="2E2B27"/>
          </a:solidFill>
          <a:ln w="12700">
            <a:solidFill>
              <a:srgbClr val="E7A07F"/>
            </a:solidFill>
            <a:prstDash val="solid"/>
          </a:ln>
        </p:spPr>
      </p:sp>
      <p:sp>
        <p:nvSpPr>
          <p:cNvPr id="8" name="text-739"/>
          <p:cNvSpPr txBox="1"/>
          <p:nvPr/>
        </p:nvSpPr>
        <p:spPr>
          <a:xfrm>
            <a:off x="4892040" y="1234440"/>
            <a:ext cx="3474720" cy="411480"/>
          </a:xfrm>
          <a:prstGeom prst="rect">
            <a:avLst/>
          </a:prstGeom>
          <a:noFill/>
          <a:ln/>
        </p:spPr>
        <p:txBody>
          <a:bodyPr wrap="square" lIns="0" tIns="0" rIns="0" bIns="0" rtlCol="0" anchor="ctr"/>
          <a:lstStyle/>
          <a:p>
            <a:pPr indent="0" marL="0">
              <a:buNone/>
            </a:pPr>
            <a:r>
              <a:rPr lang="en-US" sz="1700" b="1" dirty="0">
                <a:solidFill>
                  <a:srgbClr val="E7A07F"/>
                </a:solidFill>
              </a:rPr>
              <a:t>Against: it is not</a:t>
            </a:r>
            <a:endParaRPr lang="en-US" sz="1700" dirty="0"/>
          </a:p>
        </p:txBody>
      </p:sp>
      <p:sp>
        <p:nvSpPr>
          <p:cNvPr id="9" name="items-740"/>
          <p:cNvSpPr txBox="1"/>
          <p:nvPr/>
        </p:nvSpPr>
        <p:spPr>
          <a:xfrm>
            <a:off x="4892040" y="1737360"/>
            <a:ext cx="3474720" cy="1920240"/>
          </a:xfrm>
          <a:prstGeom prst="rect">
            <a:avLst/>
          </a:prstGeom>
          <a:noFill/>
          <a:ln/>
        </p:spPr>
        <p:txBody>
          <a:bodyPr wrap="square" lIns="0" tIns="0" rIns="0" bIns="0" rtlCol="0" anchor="t"/>
          <a:lstStyle/>
          <a:p>
            <a:pPr marL="177800" indent="-177800">
              <a:spcAft>
                <a:spcPts val="800"/>
              </a:spcAft>
              <a:buSzPct val="100000"/>
              <a:buChar char="•"/>
            </a:pPr>
            <a:r>
              <a:rPr lang="en-US" sz="1400" dirty="0">
                <a:solidFill>
                  <a:srgbClr val="F4F0E8"/>
                </a:solidFill>
              </a:rPr>
              <a:t>No one intended it; a model averaged other people's dances</a:t>
            </a:r>
            <a:endParaRPr lang="en-US" sz="1400" dirty="0"/>
          </a:p>
          <a:p>
            <a:pPr marL="177800" indent="-177800">
              <a:spcAft>
                <a:spcPts val="800"/>
              </a:spcAft>
              <a:buSzPct val="100000"/>
              <a:buChar char="•"/>
            </a:pPr>
            <a:r>
              <a:rPr lang="en-US" sz="1400" dirty="0">
                <a:solidFill>
                  <a:srgbClr val="F4F0E8"/>
                </a:solidFill>
              </a:rPr>
              <a:t>The robot executes, it doesn't express</a:t>
            </a:r>
            <a:endParaRPr lang="en-US" sz="1400" dirty="0"/>
          </a:p>
          <a:p>
            <a:pPr marL="177800" indent="-177800">
              <a:spcAft>
                <a:spcPts val="800"/>
              </a:spcAft>
              <a:buSzPct val="100000"/>
              <a:buChar char="•"/>
            </a:pPr>
            <a:r>
              <a:rPr lang="en-US" sz="1400" dirty="0">
                <a:solidFill>
                  <a:srgbClr val="F4F0E8"/>
                </a:solidFill>
              </a:rPr>
              <a:t>Without a dancer's choice, it's motion, not dance</a:t>
            </a:r>
            <a:endParaRPr lang="en-US" sz="1400" dirty="0"/>
          </a:p>
        </p:txBody>
      </p:sp>
      <p:sp>
        <p:nvSpPr>
          <p:cNvPr id="10" name="text-741"/>
          <p:cNvSpPr txBox="1"/>
          <p:nvPr/>
        </p:nvSpPr>
        <p:spPr>
          <a:xfrm>
            <a:off x="548640" y="3931920"/>
            <a:ext cx="8046720" cy="411480"/>
          </a:xfrm>
          <a:prstGeom prst="rect">
            <a:avLst/>
          </a:prstGeom>
          <a:noFill/>
          <a:ln/>
        </p:spPr>
        <p:txBody>
          <a:bodyPr wrap="square" lIns="0" tIns="0" rIns="0" bIns="0" rtlCol="0" anchor="ctr"/>
          <a:lstStyle/>
          <a:p>
            <a:pPr indent="0" marL="0">
              <a:buNone/>
            </a:pPr>
            <a:r>
              <a:rPr lang="en-US" sz="1400" i="1" dirty="0">
                <a:solidFill>
                  <a:srgbClr val="E7A07F"/>
                </a:solidFill>
              </a:rPr>
              <a:t>Use one example from tonight in your minute.</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Useful: try it this week</a:t>
            </a:r>
            <a:endParaRPr lang="en-US" sz="2800" dirty="0"/>
          </a:p>
        </p:txBody>
      </p:sp>
      <p:graphicFrame>
        <p:nvGraphicFramePr>
          <p:cNvPr id="72" name="table-742"/>
          <p:cNvGraphicFramePr>
            <a:graphicFrameLocks noGrp="1"/>
          </p:cNvGraphicFramePr>
          <p:nvPr>
            <p:extLst>
              <p:ext uri="{D42A27DB-BD31-4B8C-83A1-F6EECF244321}">
                <p14:modId xmlns:p14="http://schemas.microsoft.com/office/powerpoint/2010/main" val="1579011935"/>
              </p:ext>
            </p:extLst>
          </p:nvPr>
        </p:nvGraphicFramePr>
        <p:xfrm>
          <a:off x="548640" y="1143000"/>
          <a:ext cx="8046720" cy="914400"/>
        </p:xfrm>
        <a:graphic>
          <a:graphicData uri="http://schemas.openxmlformats.org/drawingml/2006/table">
            <a:tbl>
              <a:tblPr/>
              <a:tblGrid>
                <a:gridCol w="2377440"/>
                <a:gridCol w="3840480"/>
                <a:gridCol w="1828800"/>
              </a:tblGrid>
              <a:tr h="548640">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Where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b="1" dirty="0">
                          <a:solidFill>
                            <a:srgbClr val="E7A07F"/>
                          </a:solidFill>
                          <a:latin typeface="Calibri" pitchFamily="34" charset="0"/>
                          <a:ea typeface="Calibri" pitchFamily="34" charset="-122"/>
                          <a:cs typeface="Calibri" pitchFamily="34" charset="-120"/>
                        </a:rPr>
                        <a:t>What you need</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Helios, real-time long video</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Hugging Face demo: BestWishYsh/Helios-14B-RealTime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A browser</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Wan-Dancer, music to dance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ModelScope demo: Wan-AI/Wan-Dancer</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A song you may use + one photo</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Seedance 2.5, 30-s one-take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ByteDance's apps and API</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An account; use the beat sheet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r h="548640">
                <a:tc>
                  <a:txBody>
                    <a:bodyPr/>
                    <a:lstStyle/>
                    <a:p>
                      <a:pPr indent="0" marL="0">
                        <a:buNone/>
                      </a:pPr>
                      <a:r>
                        <a:rPr lang="en-US" sz="1300" b="1" dirty="0">
                          <a:solidFill>
                            <a:srgbClr val="F4F0E8"/>
                          </a:solidFill>
                          <a:latin typeface="Calibri" pitchFamily="34" charset="0"/>
                          <a:ea typeface="Calibri" pitchFamily="34" charset="-122"/>
                          <a:cs typeface="Calibri" pitchFamily="34" charset="-120"/>
                        </a:rPr>
                        <a:t>AI Sapiens, video to robot</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F4F0E8"/>
                          </a:solidFill>
                          <a:latin typeface="Calibri" pitchFamily="34" charset="0"/>
                          <a:ea typeface="Calibri" pitchFamily="34" charset="-122"/>
                          <a:cs typeface="Calibri" pitchFamily="34" charset="-120"/>
                        </a:rPr>
                        <a:t>docs.robotis.com (AI Sapiens)</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c>
                  <a:txBody>
                    <a:bodyPr/>
                    <a:lstStyle/>
                    <a:p>
                      <a:pPr indent="0" marL="0">
                        <a:buNone/>
                      </a:pPr>
                      <a:r>
                        <a:rPr lang="en-US" sz="1300" dirty="0">
                          <a:solidFill>
                            <a:srgbClr val="CFC8BA"/>
                          </a:solidFill>
                          <a:latin typeface="Calibri" pitchFamily="34" charset="0"/>
                          <a:ea typeface="Calibri" pitchFamily="34" charset="-122"/>
                          <a:cs typeface="Calibri" pitchFamily="34" charset="-120"/>
                        </a:rPr>
                        <a:t>Curiosity; read the pipeline</a:t>
                      </a:r>
                      <a:endParaRPr lang="en-US" sz="1300" dirty="0">
                        <a:latin typeface="Calibri" charset="0"/>
                        <a:ea typeface="Calibri" charset="0"/>
                        <a:cs typeface="Calibri" charset="0"/>
                      </a:endParaRPr>
                    </a:p>
                  </a:txBody>
                  <a:tcPr marL="101600" marR="101600" marT="50800" marB="50800" anchor="ctr">
                    <a:lnL w="9525" cap="flat" cmpd="sng" algn="ctr">
                      <a:solidFill>
                        <a:srgbClr val="3A3631"/>
                      </a:solidFill>
                      <a:prstDash val="solid"/>
                      <a:round/>
                      <a:headEnd type="none" w="med" len="med"/>
                      <a:tailEnd type="none" w="med" len="med"/>
                    </a:lnL>
                    <a:lnR w="9525" cap="flat" cmpd="sng" algn="ctr">
                      <a:solidFill>
                        <a:srgbClr val="3A3631"/>
                      </a:solidFill>
                      <a:prstDash val="solid"/>
                      <a:round/>
                      <a:headEnd type="none" w="med" len="med"/>
                      <a:tailEnd type="none" w="med" len="med"/>
                    </a:lnR>
                    <a:lnT w="9525" cap="flat" cmpd="sng" algn="ctr">
                      <a:solidFill>
                        <a:srgbClr val="3A3631"/>
                      </a:solidFill>
                      <a:prstDash val="solid"/>
                      <a:round/>
                      <a:headEnd type="none" w="med" len="med"/>
                      <a:tailEnd type="none" w="med" len="med"/>
                    </a:lnT>
                    <a:lnB w="9525" cap="flat" cmpd="sng" algn="ctr">
                      <a:solidFill>
                        <a:srgbClr val="3A3631"/>
                      </a:solidFill>
                      <a:prstDash val="solid"/>
                      <a:round/>
                      <a:headEnd type="none" w="med" len="med"/>
                      <a:tailEnd type="none" w="med" len="med"/>
                    </a:lnB>
                    <a:solidFill>
                      <a:srgbClr val="1C1B19"/>
                    </a:solidFill>
                  </a:tcPr>
                </a:tc>
              </a:tr>
            </a:tbl>
          </a:graphicData>
        </a:graphic>
      </p:graphicFrame>
      <p:sp>
        <p:nvSpPr>
          <p:cNvPr id="5" name="btn-743"/>
          <p:cNvSpPr/>
          <p:nvPr/>
        </p:nvSpPr>
        <p:spPr>
          <a:xfrm>
            <a:off x="548640" y="4069080"/>
            <a:ext cx="3291840" cy="384048"/>
          </a:xfrm>
          <a:prstGeom prst="roundRect">
            <a:avLst>
              <a:gd name="adj" fmla="val 19048"/>
            </a:avLst>
          </a:prstGeom>
          <a:solidFill>
            <a:srgbClr val="2E2B27"/>
          </a:solidFill>
          <a:ln w="12700">
            <a:solidFill>
              <a:srgbClr val="E7A07F"/>
            </a:solidFill>
            <a:prstDash val="solid"/>
          </a:ln>
        </p:spPr>
      </p:sp>
      <p:sp>
        <p:nvSpPr>
          <p:cNvPr id="6" name="btntext-744"/>
          <p:cNvSpPr txBox="1"/>
          <p:nvPr/>
        </p:nvSpPr>
        <p:spPr>
          <a:xfrm>
            <a:off x="685800" y="4069080"/>
            <a:ext cx="3017520" cy="384048"/>
          </a:xfrm>
          <a:prstGeom prst="rect">
            <a:avLst/>
          </a:prstGeom>
          <a:noFill/>
          <a:ln/>
        </p:spPr>
        <p:txBody>
          <a:bodyPr wrap="square" lIns="0" tIns="0" rIns="0" bIns="0" rtlCol="0" anchor="ctr"/>
          <a:lstStyle/>
          <a:p>
            <a:pPr indent="0" marL="0">
              <a:buNone/>
            </a:pPr>
            <a:r>
              <a:rPr lang="en-US" sz="1300" b="1" u="sng" dirty="0">
                <a:solidFill>
                  <a:srgbClr val="E7A07F"/>
                </a:solidFill>
                <a:hlinkClick r:id="rId1" invalidUrl="" action="" tgtFrame="" tooltip="https://huggingface.co/spaces/BestWishYsh/Helios-14B-RealTime" history="1" highlightClick="0" endSnd="0">
                  <a:extLst>
                    <a:ext uri="{A12FA001-AC4F-418D-AE19-62706E023703}">
                      <ahyp:hlinkClr xmlns:ahyp="http://schemas.microsoft.com/office/drawing/2018/hyperlinkcolor" val="tx"/>
                    </a:ext>
                  </a:extLst>
                </a:hlinkClick>
              </a:rPr>
              <a:t>► Helios demo (Hugging Face)</a:t>
            </a:r>
            <a:endParaRPr lang="en-US" sz="1300" dirty="0"/>
          </a:p>
        </p:txBody>
      </p:sp>
      <p:sp>
        <p:nvSpPr>
          <p:cNvPr id="7" name="text-745"/>
          <p:cNvSpPr txBox="1"/>
          <p:nvPr/>
        </p:nvSpPr>
        <p:spPr>
          <a:xfrm>
            <a:off x="548640" y="4471416"/>
            <a:ext cx="3291840" cy="182880"/>
          </a:xfrm>
          <a:prstGeom prst="rect">
            <a:avLst/>
          </a:prstGeom>
          <a:noFill/>
          <a:ln/>
        </p:spPr>
        <p:txBody>
          <a:bodyPr wrap="square" lIns="0" tIns="0" rIns="0" bIns="0" rtlCol="0" anchor="ctr"/>
          <a:lstStyle/>
          <a:p>
            <a:pPr indent="0" marL="0">
              <a:buNone/>
            </a:pPr>
            <a:r>
              <a:rPr lang="en-US" sz="900" dirty="0">
                <a:solidFill>
                  <a:srgbClr val="6E665C"/>
                </a:solidFill>
              </a:rPr>
              <a:t>huggingface.co/spaces/BestWishYsh/Helios-14B-RealTime</a:t>
            </a:r>
            <a:endParaRPr lang="en-US" sz="9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This week</a:t>
            </a:r>
            <a:endParaRPr lang="en-US" sz="2800" dirty="0"/>
          </a:p>
        </p:txBody>
      </p:sp>
      <p:sp>
        <p:nvSpPr>
          <p:cNvPr id="4" name="reading-746"/>
          <p:cNvSpPr/>
          <p:nvPr/>
        </p:nvSpPr>
        <p:spPr>
          <a:xfrm>
            <a:off x="548640" y="1143000"/>
            <a:ext cx="2560320" cy="1417320"/>
          </a:xfrm>
          <a:prstGeom prst="roundRect">
            <a:avLst>
              <a:gd name="adj" fmla="val 6452"/>
            </a:avLst>
          </a:prstGeom>
          <a:solidFill>
            <a:srgbClr val="2B2926"/>
          </a:solidFill>
          <a:ln w="12700">
            <a:solidFill>
              <a:srgbClr val="2B2926"/>
            </a:solidFill>
            <a:prstDash val="solid"/>
          </a:ln>
        </p:spPr>
      </p:sp>
      <p:sp>
        <p:nvSpPr>
          <p:cNvPr id="5" name="text-747"/>
          <p:cNvSpPr txBox="1"/>
          <p:nvPr/>
        </p:nvSpPr>
        <p:spPr>
          <a:xfrm>
            <a:off x="731520" y="1280160"/>
            <a:ext cx="2194560" cy="274320"/>
          </a:xfrm>
          <a:prstGeom prst="rect">
            <a:avLst/>
          </a:prstGeom>
          <a:noFill/>
          <a:ln/>
        </p:spPr>
        <p:txBody>
          <a:bodyPr wrap="square" lIns="0" tIns="0" rIns="0" bIns="0" rtlCol="0" anchor="ctr"/>
          <a:lstStyle/>
          <a:p>
            <a:pPr indent="0" marL="0">
              <a:buNone/>
            </a:pPr>
            <a:r>
              <a:rPr lang="en-US" sz="1000" b="1" spc="200" kern="0" dirty="0">
                <a:solidFill>
                  <a:srgbClr val="E7A07F"/>
                </a:solidFill>
              </a:rPr>
              <a:t>READING 1 · TECHNIQUE</a:t>
            </a:r>
            <a:endParaRPr lang="en-US" sz="1000" dirty="0"/>
          </a:p>
        </p:txBody>
      </p:sp>
      <p:sp>
        <p:nvSpPr>
          <p:cNvPr id="6" name="rlink-748"/>
          <p:cNvSpPr txBox="1"/>
          <p:nvPr/>
        </p:nvSpPr>
        <p:spPr>
          <a:xfrm>
            <a:off x="731520" y="1645920"/>
            <a:ext cx="2194560" cy="777240"/>
          </a:xfrm>
          <a:prstGeom prst="rect">
            <a:avLst/>
          </a:prstGeom>
          <a:noFill/>
          <a:ln/>
        </p:spPr>
        <p:txBody>
          <a:bodyPr wrap="square" lIns="0" tIns="0" rIns="0" bIns="0" rtlCol="0" anchor="t"/>
          <a:lstStyle/>
          <a:p>
            <a:pPr indent="0" marL="0">
              <a:buNone/>
            </a:pPr>
            <a:r>
              <a:rPr lang="en-US" sz="1500" b="1" u="sng" dirty="0">
                <a:solidFill>
                  <a:srgbClr val="F4F0E8"/>
                </a:solidFill>
                <a:hlinkClick r:id="rId1" invalidUrl="" action="" tgtFrame="" tooltip="https://arxiv.org/abs/2603.04379" history="1" highlightClick="0" endSnd="0">
                  <a:extLst>
                    <a:ext uri="{A12FA001-AC4F-418D-AE19-62706E023703}">
                      <ahyp:hlinkClr xmlns:ahyp="http://schemas.microsoft.com/office/drawing/2018/hyperlinkcolor" val="tx"/>
                    </a:ext>
                  </a:extLst>
                </a:hlinkClick>
              </a:rPr>
              <a:t>Helios: real-time long video generation</a:t>
            </a:r>
            <a:endParaRPr lang="en-US" sz="1500" dirty="0"/>
          </a:p>
        </p:txBody>
      </p:sp>
      <p:sp>
        <p:nvSpPr>
          <p:cNvPr id="7" name="reading-749"/>
          <p:cNvSpPr/>
          <p:nvPr/>
        </p:nvSpPr>
        <p:spPr>
          <a:xfrm>
            <a:off x="3291840" y="1143000"/>
            <a:ext cx="2560320" cy="1417320"/>
          </a:xfrm>
          <a:prstGeom prst="roundRect">
            <a:avLst>
              <a:gd name="adj" fmla="val 6452"/>
            </a:avLst>
          </a:prstGeom>
          <a:solidFill>
            <a:srgbClr val="2B2926"/>
          </a:solidFill>
          <a:ln w="12700">
            <a:solidFill>
              <a:srgbClr val="2B2926"/>
            </a:solidFill>
            <a:prstDash val="solid"/>
          </a:ln>
        </p:spPr>
      </p:sp>
      <p:sp>
        <p:nvSpPr>
          <p:cNvPr id="8" name="text-750"/>
          <p:cNvSpPr txBox="1"/>
          <p:nvPr/>
        </p:nvSpPr>
        <p:spPr>
          <a:xfrm>
            <a:off x="3474720" y="1280160"/>
            <a:ext cx="2194560" cy="274320"/>
          </a:xfrm>
          <a:prstGeom prst="rect">
            <a:avLst/>
          </a:prstGeom>
          <a:noFill/>
          <a:ln/>
        </p:spPr>
        <p:txBody>
          <a:bodyPr wrap="square" lIns="0" tIns="0" rIns="0" bIns="0" rtlCol="0" anchor="ctr"/>
          <a:lstStyle/>
          <a:p>
            <a:pPr indent="0" marL="0">
              <a:buNone/>
            </a:pPr>
            <a:r>
              <a:rPr lang="en-US" sz="1000" b="1" spc="200" kern="0" dirty="0">
                <a:solidFill>
                  <a:srgbClr val="E7A07F"/>
                </a:solidFill>
              </a:rPr>
              <a:t>READING 2 · ART + TECH</a:t>
            </a:r>
            <a:endParaRPr lang="en-US" sz="1000" dirty="0"/>
          </a:p>
        </p:txBody>
      </p:sp>
      <p:sp>
        <p:nvSpPr>
          <p:cNvPr id="9" name="rlink-751"/>
          <p:cNvSpPr txBox="1"/>
          <p:nvPr/>
        </p:nvSpPr>
        <p:spPr>
          <a:xfrm>
            <a:off x="3474720" y="1645920"/>
            <a:ext cx="2194560" cy="777240"/>
          </a:xfrm>
          <a:prstGeom prst="rect">
            <a:avLst/>
          </a:prstGeom>
          <a:noFill/>
          <a:ln/>
        </p:spPr>
        <p:txBody>
          <a:bodyPr wrap="square" lIns="0" tIns="0" rIns="0" bIns="0" rtlCol="0" anchor="t"/>
          <a:lstStyle/>
          <a:p>
            <a:pPr indent="0" marL="0">
              <a:buNone/>
            </a:pPr>
            <a:r>
              <a:rPr lang="en-US" sz="1500" b="1" u="sng" dirty="0">
                <a:solidFill>
                  <a:srgbClr val="F4F0E8"/>
                </a:solidFill>
                <a:hlinkClick r:id="rId2" invalidUrl="" action="" tgtFrame="" tooltip="https://humanaigc.github.io/wan-dancer-project/" history="1" highlightClick="0" endSnd="0">
                  <a:extLst>
                    <a:ext uri="{A12FA001-AC4F-418D-AE19-62706E023703}">
                      <ahyp:hlinkClr xmlns:ahyp="http://schemas.microsoft.com/office/drawing/2018/hyperlinkcolor" val="tx"/>
                    </a:ext>
                  </a:extLst>
                </a:hlinkClick>
              </a:rPr>
              <a:t>Wan-Dancer project page</a:t>
            </a:r>
            <a:endParaRPr lang="en-US" sz="1500" dirty="0"/>
          </a:p>
        </p:txBody>
      </p:sp>
      <p:sp>
        <p:nvSpPr>
          <p:cNvPr id="10" name="reading-752"/>
          <p:cNvSpPr/>
          <p:nvPr/>
        </p:nvSpPr>
        <p:spPr>
          <a:xfrm>
            <a:off x="6035040" y="1143000"/>
            <a:ext cx="2560320" cy="1417320"/>
          </a:xfrm>
          <a:prstGeom prst="roundRect">
            <a:avLst>
              <a:gd name="adj" fmla="val 6452"/>
            </a:avLst>
          </a:prstGeom>
          <a:solidFill>
            <a:srgbClr val="2B2926"/>
          </a:solidFill>
          <a:ln w="12700">
            <a:solidFill>
              <a:srgbClr val="2B2926"/>
            </a:solidFill>
            <a:prstDash val="solid"/>
          </a:ln>
        </p:spPr>
      </p:sp>
      <p:sp>
        <p:nvSpPr>
          <p:cNvPr id="11" name="text-753"/>
          <p:cNvSpPr txBox="1"/>
          <p:nvPr/>
        </p:nvSpPr>
        <p:spPr>
          <a:xfrm>
            <a:off x="6217920" y="1280160"/>
            <a:ext cx="2194560" cy="274320"/>
          </a:xfrm>
          <a:prstGeom prst="rect">
            <a:avLst/>
          </a:prstGeom>
          <a:noFill/>
          <a:ln/>
        </p:spPr>
        <p:txBody>
          <a:bodyPr wrap="square" lIns="0" tIns="0" rIns="0" bIns="0" rtlCol="0" anchor="ctr"/>
          <a:lstStyle/>
          <a:p>
            <a:pPr indent="0" marL="0">
              <a:buNone/>
            </a:pPr>
            <a:r>
              <a:rPr lang="en-US" sz="1000" b="1" spc="200" kern="0" dirty="0">
                <a:solidFill>
                  <a:srgbClr val="E7A07F"/>
                </a:solidFill>
              </a:rPr>
              <a:t>READING 3 · CULTURE</a:t>
            </a:r>
            <a:endParaRPr lang="en-US" sz="1000" dirty="0"/>
          </a:p>
        </p:txBody>
      </p:sp>
      <p:sp>
        <p:nvSpPr>
          <p:cNvPr id="12" name="rlink-754"/>
          <p:cNvSpPr txBox="1"/>
          <p:nvPr/>
        </p:nvSpPr>
        <p:spPr>
          <a:xfrm>
            <a:off x="6217920" y="1645920"/>
            <a:ext cx="2194560" cy="777240"/>
          </a:xfrm>
          <a:prstGeom prst="rect">
            <a:avLst/>
          </a:prstGeom>
          <a:noFill/>
          <a:ln/>
        </p:spPr>
        <p:txBody>
          <a:bodyPr wrap="square" lIns="0" tIns="0" rIns="0" bIns="0" rtlCol="0" anchor="t"/>
          <a:lstStyle/>
          <a:p>
            <a:pPr indent="0" marL="0">
              <a:buNone/>
            </a:pPr>
            <a:r>
              <a:rPr lang="en-US" sz="1500" b="1" u="sng" dirty="0">
                <a:solidFill>
                  <a:srgbClr val="F4F0E8"/>
                </a:solidFill>
                <a:hlinkClick r:id="rId3" invalidUrl="" action="" tgtFrame="" tooltip="https://pasqualepillitteri.it/en/news/4453/what-happened-to-sora-openai-shutdown" history="1" highlightClick="0" endSnd="0">
                  <a:extLst>
                    <a:ext uri="{A12FA001-AC4F-418D-AE19-62706E023703}">
                      <ahyp:hlinkClr xmlns:ahyp="http://schemas.microsoft.com/office/drawing/2018/hyperlinkcolor" val="tx"/>
                    </a:ext>
                  </a:extLst>
                </a:hlinkClick>
              </a:rPr>
              <a:t>What happened to Sora?</a:t>
            </a:r>
            <a:endParaRPr lang="en-US" sz="1500" dirty="0"/>
          </a:p>
        </p:txBody>
      </p:sp>
      <p:sp>
        <p:nvSpPr>
          <p:cNvPr id="13" name="quiz-755"/>
          <p:cNvSpPr/>
          <p:nvPr/>
        </p:nvSpPr>
        <p:spPr>
          <a:xfrm>
            <a:off x="548640" y="2788920"/>
            <a:ext cx="8046720" cy="548640"/>
          </a:xfrm>
          <a:prstGeom prst="roundRect">
            <a:avLst>
              <a:gd name="adj" fmla="val 13333"/>
            </a:avLst>
          </a:prstGeom>
          <a:solidFill>
            <a:srgbClr val="B4472A"/>
          </a:solidFill>
          <a:ln w="12700">
            <a:solidFill>
              <a:srgbClr val="B4472A"/>
            </a:solidFill>
            <a:prstDash val="solid"/>
          </a:ln>
        </p:spPr>
      </p:sp>
      <p:sp>
        <p:nvSpPr>
          <p:cNvPr id="14" name="quiztext-756"/>
          <p:cNvSpPr txBox="1"/>
          <p:nvPr/>
        </p:nvSpPr>
        <p:spPr>
          <a:xfrm>
            <a:off x="777240" y="2788920"/>
            <a:ext cx="7589520" cy="548640"/>
          </a:xfrm>
          <a:prstGeom prst="rect">
            <a:avLst/>
          </a:prstGeom>
          <a:noFill/>
          <a:ln/>
        </p:spPr>
        <p:txBody>
          <a:bodyPr wrap="square" lIns="0" tIns="0" rIns="0" bIns="0" rtlCol="0" anchor="ctr"/>
          <a:lstStyle/>
          <a:p>
            <a:pPr indent="0" marL="0">
              <a:buNone/>
            </a:pPr>
            <a:r>
              <a:rPr lang="en-US" sz="1500" b="1" u="sng" dirty="0">
                <a:solidFill>
                  <a:srgbClr val="FBF3EC"/>
                </a:solidFill>
                <a:hlinkClick r:id="rId4" invalidUrl="" action="" tgtFrame="" tooltip="" history="1" highlightClick="0" endSnd="0">
                  <a:extLst>
                    <a:ext uri="{A12FA001-AC4F-418D-AE19-62706E023703}">
                      <ahyp:hlinkClr xmlns:ahyp="http://schemas.microsoft.com/office/drawing/2018/hyperlinkcolor" val="tx"/>
                    </a:ext>
                  </a:extLst>
                </a:hlinkClick>
              </a:rPr>
              <a:t>Quiz 07 · two technique, two art, one reflection · hyang.org/amcc5160/quiz-07</a:t>
            </a:r>
            <a:endParaRPr lang="en-US" sz="1500" dirty="0"/>
          </a:p>
        </p:txBody>
      </p:sp>
      <p:sp>
        <p:nvSpPr>
          <p:cNvPr id="15" name="text-757"/>
          <p:cNvSpPr txBox="1"/>
          <p:nvPr/>
        </p:nvSpPr>
        <p:spPr>
          <a:xfrm>
            <a:off x="548640" y="3566160"/>
            <a:ext cx="8046720" cy="640080"/>
          </a:xfrm>
          <a:prstGeom prst="rect">
            <a:avLst/>
          </a:prstGeom>
          <a:noFill/>
          <a:ln/>
        </p:spPr>
        <p:txBody>
          <a:bodyPr wrap="square" lIns="0" tIns="0" rIns="0" bIns="0" rtlCol="0" anchor="t"/>
          <a:lstStyle/>
          <a:p>
            <a:pPr indent="0" marL="0">
              <a:buNone/>
            </a:pPr>
            <a:r>
              <a:rPr lang="en-US" sz="1400" dirty="0">
                <a:solidFill>
                  <a:srgbClr val="CFC8BA"/>
                </a:solidFill>
              </a:rPr>
              <a:t>Optional technical reading: Self Forcing (NeurIPS 2025) · Assignment 2 is due Oct 31 · Next week, Lecture 08: native audio-video, performance and real-time characters</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spTree>
      <p:nvGrpSpPr>
        <p:cNvPr id="1" name=""/>
        <p:cNvGrpSpPr/>
        <p:nvPr/>
      </p:nvGrpSpPr>
      <p:grpSpPr>
        <a:xfrm>
          <a:off x="0" y="0"/>
          <a:ext cx="0" cy="0"/>
          <a:chOff x="0" y="0"/>
          <a:chExt cx="0" cy="0"/>
        </a:xfrm>
      </p:grpSpPr>
      <p:sp>
        <p:nvSpPr>
          <p:cNvPr id="3" name="Text 1"/>
          <p:cNvSpPr/>
          <p:nvPr>
            <p:ph idx="101" type="title" hasCustomPrompt="1"/>
          </p:nvPr>
        </p:nvSpPr>
        <p:spPr>
          <a:xfrm>
            <a:off x="548640" y="347472"/>
            <a:ext cx="8046720" cy="685800"/>
          </a:xfrm>
          <a:prstGeom prst="rect">
            <a:avLst/>
          </a:prstGeom>
          <a:noFill/>
          <a:ln/>
        </p:spPr>
        <p:txBody>
          <a:bodyPr wrap="square" lIns="0" tIns="0" rIns="0" bIns="0" rtlCol="0" anchor="t"/>
          <a:lstStyle/>
          <a:p>
            <a:pPr indent="0" marL="0">
              <a:buNone/>
            </a:pPr>
            <a:r>
              <a:rPr lang="en-US" sz="2800" dirty="0">
                <a:solidFill>
                  <a:srgbClr val="F4F0E8"/>
                </a:solidFill>
                <a:latin typeface="Cambria" pitchFamily="34" charset="0"/>
                <a:ea typeface="Cambria" pitchFamily="34" charset="-122"/>
                <a:cs typeface="Cambria" pitchFamily="34" charset="-120"/>
              </a:rPr>
              <a:t>All demo links in one place</a:t>
            </a:r>
            <a:endParaRPr lang="en-US" sz="2800" dirty="0"/>
          </a:p>
        </p:txBody>
      </p:sp>
      <p:sp>
        <p:nvSpPr>
          <p:cNvPr id="4" name="text-758"/>
          <p:cNvSpPr txBox="1"/>
          <p:nvPr/>
        </p:nvSpPr>
        <p:spPr>
          <a:xfrm>
            <a:off x="548640" y="1097280"/>
            <a:ext cx="3886200" cy="256032"/>
          </a:xfrm>
          <a:prstGeom prst="rect">
            <a:avLst/>
          </a:prstGeom>
          <a:noFill/>
          <a:ln/>
        </p:spPr>
        <p:txBody>
          <a:bodyPr wrap="square" lIns="0" tIns="0" rIns="0" bIns="0" rtlCol="0" anchor="ctr"/>
          <a:lstStyle/>
          <a:p>
            <a:pPr indent="0" marL="0">
              <a:buNone/>
            </a:pPr>
            <a:r>
              <a:rPr lang="en-US" sz="1100" b="1" spc="300" kern="0" dirty="0">
                <a:solidFill>
                  <a:srgbClr val="E7A07F"/>
                </a:solidFill>
              </a:rPr>
              <a:t>STORY 1</a:t>
            </a:r>
            <a:endParaRPr lang="en-US" sz="1100" dirty="0"/>
          </a:p>
        </p:txBody>
      </p:sp>
      <p:sp>
        <p:nvSpPr>
          <p:cNvPr id="5" name="lk-759"/>
          <p:cNvSpPr txBox="1"/>
          <p:nvPr/>
        </p:nvSpPr>
        <p:spPr>
          <a:xfrm>
            <a:off x="548640" y="1417320"/>
            <a:ext cx="3886200" cy="1188720"/>
          </a:xfrm>
          <a:prstGeom prst="rect">
            <a:avLst/>
          </a:prstGeom>
          <a:noFill/>
          <a:ln/>
        </p:spPr>
        <p:txBody>
          <a:bodyPr wrap="square" lIns="0" tIns="0" rIns="0" bIns="0" rtlCol="0" anchor="t"/>
          <a:lstStyle/>
          <a:p>
            <a:pPr indent="0" marL="0">
              <a:spcAft>
                <a:spcPts val="600"/>
              </a:spcAft>
              <a:buNone/>
            </a:pPr>
            <a:r>
              <a:rPr lang="en-US" sz="1400" u="sng" dirty="0">
                <a:solidFill>
                  <a:srgbClr val="F4F0E8"/>
                </a:solidFill>
                <a:hlinkClick r:id="rId1" invalidUrl="" action="" tgtFrame="" tooltip="https://seed.bytedance.com/en/seedance2_5" history="1" highlightClick="0" endSnd="0">
                  <a:extLst>
                    <a:ext uri="{A12FA001-AC4F-418D-AE19-62706E023703}">
                      <ahyp:hlinkClr xmlns:ahyp="http://schemas.microsoft.com/office/drawing/2018/hyperlinkcolor" val="tx"/>
                    </a:ext>
                  </a:extLst>
                </a:hlinkClick>
              </a:rPr>
              <a:t>►  Seedance 2.5 official page</a:t>
            </a:r>
            <a:endParaRPr lang="en-US" sz="1400" dirty="0"/>
          </a:p>
          <a:p>
            <a:pPr indent="0" marL="0">
              <a:spcAft>
                <a:spcPts val="600"/>
              </a:spcAft>
              <a:buNone/>
            </a:pPr>
            <a:r>
              <a:rPr lang="en-US" sz="1400" u="sng" dirty="0">
                <a:solidFill>
                  <a:srgbClr val="F4F0E8"/>
                </a:solidFill>
                <a:hlinkClick r:id="rId2" invalidUrl="" action="" tgtFrame="" tooltip="https://www.youtube.com/watch?v=vd_AgHtOUFQ" history="1" highlightClick="0" endSnd="0">
                  <a:extLst>
                    <a:ext uri="{A12FA001-AC4F-418D-AE19-62706E023703}">
                      <ahyp:hlinkClr xmlns:ahyp="http://schemas.microsoft.com/office/drawing/2018/hyperlinkcolor" val="tx"/>
                    </a:ext>
                  </a:extLst>
                </a:hlinkClick>
              </a:rPr>
              <a:t>►  Helios feature video (YouTube)</a:t>
            </a:r>
            <a:endParaRPr lang="en-US" sz="1400" dirty="0"/>
          </a:p>
          <a:p>
            <a:pPr indent="0" marL="0">
              <a:spcAft>
                <a:spcPts val="600"/>
              </a:spcAft>
              <a:buNone/>
            </a:pPr>
            <a:r>
              <a:rPr lang="en-US" sz="1400" u="sng" dirty="0">
                <a:solidFill>
                  <a:srgbClr val="F4F0E8"/>
                </a:solidFill>
                <a:hlinkClick r:id="rId3" invalidUrl="" action="" tgtFrame="" tooltip="https://pku-yuangroup.github.io/Helios-Page" history="1" highlightClick="0" endSnd="0">
                  <a:extLst>
                    <a:ext uri="{A12FA001-AC4F-418D-AE19-62706E023703}">
                      <ahyp:hlinkClr xmlns:ahyp="http://schemas.microsoft.com/office/drawing/2018/hyperlinkcolor" val="tx"/>
                    </a:ext>
                  </a:extLst>
                </a:hlinkClick>
              </a:rPr>
              <a:t>►  Helios project page</a:t>
            </a:r>
            <a:endParaRPr lang="en-US" sz="1400" dirty="0"/>
          </a:p>
          <a:p>
            <a:pPr indent="0" marL="0">
              <a:spcAft>
                <a:spcPts val="600"/>
              </a:spcAft>
              <a:buNone/>
            </a:pPr>
            <a:r>
              <a:rPr lang="en-US" sz="1400" u="sng" dirty="0">
                <a:solidFill>
                  <a:srgbClr val="F4F0E8"/>
                </a:solidFill>
                <a:hlinkClick r:id="rId4" invalidUrl="" action="" tgtFrame="" tooltip="https://arxiv.org/abs/2506.08009" history="1" highlightClick="0" endSnd="0">
                  <a:extLst>
                    <a:ext uri="{A12FA001-AC4F-418D-AE19-62706E023703}">
                      <ahyp:hlinkClr xmlns:ahyp="http://schemas.microsoft.com/office/drawing/2018/hyperlinkcolor" val="tx"/>
                    </a:ext>
                  </a:extLst>
                </a:hlinkClick>
              </a:rPr>
              <a:t>►  Self Forcing paper (NeurIPS 2025)</a:t>
            </a:r>
            <a:endParaRPr lang="en-US" sz="1400" dirty="0"/>
          </a:p>
        </p:txBody>
      </p:sp>
      <p:sp>
        <p:nvSpPr>
          <p:cNvPr id="6" name="text-760"/>
          <p:cNvSpPr txBox="1"/>
          <p:nvPr/>
        </p:nvSpPr>
        <p:spPr>
          <a:xfrm>
            <a:off x="4709160" y="1097280"/>
            <a:ext cx="3886200" cy="256032"/>
          </a:xfrm>
          <a:prstGeom prst="rect">
            <a:avLst/>
          </a:prstGeom>
          <a:noFill/>
          <a:ln/>
        </p:spPr>
        <p:txBody>
          <a:bodyPr wrap="square" lIns="0" tIns="0" rIns="0" bIns="0" rtlCol="0" anchor="ctr"/>
          <a:lstStyle/>
          <a:p>
            <a:pPr indent="0" marL="0">
              <a:buNone/>
            </a:pPr>
            <a:r>
              <a:rPr lang="en-US" sz="1100" b="1" spc="300" kern="0" dirty="0">
                <a:solidFill>
                  <a:srgbClr val="E7A07F"/>
                </a:solidFill>
              </a:rPr>
              <a:t>STORY 2</a:t>
            </a:r>
            <a:endParaRPr lang="en-US" sz="1100" dirty="0"/>
          </a:p>
        </p:txBody>
      </p:sp>
      <p:sp>
        <p:nvSpPr>
          <p:cNvPr id="7" name="lk-761"/>
          <p:cNvSpPr txBox="1"/>
          <p:nvPr/>
        </p:nvSpPr>
        <p:spPr>
          <a:xfrm>
            <a:off x="4709160" y="1417320"/>
            <a:ext cx="3886200" cy="1188720"/>
          </a:xfrm>
          <a:prstGeom prst="rect">
            <a:avLst/>
          </a:prstGeom>
          <a:noFill/>
          <a:ln/>
        </p:spPr>
        <p:txBody>
          <a:bodyPr wrap="square" lIns="0" tIns="0" rIns="0" bIns="0" rtlCol="0" anchor="t"/>
          <a:lstStyle/>
          <a:p>
            <a:pPr indent="0" marL="0">
              <a:spcAft>
                <a:spcPts val="600"/>
              </a:spcAft>
              <a:buNone/>
            </a:pPr>
            <a:r>
              <a:rPr lang="en-US" sz="1400" u="sng" dirty="0">
                <a:solidFill>
                  <a:srgbClr val="F4F0E8"/>
                </a:solidFill>
                <a:hlinkClick r:id="rId5" invalidUrl="" action="" tgtFrame="" tooltip="https://humanaigc.github.io/wan-dancer-project/" history="1" highlightClick="0" endSnd="0">
                  <a:extLst>
                    <a:ext uri="{A12FA001-AC4F-418D-AE19-62706E023703}">
                      <ahyp:hlinkClr xmlns:ahyp="http://schemas.microsoft.com/office/drawing/2018/hyperlinkcolor" val="tx"/>
                    </a:ext>
                  </a:extLst>
                </a:hlinkClick>
              </a:rPr>
              <a:t>►  Wan-Dancer project page</a:t>
            </a:r>
            <a:endParaRPr lang="en-US" sz="1400" dirty="0"/>
          </a:p>
          <a:p>
            <a:pPr indent="0" marL="0">
              <a:spcAft>
                <a:spcPts val="600"/>
              </a:spcAft>
              <a:buNone/>
            </a:pPr>
            <a:r>
              <a:rPr lang="en-US" sz="1400" u="sng" dirty="0">
                <a:solidFill>
                  <a:srgbClr val="F4F0E8"/>
                </a:solidFill>
                <a:hlinkClick r:id="rId6" invalidUrl="" action="" tgtFrame="" tooltip="https://huggingface.co/Wan-AI/Wan-Dancer-14B" history="1" highlightClick="0" endSnd="0">
                  <a:extLst>
                    <a:ext uri="{A12FA001-AC4F-418D-AE19-62706E023703}">
                      <ahyp:hlinkClr xmlns:ahyp="http://schemas.microsoft.com/office/drawing/2018/hyperlinkcolor" val="tx"/>
                    </a:ext>
                  </a:extLst>
                </a:hlinkClick>
              </a:rPr>
              <a:t>►  Wan-Dancer weights (Hugging Face)</a:t>
            </a:r>
            <a:endParaRPr lang="en-US" sz="1400" dirty="0"/>
          </a:p>
          <a:p>
            <a:pPr indent="0" marL="0">
              <a:spcAft>
                <a:spcPts val="600"/>
              </a:spcAft>
              <a:buNone/>
            </a:pPr>
            <a:r>
              <a:rPr lang="en-US" sz="1400" u="sng" dirty="0">
                <a:solidFill>
                  <a:srgbClr val="F4F0E8"/>
                </a:solidFill>
                <a:hlinkClick r:id="rId7" invalidUrl="" action="" tgtFrame="" tooltip="https://waynemcgregor.com/productions/living-archive" history="1" highlightClick="0" endSnd="0">
                  <a:extLst>
                    <a:ext uri="{A12FA001-AC4F-418D-AE19-62706E023703}">
                      <ahyp:hlinkClr xmlns:ahyp="http://schemas.microsoft.com/office/drawing/2018/hyperlinkcolor" val="tx"/>
                    </a:ext>
                  </a:extLst>
                </a:hlinkClick>
              </a:rPr>
              <a:t>►  Living Archive (Wayne McGregor)</a:t>
            </a:r>
            <a:endParaRPr lang="en-US" sz="1400" dirty="0"/>
          </a:p>
          <a:p>
            <a:pPr indent="0" marL="0">
              <a:spcAft>
                <a:spcPts val="600"/>
              </a:spcAft>
              <a:buNone/>
            </a:pPr>
            <a:r>
              <a:rPr lang="en-US" sz="1400" u="sng" dirty="0">
                <a:solidFill>
                  <a:srgbClr val="F4F0E8"/>
                </a:solidFill>
                <a:hlinkClick r:id="rId8" invalidUrl="" action="" tgtFrame="" tooltip="https://modelscope.ai/studios/Wan-AI/Wan-Dancer" history="1" highlightClick="0" endSnd="0">
                  <a:extLst>
                    <a:ext uri="{A12FA001-AC4F-418D-AE19-62706E023703}">
                      <ahyp:hlinkClr xmlns:ahyp="http://schemas.microsoft.com/office/drawing/2018/hyperlinkcolor" val="tx"/>
                    </a:ext>
                  </a:extLst>
                </a:hlinkClick>
              </a:rPr>
              <a:t>►  Wan-Dancer demo (ModelScope)</a:t>
            </a:r>
            <a:endParaRPr lang="en-US" sz="1400" dirty="0"/>
          </a:p>
        </p:txBody>
      </p:sp>
      <p:sp>
        <p:nvSpPr>
          <p:cNvPr id="8" name="text-762"/>
          <p:cNvSpPr txBox="1"/>
          <p:nvPr/>
        </p:nvSpPr>
        <p:spPr>
          <a:xfrm>
            <a:off x="548640" y="2788920"/>
            <a:ext cx="3886200" cy="256032"/>
          </a:xfrm>
          <a:prstGeom prst="rect">
            <a:avLst/>
          </a:prstGeom>
          <a:noFill/>
          <a:ln/>
        </p:spPr>
        <p:txBody>
          <a:bodyPr wrap="square" lIns="0" tIns="0" rIns="0" bIns="0" rtlCol="0" anchor="ctr"/>
          <a:lstStyle/>
          <a:p>
            <a:pPr indent="0" marL="0">
              <a:buNone/>
            </a:pPr>
            <a:r>
              <a:rPr lang="en-US" sz="1100" b="1" spc="300" kern="0" dirty="0">
                <a:solidFill>
                  <a:srgbClr val="E7A07F"/>
                </a:solidFill>
              </a:rPr>
              <a:t>STORY 3</a:t>
            </a:r>
            <a:endParaRPr lang="en-US" sz="1100" dirty="0"/>
          </a:p>
        </p:txBody>
      </p:sp>
      <p:sp>
        <p:nvSpPr>
          <p:cNvPr id="9" name="lk-763"/>
          <p:cNvSpPr txBox="1"/>
          <p:nvPr/>
        </p:nvSpPr>
        <p:spPr>
          <a:xfrm>
            <a:off x="548640" y="3108960"/>
            <a:ext cx="3886200" cy="1188720"/>
          </a:xfrm>
          <a:prstGeom prst="rect">
            <a:avLst/>
          </a:prstGeom>
          <a:noFill/>
          <a:ln/>
        </p:spPr>
        <p:txBody>
          <a:bodyPr wrap="square" lIns="0" tIns="0" rIns="0" bIns="0" rtlCol="0" anchor="t"/>
          <a:lstStyle/>
          <a:p>
            <a:pPr indent="0" marL="0">
              <a:spcAft>
                <a:spcPts val="600"/>
              </a:spcAft>
              <a:buNone/>
            </a:pPr>
            <a:r>
              <a:rPr lang="en-US" sz="1400" u="sng" dirty="0">
                <a:solidFill>
                  <a:srgbClr val="F4F0E8"/>
                </a:solidFill>
                <a:hlinkClick r:id="rId9" invalidUrl="" action="" tgtFrame="" tooltip="https://www.youtube.com/watch?v=NeL2BmgcFJs" history="1" highlightClick="0" endSnd="0">
                  <a:extLst>
                    <a:ext uri="{A12FA001-AC4F-418D-AE19-62706E023703}">
                      <ahyp:hlinkClr xmlns:ahyp="http://schemas.microsoft.com/office/drawing/2018/hyperlinkcolor" val="tx"/>
                    </a:ext>
                  </a:extLst>
                </a:hlinkClick>
              </a:rPr>
              <a:t>►  ROBOTIS: Learning from Videos (YouTube)</a:t>
            </a:r>
            <a:endParaRPr lang="en-US" sz="1400" dirty="0"/>
          </a:p>
          <a:p>
            <a:pPr indent="0" marL="0">
              <a:spcAft>
                <a:spcPts val="600"/>
              </a:spcAft>
              <a:buNone/>
            </a:pPr>
            <a:r>
              <a:rPr lang="en-US" sz="1400" u="sng" dirty="0">
                <a:solidFill>
                  <a:srgbClr val="F4F0E8"/>
                </a:solidFill>
                <a:hlinkClick r:id="rId10" invalidUrl="" action="" tgtFrame="" tooltip="https://docs.robotis.com/docs/systems/aisapiens/introduction/" history="1" highlightClick="0" endSnd="0">
                  <a:extLst>
                    <a:ext uri="{A12FA001-AC4F-418D-AE19-62706E023703}">
                      <ahyp:hlinkClr xmlns:ahyp="http://schemas.microsoft.com/office/drawing/2018/hyperlinkcolor" val="tx"/>
                    </a:ext>
                  </a:extLst>
                </a:hlinkClick>
              </a:rPr>
              <a:t>►  AI Sapiens documentation</a:t>
            </a:r>
            <a:endParaRPr lang="en-US" sz="1400" dirty="0"/>
          </a:p>
          <a:p>
            <a:pPr indent="0" marL="0">
              <a:spcAft>
                <a:spcPts val="600"/>
              </a:spcAft>
              <a:buNone/>
            </a:pPr>
            <a:r>
              <a:rPr lang="en-US" sz="1400" u="sng" dirty="0">
                <a:solidFill>
                  <a:srgbClr val="F4F0E8"/>
                </a:solidFill>
                <a:hlinkClick r:id="rId11" invalidUrl="" action="" tgtFrame="" tooltip="https://doaj.org/article/b55086ceb9bf4dd3b6b2893ef09cb7db" history="1" highlightClick="0" endSnd="0">
                  <a:extLst>
                    <a:ext uri="{A12FA001-AC4F-418D-AE19-62706E023703}">
                      <ahyp:hlinkClr xmlns:ahyp="http://schemas.microsoft.com/office/drawing/2018/hyperlinkcolor" val="tx"/>
                    </a:ext>
                  </a:extLst>
                </a:hlinkClick>
              </a:rPr>
              <a:t>►  Study: robot arms copying a dancer</a:t>
            </a:r>
            <a:endParaRPr lang="en-US" sz="1400" dirty="0"/>
          </a:p>
        </p:txBody>
      </p:sp>
      <p:sp>
        <p:nvSpPr>
          <p:cNvPr id="10" name="text-764"/>
          <p:cNvSpPr txBox="1"/>
          <p:nvPr/>
        </p:nvSpPr>
        <p:spPr>
          <a:xfrm>
            <a:off x="4709160" y="2788920"/>
            <a:ext cx="3886200" cy="256032"/>
          </a:xfrm>
          <a:prstGeom prst="rect">
            <a:avLst/>
          </a:prstGeom>
          <a:noFill/>
          <a:ln/>
        </p:spPr>
        <p:txBody>
          <a:bodyPr wrap="square" lIns="0" tIns="0" rIns="0" bIns="0" rtlCol="0" anchor="ctr"/>
          <a:lstStyle/>
          <a:p>
            <a:pPr indent="0" marL="0">
              <a:buNone/>
            </a:pPr>
            <a:r>
              <a:rPr lang="en-US" sz="1100" b="1" spc="300" kern="0" dirty="0">
                <a:solidFill>
                  <a:srgbClr val="E7A07F"/>
                </a:solidFill>
              </a:rPr>
              <a:t>STORY 4</a:t>
            </a:r>
            <a:endParaRPr lang="en-US" sz="1100" dirty="0"/>
          </a:p>
        </p:txBody>
      </p:sp>
      <p:sp>
        <p:nvSpPr>
          <p:cNvPr id="11" name="lk-765"/>
          <p:cNvSpPr txBox="1"/>
          <p:nvPr/>
        </p:nvSpPr>
        <p:spPr>
          <a:xfrm>
            <a:off x="4709160" y="3108960"/>
            <a:ext cx="3886200" cy="1188720"/>
          </a:xfrm>
          <a:prstGeom prst="rect">
            <a:avLst/>
          </a:prstGeom>
          <a:noFill/>
          <a:ln/>
        </p:spPr>
        <p:txBody>
          <a:bodyPr wrap="square" lIns="0" tIns="0" rIns="0" bIns="0" rtlCol="0" anchor="t"/>
          <a:lstStyle/>
          <a:p>
            <a:pPr indent="0" marL="0">
              <a:spcAft>
                <a:spcPts val="600"/>
              </a:spcAft>
              <a:buNone/>
            </a:pPr>
            <a:r>
              <a:rPr lang="en-US" sz="1400" u="sng" dirty="0">
                <a:solidFill>
                  <a:srgbClr val="F4F0E8"/>
                </a:solidFill>
                <a:hlinkClick r:id="rId12" invalidUrl="" action="" tgtFrame="" tooltip="https://help.openai.com/en/articles/20001152-what-to-know-about-the-sora-discontinuation" history="1" highlightClick="0" endSnd="0">
                  <a:extLst>
                    <a:ext uri="{A12FA001-AC4F-418D-AE19-62706E023703}">
                      <ahyp:hlinkClr xmlns:ahyp="http://schemas.microsoft.com/office/drawing/2018/hyperlinkcolor" val="tx"/>
                    </a:ext>
                  </a:extLst>
                </a:hlinkClick>
              </a:rPr>
              <a:t>►  OpenAI: Sora discontinuation</a:t>
            </a:r>
            <a:endParaRPr lang="en-US" sz="1400" dirty="0"/>
          </a:p>
        </p:txBody>
      </p:sp>
      <p:sp>
        <p:nvSpPr>
          <p:cNvPr id="25" name="Slide Number Placeholder 0"/>
          <p:cNvSpPr>
            <a:spLocks noGrp="1"/>
          </p:cNvSpPr>
          <p:nvPr>
            <p:ph type="sldNum" sz="quarter" idx="4294967295"/>
          </p:nvPr>
        </p:nvSpPr>
        <p:spPr>
          <a:xfrm>
            <a:off x="8229600" y="4754880"/>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6E665C"/>
                </a:solidFil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spTree>
      <p:nvGrpSpPr>
        <p:cNvPr id="1" name=""/>
        <p:cNvGrpSpPr/>
        <p:nvPr/>
      </p:nvGrpSpPr>
      <p:grpSpPr>
        <a:xfrm>
          <a:off x="0" y="0"/>
          <a:ext cx="0" cy="0"/>
          <a:chOff x="0" y="0"/>
          <a:chExt cx="0" cy="0"/>
        </a:xfrm>
      </p:grpSpPr>
      <p:sp>
        <p:nvSpPr>
          <p:cNvPr id="3" name="text-766"/>
          <p:cNvSpPr txBox="1"/>
          <p:nvPr/>
        </p:nvSpPr>
        <p:spPr>
          <a:xfrm>
            <a:off x="548640" y="914400"/>
            <a:ext cx="8046720" cy="914400"/>
          </a:xfrm>
          <a:prstGeom prst="rect">
            <a:avLst/>
          </a:prstGeom>
          <a:noFill/>
          <a:ln/>
        </p:spPr>
        <p:txBody>
          <a:bodyPr wrap="square" lIns="0" tIns="0" rIns="0" bIns="0" rtlCol="0" anchor="ctr"/>
          <a:lstStyle/>
          <a:p>
            <a:pPr indent="0" marL="0">
              <a:buNone/>
            </a:pPr>
            <a:r>
              <a:rPr lang="en-US" sz="4000" i="1" dirty="0">
                <a:solidFill>
                  <a:srgbClr val="E7A07F"/>
                </a:solidFill>
                <a:latin typeface="Cambria" pitchFamily="34" charset="0"/>
                <a:ea typeface="Cambria" pitchFamily="34" charset="-122"/>
                <a:cs typeface="Cambria" pitchFamily="34" charset="-120"/>
              </a:rPr>
              <a:t>Music, minutes, and machines</a:t>
            </a:r>
            <a:endParaRPr lang="en-US" sz="4000" dirty="0"/>
          </a:p>
        </p:txBody>
      </p:sp>
      <p:sp>
        <p:nvSpPr>
          <p:cNvPr id="4" name="text-767"/>
          <p:cNvSpPr txBox="1"/>
          <p:nvPr/>
        </p:nvSpPr>
        <p:spPr>
          <a:xfrm>
            <a:off x="548640" y="1965960"/>
            <a:ext cx="7680960" cy="914400"/>
          </a:xfrm>
          <a:prstGeom prst="rect">
            <a:avLst/>
          </a:prstGeom>
          <a:noFill/>
          <a:ln/>
        </p:spPr>
        <p:txBody>
          <a:bodyPr wrap="square" lIns="0" tIns="0" rIns="0" bIns="0" rtlCol="0" anchor="t"/>
          <a:lstStyle/>
          <a:p>
            <a:pPr indent="0" marL="0">
              <a:buNone/>
            </a:pPr>
            <a:r>
              <a:rPr lang="en-US" sz="2000" dirty="0">
                <a:solidFill>
                  <a:srgbClr val="F4F0E8"/>
                </a:solidFill>
              </a:rPr>
              <a:t>Motion got longer, found a new choreographer, left the screen, and lost a tool. Keep your sources.</a:t>
            </a:r>
            <a:endParaRPr lang="en-US" sz="2000" dirty="0"/>
          </a:p>
        </p:txBody>
      </p:sp>
      <p:sp>
        <p:nvSpPr>
          <p:cNvPr id="5" name="text-768"/>
          <p:cNvSpPr txBox="1"/>
          <p:nvPr/>
        </p:nvSpPr>
        <p:spPr>
          <a:xfrm>
            <a:off x="548640" y="3657600"/>
            <a:ext cx="8046720" cy="822960"/>
          </a:xfrm>
          <a:prstGeom prst="rect">
            <a:avLst/>
          </a:prstGeom>
          <a:noFill/>
          <a:ln/>
        </p:spPr>
        <p:txBody>
          <a:bodyPr wrap="square" lIns="0" tIns="0" rIns="0" bIns="0" rtlCol="0" anchor="t"/>
          <a:lstStyle/>
          <a:p>
            <a:pPr indent="0" marL="0">
              <a:buNone/>
            </a:pPr>
            <a:r>
              <a:rPr lang="en-US" sz="1000" dirty="0">
                <a:solidFill>
                  <a:srgbClr val="6E665C"/>
                </a:solidFill>
              </a:rPr>
              <a:t>Sources: Seedance 2.5 (ByteDance Seed); Helios (Peking University, ByteDance, arXiv 2603.04379); Wan-Dancer (Tongyi Lab, arXiv 2607.09581); ROBOTIS AI Sapiens; OpenAI Help Center; reviews by Pinggy, Atlas Cloud and Unifically for Wan 3.0 and Kling 4.0 specs. Images: Helios feature video, Wan-Dancer project page, ROBOTIS video thumbnail, used for teaching.</a:t>
            </a:r>
            <a:endParaRPr lang="en-US" sz="1000" dirty="0"/>
          </a:p>
        </p:txBody>
      </p:sp>
    </p:spTree>
  </p:cSld>
  <p:clrMapOvr>
    <a:masterClrMapping/>
  </p:clrMapOvr>
</p:sld>
</file>

<file path=ppt/theme/theme1.xml><?xml version="1.0" encoding="utf-8"?>
<a:theme xmlns:a="http://schemas.openxmlformats.org/drawingml/2006/main" name="AMCC5160 Night">
  <a:themeElements>
    <a:clrScheme name="AMCC5160 Night">
      <a:dk1>
        <a:srgbClr val="1C1B19"/>
      </a:dk1>
      <a:lt1>
        <a:srgbClr val="F4F0E8"/>
      </a:lt1>
      <a:dk2>
        <a:srgbClr val="2B2926"/>
      </a:dk2>
      <a:lt2>
        <a:srgbClr val="CFC8BA"/>
      </a:lt2>
      <a:accent1>
        <a:srgbClr val="E7A07F"/>
      </a:accent1>
      <a:accent2>
        <a:srgbClr val="B4472A"/>
      </a:accent2>
      <a:accent3>
        <a:srgbClr val="FBF3EC"/>
      </a:accent3>
      <a:accent4>
        <a:srgbClr val="8FA89A"/>
      </a:accent4>
      <a:accent5>
        <a:srgbClr val="3A3631"/>
      </a:accent5>
      <a:accent6>
        <a:srgbClr val="6E665C"/>
      </a:accent6>
      <a:hlink>
        <a:srgbClr val="E7A07F"/>
      </a:hlink>
      <a:folHlink>
        <a:srgbClr val="E7A07F"/>
      </a:folHlink>
    </a:clrScheme>
    <a:fontScheme name="AMCC5160 Night">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74</Slides>
  <Notes>74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74</vt:i4>
      </vt:variant>
    </vt:vector>
  </HeadingPairs>
  <TitlesOfParts>
    <vt:vector size="7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AMCC 5160 Lecture 07 - What's New in AI Motion</dc:title>
  <dc:subject>PptxGenJS Presentation</dc:subject>
  <dc:creator>Harry Yang</dc:creator>
  <cp:lastModifiedBy>Harry Yang</cp:lastModifiedBy>
  <cp:revision>1</cp:revision>
  <dcterms:created xsi:type="dcterms:W3CDTF">2026-10-13T08:06:41Z</dcterms:created>
  <dcterms:modified xsi:type="dcterms:W3CDTF">2026-10-13T08:06:41Z</dcterms:modified>
</cp:coreProperties>
</file>