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Lst>
  <p:notesMasterIdLst>
    <p:notesMasterId r:id="rId10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44d87183-c3e6-e371-f648-cf7e0db2ad66}">
          <p14:sldIdLst>
            <p14:sldId id="256"/>
            <p14:sldId id="257"/>
            <p14:sldId id="258"/>
            <p14:sldId id="259"/>
            <p14:sldId id="260"/>
            <p14:sldId id="261"/>
          </p14:sldIdLst>
        </p14:section>
        <p14:section name="Story 1 · Sound is no longer post-production" id="{2366d457-2621-efdf-9fe2-4c431f7c0bb5}">
          <p14:sldIdLst>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Lst>
        </p14:section>
        <p14:section name="Story 2 · Directing a performance" id="{877ada29-856c-b5b3-8332-31c0e1640cab}">
          <p14:sldIdLst>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Lst>
        </p14:section>
        <p14:section name="Story 3 · Characters that listen" id="{ab4e78b9-656a-9dc8-53cd-7defb31b8645}">
          <p14:sldIdLst>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Lst>
        </p14:section>
        <p14:section name="Story 4 · Who is the performer?" id="{d3a1f56f-46dc-b533-be27-ce299919258f}">
          <p14:sldIdLst>
            <p14:sldId id="339"/>
            <p14:sldId id="340"/>
            <p14:sldId id="341"/>
            <p14:sldId id="342"/>
            <p14:sldId id="343"/>
            <p14:sldId id="344"/>
            <p14:sldId id="345"/>
            <p14:sldId id="346"/>
            <p14:sldId id="347"/>
            <p14:sldId id="348"/>
            <p14:sldId id="349"/>
            <p14:sldId id="350"/>
          </p14:sldIdLst>
        </p14:section>
        <p14:section name="Debate and wrap-up" id="{061326dc-ff64-180a-20f7-78aadad3e52a}">
          <p14:sldIdLst>
            <p14:sldId id="351"/>
            <p14:sldId id="352"/>
            <p14:sldId id="353"/>
            <p14:sldId id="354"/>
            <p14:sldId id="355"/>
            <p14:sldId id="356"/>
            <p14:sldId id="357"/>
          </p14:sldIdLst>
        </p14:section>
        <p14:section name="Appendix · Do it yourself" id="{1454c143-7458-5a0a-496b-16fadae05361}">
          <p14:sldIdLst>
            <p14:sldId id="358"/>
            <p14:sldId id="359"/>
            <p14:sldId id="360"/>
            <p14:sldId id="361"/>
            <p14:sldId id="3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notesMaster" Target="notesMasters/notesMaster1.xml"/><Relationship Id="rId110" Type="http://schemas.openxmlformats.org/officeDocument/2006/relationships/presProps" Target="presProps.xml"/><Relationship Id="rId111" Type="http://schemas.openxmlformats.org/officeDocument/2006/relationships/viewProps" Target="viewProps.xml"/><Relationship Id="rId112" Type="http://schemas.openxmlformats.org/officeDocument/2006/relationships/theme" Target="theme/theme1.xml"/><Relationship Id="rId1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everyone, and welcome to Week 8. For seven weeks, almost everything we generated was silent. Even the beautiful clips in the last lecture, the minute-long Helios videos and the Wan-Dancer dances, needed someone to add the sound afterwards. Tonight is about the moment that changed. Generated video now speaks, sings, breathes and makes its own footsteps, in one pass. Characters can now hold a conversation with you in real time. And that raises an old question in a new form: who is the performer? Tonight has more videos than any lecture so far, so please make sure you can hear the speakers.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a game. I'm going to play a five-second clip with the sound off. [Play muted.] Two characters, a dark room, a robot. Turn to your neighbour for twenty seconds: what is being said? What do the voices sound like? What else would you hear in that room? Keep your guesses. Notice that you are already doing what film audiences always do: your brain is filling in sound from the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with the sound on. [Play with sound.] How close were you? Here is the point for tonight: nobody recorded these voices, and nobody synced them. The picture, the two voices, the reverb of the room and the timing of every word came out of one model, in one generation. This clip is from Ovi, an open model released by Character.AI in 2025. A year and a half ago, making this would have taken four or five separate tools and an editor.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map for tonight. Story one: sound is no longer post-production. Since Google's Veo 3 in May 2025, the leading video models generate picture and sound together, and this month the open models caught up. Story two: lip-sync grew into acting. The question is no longer 'do the lips match', but 'is this a good performance, and how do I direct it'. Story three: characters that listen. Real-time avatars now react while you are still speaking. Story four: who is the performer? An AI 'actress' has been cast in a feature film, and the actors' union has written new rules. We'll have presentations and a break after story two, and we'll finish with a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recap, because tonight builds on almost everything. Week 3 taught us that models see tokens, not pixels; tonight sound becomes tokens too. Week 6, Yaofu's quantization talk, and Week 7's Self Forcing and KV cache are exactly the tricks that make real-time characters possible, so story three is where those lectures pay off. And Week 5's question, who owns a model you adapt, becomes much sharper when the thing being copied is a person's voice and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technology, one idea from film theory, especially for the art students. The French composer and theorist Michel Chion, in his book Audio-Vision from 1990, coined the word 'synchresis', from synchronism and synthesis. When a sound and an image happen at the same instant, your brain welds them into one event, even if they have nothing to do with each other. That is why Foley works: a sound designer snaps celery for a breaking bone, and you believe it. It is also why bad AI lip-sync is so painful: the welding is automatic, so when the timing is off, everyone notices. Broadcasters measured this: in the ITU's tests, viewers start to notice when sound arrives about 45 milliseconds early or 125 milliseconds late. At 24 frames per second, that is one to three frames. Synchronization is not a detail. It is the whole illusion.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one. For a hundred years of cinema, sound was something you added after the picture: dialogue recorded or re-recorded, Foley performed, music composed and mixed. AI video copied that workflow at first. This story is about how that changed in about eighteen months, and what is happening inside the model when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you would have made a talking scene a year ago, and honestly how many of you made Assignment 1. Generate a silent clip. Generate or record the voice. Run a lip-sync model like Wav2Lip, from 2020, which repaints the mouth to match the audio. Run a video-to-audio model like MMAudio to add footsteps and room tone. Then mix it all in an editor. Five tools, and every hand-off is a chance for something to drift: the voice is calm but the face is angry, the footsteps land a frame late, the mouth moves but the cheeks don't.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timeline. Lip-sync as a repair step goes back to Wav2Lip in 2020. At the end of 2024, MMAudio made video-to-audio Foley fast, about a second for an eight-second clip. Then in May 2025 Google released Veo 3, the first major model to generate picture and sound jointly, and its demo clips went viral within days. Within a few months the open-source world answered with Ovi from Character.AI, then LTX-2 from Lightricks with open weights in January this year, and ByteDance's Seedance 2.0 in February. In the last three months: MiniMax H3, Kandinsky 6.0, Kling 4.0 and Vidu Q4. Native sound is now the default, not the feature.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clips Google showed when it launched Veo 3 in May 2025. [Play.] An old sailor, a line of dialogue, wind, the sea. None of it was recorded, and none of it was synced by hand. Google's model card describes Veo 3 as a latent diffusion model that denoises audio latents and video latents together. That one sentence is the whole of story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short Veo 3 clips, three kinds of sound. [Play each.] Effects: every toss of the wok has its sizzle and clatter. Music: the bow and the note move together. Dialogue: a detective interrogating a rubber duck, which only works if the comic timing works. Vote with a show of hands: which sound welds to the picture best? Usually it's the effects, because they are tied to one visible event; dialogue is the hardest.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who ships native audio now. On the closed side: Google's Veo 3.1, ByteDance's Seedance, Kuaishou's Kling 4.0 and ShengShu's Vidu Q4, which came out two weeks ago with voice references. On the open side, and this is the big change this year, you can download and run LTX-2 from Lightricks, Ovi from Character.AI, MiniMax H3, and Kandinsky 6.0, released this month under the MIT license. For your assignments, this means you can now get sound and picture together without paying for an API, if you have a good GPU.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open models from the last six months. [Play each.] Kandinsky 6.0, released this month under MIT, here a dog in a living room with room sound. MiniMax H3, a 33-billion-parameter single-stream model, with stereo sound. And Baidu's NAVA, only 6.3 billion parameters, with two chess players talking; it currently has the best lip-sync score among open models. You can download all three. Do check each license before using them commercially; they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from the closed side, two clips from ByteDance's official Seedance 2.0 page. [Play both.] On the left, a Chinese ink painting comes alive, and the hooves and wind are generated to match the style. On the right, a concert pianist: hands, music, and the reverb of the hall together. Seedance accepts up to nine images, three videos and three audio clips as references, which is why it's popular with commercial studios.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under the hood, and I'll keep it visual. This sequence is adapted from Carnegie Mellon's Generative AI course, lecture 24 on audio. Raw sound is a pressure wave, recorded as tens of thousands of numbers per second: forty-eight thousand for studio audio. Nobody feeds that straight into a transformer. First, we run many short Fourier transforms over overlapping windows, which turns sound into an image: time on one axis, pitch on the other. That's a spectrogram, and the 'mel' version warps the pitch axis to match human hearing. Then, just as a video VAE compresses frames, an audio VAE compresses the spectrogram. In LTX-2, one second of sound becomes about twenty-five latent vectors of 128 numbers. Now sound is a short sequence of tokens, the same kind of object the video model already understands.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that pipeline run on a real clip: the Veo 3 sailor we just heard. On top, the raw waveform: sixteen thousand numbers per second, so eight seconds is a hundred and twenty-eight thousand numbers. Below, the log-mel spectrogram: a hundred frames per second, eighty bands from low to high pitch. You can read it. The horizontal stripes are the harmonics of his voice on vowels. The vertical bursts are consonants and splashes. The noisy texture between words is the wind and the sea. For art students: this is why audio models borrow image-model ideas. A spectrogram is an image of sound.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worked example with real numbers, in the same style as last week's pixels-to-tokens slide. Ten seconds of 720p video at twenty-four frames per second is two hundred and forty frames. The video VAE compresses four times in time, so about sixty-one latent frames. Each latent frame becomes three thousand six hundred tokens, which we computed last week, so about two hundred and twenty thousand video tokens. The same ten seconds of sound, after LTX-2's audio VAE, is two hundred and fifty tokens. Roughly eight hundred and eighty times fewer. That is why LTX-2 gives picture a fourteen-billion-parameter stream and sound a five-billion one. Picture is dense in space; sound is dense in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ways to wire sound and picture together, and every model you'll meet is one of them. One: picture first, then a second model listens to the video and adds sound. That's MMAudio, or Tencent's HunyuanVideo-Foley. Good for Foley, but the picture can never react to the sound. Two: sound first, then animate a face or body to it. That's the talking-head family, story two. Three, the most popular open design this year: two towers, one for video and one for audio, denoising at the same time and passing messages to each other in every block. Ovi, LTX-2 and Kandinsky 6 work this way. Four: throw all the tokens into one sequence and let a single transformer attend to everything. MiniMax H3 and daVinci-MagiHuman do this. It's simpler, but you can't give the two modalities different sizes.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open up LTX-2, because its weights and paper are public. Two streams. The video stream is big, about fourteen billion parameters, and every video token knows where it is in space and time: x, y and t. The audio stream is smaller, five billion, and its tokens only know time. In every block, the two streams look at each other through cross-attention in both directions: video asks audio 'what is happening now?', audio asks video 'what should I sound like?'. And here's the clever bit: when they look at each other, only the time positions are used. A video token at two seconds attends most naturally to the audio at two seconds. That shared clock is how a door slam lands on the right frame. The paper reports up to twenty seconds with stereo sound, and about one point two seconds per diffusion step on an H100, which is eighteen times faster per step than Wan 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real overview figure from the LTX-2 report, so you can see that my simplified diagram was honest. Read it left to right. Audio is turned into a mel spectrogram and compressed by an audio VAE; video is compressed by a video VAE. Text goes through a large language model, Gemma 3, and then through two small 'connectors', one for each stream. In the middle, the audio stream and video stream are stacked N times with the cross-attention arrows between them. At the end there are two losses, one for audio and one for video, trained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detail for the technical students, because it's the key to sync. Video tokens and audio tokens arrive at different rates. If you number them naively, token 30 of the video and token 30 of the audio are at different moments, so attention looks at the wrong sound. These two figures from MMAudio, at CVPR 2025, show the attention affinity between visual and audio tokens. On the left, default positions: the bright band drifts. On the right, positions scaled to real time: a clean diagonal, each frame paired with its own moment. LTX-2's 'temporal RoPE only' and Ovi's 'scaled RoPE' are the same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LTX-2 run in the other direction: the input is an audio file, a scream, and the model generates a face and body performing it. [Play.] Because the model has both streams, the same weights can go text to audio and video, image to audio and video, or audio to video, depending on which stream you hold fixed. That flexibility is a big reason open two-stream models are popular with artists: you can bring your own voice track.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Ovi, from Character.AI with Yale. [Play.] Two people, two voices, turn-taking, a car interior. The dialogue was written in the prompt; the model decided the timing, the voices and the faces. Ovi's design is the symmetric version of two towers: both towers have the same shape, the video one starts from Wan 2.2, and the audio one was trained from scratch on hundreds of thousands of hours of audio. It's open under Apache 2.0, so it's a good one for your assignments.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Ovi's own figure. Two towers of exactly the same shape: video on the left, initialised from Wan 2.2, audio on the right, trained from scratch on a huge amount of audio. Because the towers match block for block, each fusion block can do self-attention, then cross-attention to the text, then cross-attention to the other tower. Notice the snowflake and flame icons: frozen parts versus trained parts. A practical lesson for anyone building models: reuse what already works and train only what's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actually build one? The Kandinsky 6.0 report, published this month, spells out a recipe that most teams now follow. Step one: don't start from scratch; reuse a strong video model. Step two: train the new audio tower alone first, on text-to-audio, so it learns what the world sounds like. Kandinsky used about forty million audio tracks. Step three: join the towers and train them together on video clips that have meaningful sound, about seven million segments after filtering. Step four: polish, with fine-tuning, reinforcement learning, and distillation down to ten steps so it's fast. Baidu's NAVA follows a similar path from Wan 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unglamorous truth is that data is the hardest part. Most online video is bad training data for sound: music pasted over vlogs, dubbed films, voice-overs where the speaker isn't on screen. Teams use a sync score, a model that checks whether lips match speech, to throw those clips away. Kandinsky keeps a clip with a person on screen only if its sync score is high. Second, captions now describe the sound, not just the image, with spoken words in quotation marks, which is why your prompts should do the same. Third, multi-speaker scenes need to know who is talking: NAVA attaches a voice fingerprint to each line of speech so two characters keep two different voices. For scale, NAVA trained on about fifteen million clips using a hundred and sixty H100 GPUs for about four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Practically, how do you prompt for sound? Think in five layers, like a sound mixer does. Picture, as before. Dialogue: who speaks, the exact words in quotation marks, and how they say it. Effects: sounds tied to visible actions, the wipers, the turn signal. Ambience: the always-on bed of the place, rain on the roof. And music: decide whether it's inside the scene, a radio in the car, or a score over the scene, and keep it under the voice. Two practical tips from people who use Seedance a lot: keep each spoken line short, and don't ask for big head turns while someone is talking, because motion and lip-sync compete.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three prompts you can copy tonight. A dialogue scene: notice the exact words in quotation marks, how they're said, one effect tied to an action, the ambience, and 'No music', because otherwise many models add a score. A sound-led shot with no speech, where every sound is tied to a visible action. And music inside the scene, where we say the music is played on screen, and where the camera should be on the last note. Same five layers as the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game. You are the Foley artist now. [Play muted.] Write down every sound you would put in this shot, in order. Wheels on asphalt, leaves, the board hitting a crack, wind? Thirty seconds. [Play with sound.] Now compare. What did the model include that you forgot? What did you include that it didn't? In my experience, models are good at the continuous bed, like wheels and ambience, and less reliable on the exact, single events. That's where a human sound designer still adds the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game, a blind A/B test. Same burning grassland, same picture, sound added afterwards by two different video-to-audio models. [Play A, then B.] Hands up for A. Hands up for B. Why? The reveal: A is Tencent's HunyuanVideo-Foley from 2025, B is MMAudio from the year before. Tencent's paper reports better synchronization and semantic match for A on their benchmark, but notice the question you just answered is not 'which is more accurate' but 'which do I believe'. That's synchresis again, and it's what next week's evaluation lecture is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we measure sync without a neural network? Yes, roughly, and I did it on the wok clip for tonight. The green line is how much each video frame changes: motion. The orange line is how much new energy appears in the spectrogram: sound onsets. Many peaks coincide: the toss and the clatter happen together. This is the simplest possible version of what models like Synchformer learn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slide the sound against the picture in ten-millisecond steps and score the match at each shift. The best match is about forty milliseconds from zero, one frame at twenty-four frames per second, well inside the range the ITU found viewers can't detect. That is exactly what SyncNet does, except SyncNet learns the features instead of using my hand-made ones. Keep this picture in mind for story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term from film studies that's very useful when prompting: diegetic sound comes from inside the story world; the characters could hear it. Non-diegetic sound, like a film score, is only for the audience. [Play both.] On the left, Ovi's street saxophonist: diegetic. On the right, UniVerse-1, a 2025 model that stitched together a pretrained video model and a pretrained music model, plays a guitarist. Joint models are very good at diegetic music because they can see the instrument. They are much less controllable for score, so many filmmakers still add the score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it still break? Six things to watch for in your own work. Two people talking: the wrong mouth moves, or both do. ByteDance itself lists multi-person lip-sync as an open problem. Motion versus mouth: a head turn or a laugh in the middle of a sentence and the lips lose track. Audio artefacts: metallic voices, clipped words, music swelling over dialogue. Language: quality varies a lot across languages and dialects. Exact events: the crash lands a few frames early, and thanks to synchresis, you notice. And voice continuity: the same character can sound different in the next shot, unless you give the model a voice reference, which is where story two begins.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you run it yourself? The numbers are moving fast. LTX-2 is about eighteen times faster per step than Wan 2.2 at similar size, because the audio stream is small and the video compression is aggressive. And in March, a team from JD, Fudan, Peking University and HKU published OmniForcing, which distills LTX-2 into a streaming model: a five-second clip with sound in under six seconds instead of three minutes, about twenty-five frames per second on one GPU. The tricks are exactly what Yaofu and I showed you: fewer steps by distillation, chunks with a KV cache, and quantization. Keep that in mind for story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sound designers and composers in the room: what changes? The model now gives you a first-draft mix that's already in sync, with room tone and footsteps for free, diegetic music that matches the instrument on screen, and temporary dialogue for pitching. What stays human? Sound design was never about adding every sound; it's about choosing what not to hear, where the silence goes, whose point of view we're in. The exact event, the hit on the cut. The score, the emotion the characters can't hear. And the decision about whose voice is used, which is story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room, two minutes with your neighbour. If the model writes the sound together with the picture, who is the sound designer? The person who wrote 'rain on the roof' in the prompt? The model? Or the thousands of Foley artists and recordists whose work trained it? There's no right answer yet, but you'll need one for your assignment credits.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two. Once a model can make a character speak, the question changes. It's no longer 'do the lips match the audio?' It becomes the question every director asks: is this a good performance, and how do I get a better one? This story walks through how talking-head models grew into acting models, how we measure sync, and how you direct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performance made of? Let's break it into six parts. Voice: pitch, pace, breath, accent. Timing: pauses, interruptions, the beat before the punchline. Mouth: lips, jaw and teeth matching each sound. Face and eyes: brows, blinks, gaze. Body: head motion, shoulders, hands. And listening, what you do while the other person is talking, which actors will tell you is half of acting. The first models only did the mouth. Today's models attempt all six, and listening is the newest, which is story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lineage, quickly. In 2020, Wav2Lip repaints only the mouth of an existing video. In April 2024, Microsoft's VASA-1 animates a whole face and head from one photo at forty frames per second. In February 2025, ByteDance's OmniHuman-1 does the full body, gestures and singing, trained on over eighteen thousand hours of human video. In mid-2025, MultiTalk and InfiniteTalk from the MeiGen-AI team handle two people and unlimited length. Then in August 2025, OmniHuman-1.5 does something that sounds like a director: a language model first reads the audio and writes a plan for the acting, and the video model follows the plan. And in 2026, with native audio-video, the voice itself is generated together with the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machine learning, some phonetics, because it helps you judge results with your own eyes. Sounds are phonemes; the mouth shapes you can see are called visemes, and many sounds share one viseme. The ones that matter most are the bilabials, p, b and m, where the lips must fully close. If a character says 'Bob' and the lips never meet, everyone notices. F and v, where the teeth touch the lower lip, are hard for models. Open vowels are easy. And tongue sounds like t, d, k are mostly hidden, so models get them for free. When you review a generated performance, watch the p, b and m sounds. That's the fastest quality check there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voice actually drive a face? The audio goes into a pretrained speech model, usually wav2vec 2.0 from Meta or OpenAI's Whisper. These models were trained to understand speech, so their features already encode which phoneme is being spoken, and a bit of emotion. We resample those features so there is one vector per video frame. Then inside the video transformer, every frame's tokens use cross-attention to ask 'what sound is happening right now?' A reference photo keeps the identity. VASA-1 and OmniHuman use wav2vec; LatentSync and MuseTalk use Whisper. The nice idea here is reuse: the video model doesn't have to learn phonetics from scratch, it borrows it from a speech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papers measure lip-sync? Almost all of them use the same tool: SyncNet, from Oxford in 2016. Take five frames of the mouth, a fifth of a second, and the matching fifth of a second of audio. SyncNet turns both into vectors, trained so that matching pairs are close and mismatched pairs are far apart. Now slide the audio backwards and forwards, up to fifteen frames each way, and find the shift where the distance is smallest. That smallest distance is Sync-D, lower is better. Sync-C is the confidence: how much that best shift stands out from all the wrong ones, higher is better. If the best shift isn't zero, the clip is out of sync by that many frames.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to read the scoreboard. On the lip-reading dataset LRS2, real video scores about 7.8 Sync-C and 6.7 Sync-D. Wav2Lip, from 2020, scores 7.8 and 6.4, a better Sync-D than reality. Did it beat reality? No. Wav2Lip was trained against a SyncNet-style judge, so it learned to please that judge. That's a general lesson for next week's lecture on evaluation: when a metric becomes a training target, it stops measuring what you care about. Below, on the newer Verse-Bench, the open joint models: NAVA from Baidu leads, then Ovi, LTX 2.3 and daVinci-MagiHuman, all close together. Only compare numbers within the same benchmark.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game to feel the numbers. Three versions of the same sailor clip. I re-timed two of them. [Play A, B, C.] Vote: which one is in sync? The answer: B is the original. In A, the sound is 250 milliseconds late, six frames, and most of you probably saw it. In C, the sound is 120 milliseconds early, about three frames. Early sound is much easier to notice than late sound, which matches the ITU numbers: about 45 milliseconds early versus 125 late. Why the asymmetry? In real life, light arrives before sound, so our brains are used to late sound and suspicious of early sound.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Microsoft's VASA-1 from 2024. [Play.] The Mona Lisa, rapping. The trick is a learned face space that separates who you are from how you move: identity and appearance on one side, head pose and facial dynamics on the other. A surprisingly small diffusion transformer, about twenty-nine million parameters, generates only the motion, which is why it can run at forty frames per second on one RTX 4090 with about 170 milliseconds of delay. Microsoft never released the model or an API, explicitly because of the risk of impersonation. Remember that when we get to story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VASA-1's own figure, and the idea is worth stealing. On the left, training: the model learns to generate a motion latent, a compact code for head pose and face dynamics, from audio features. On the right, generation: your photo is encoded once into appearance and identity, then only the motion is generated, and a decoder turns appearance plus motion into frames. Because the motion code is tiny compared with pixels, it can run at forty frames per second. Generate the small thing, render the big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why VASA-1 matters for directing. [Play.] Same photo, same audio, four different emotional settings. Because motion is separated from identity, emotion, gaze direction and head distance become separate knobs. That's the beginning of directing a performance rather than generating one. Ask yourself as you watch: which one would you 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ByteDance's OmniHuman. [Play.] Now the whole body performs: hands on the keys, breathing, posture. The training trick is to mix conditions: some clips come with only text, some with audio, some with pose, so the model can use eighteen thousand hours of messy human video instead of a small clean set. Version 1.5, last August, adds something that looks like a director's note: a multimodal language model first listens to the audio and writes a structured plan, what emotion, what gesture, when, and the video model follows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OmniHuman-1.5 in a dramatic scene. [Play.] Don't watch the lips this time; they're fine. Watch the eyes, the pauses, where he looks away. That's the part the language-model plan is supposed to add: intention. Is it convincing? Where does it feel generic?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how OmniHuman-1.5 adds intention. The authors borrow the psychology idea of two systems. System two, slow thinking: multimodal language-model agents listen to the audio, look at the image, read the text, and write a plan: emotion, action, shot, for each moment. System one, fast acting: a diffusion transformer with text, audio and video branches renders the plan. It's literally a director and an actor.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Singing is harder than speech: long vowels, breath, the body moving with the rhythm, and often an instrument. [Play both.] Left, Alibaba's Wan2.2-S2V, built for film: a singer on a ship in a storm, with the camera and body moving with the song. Right, Tencent's HunyuanVideo-Avatar: strumming hands and breathing from one photo and a song track. Watch the hands: are they playing the right rhythm?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people is much harder than one, because the model must decide which mouth each voice belongs to. [Play both.] MultiTalk, on the left, takes one audio track per person and learns to bind each track to the right face; Tencent's HunyuanVideo-Avatar, on the right, does duets and adds an emotion module. Listen to the turn-taking. Remember that ByteDance still calls multi-person lip-sync an open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immediate uses is dubbing. [Play.] InfiniteTalk takes an existing video and a new voice track and regenerates not just the lips but the head, body and expression, for any length. Hollywood got here first: the 2022 thriller Fall used a company called Flawless to change more than thirty swear words so the film could get a PG-13 rating, without reshooting. They call it 'vubbing'. Ask yourself: when an actor's face now speaks Japanese, whose performance is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clip from Vidu's homepage. [Play.] A fortune teller, candlelight, a voice that suits her. Vidu doesn't say which model version made this one, but its new Q4 model, released two weeks ago, lets you pin the character, the wardrobe, the set and the voice, each with its own reference. That's the direction for all of these tools: from typing a wish to assembling a 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you direct? Mostly with references. Identity: Vidu Q4, released two weeks ago, takes up to fifteen reference images to lock a character, costume and set. Voice: Vidu Q4 and Seedance accept reference audio, so a character sounds the same in shot two as in shot one. The most powerful option for artists: bring your own track. Record the line yourself, with exactly the timing you want, and use an audio-to-video model to act it. And for scenes with several people, tell the model which line belongs to whom. A rule of thumb: the more you specify by reference, the less you leave to chance, and the more consent you need from whoever's face or voice that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practical table for directing delivery. An emotion label alone, like 'angry', gives you the average angry face from the training data. Directors and actors talk instead about playable actions: what the character does. 'Angry but held in' means clipped speech, even pitch, a tight jaw, a fixed stare; you can write 'through clenched teeth, without raising his voice'. 'Nervous' means rising sentence endings, filler words, gaze darting away. Put the behaviour in the prompt, not just the label. This works for actors and, it turns out, for models.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Exercise, five minutes, in pairs. Here's one line: 'I never said you could leave.' Write three prompts that make it a threat, a joke, and a plea. For each, describe the voice, the face, and one gesture, using playable actions, not labels. If you have Seedance, Kling, Vidu or LTX-2 access on your laptop, try one. I'll ask two pairs to read their prompts aloud.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this is entirely new. In 2002, Andy Serkis played Gollum through motion capture, and people argued whether that counted as acting. In 2021, the documentary Roadrunner synthesised three lines in Anthony Bourdain's voice after his death, and the director's casual reply, that they could have an ethics panel about it later, caused an uproar. In 2022, James Earl Jones licensed his archived voice so Darth Vader could keep speaking. Also in 2022, ABBA Voyage opened in London: digital ABBA built by Industrial Light and Magic from about a hundred and sixty cameras of motion capture, more than four million visitors by this year. And last year, The Brutalist used AI to refine the actors' Hungarian vowels, and it became an Oscar controversy. The difference now is scale and cost: what took ILM five weeks takes one photo.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pause here for this week's student presentations, and then a ten-minute break. A small challenge for the break: pick any demo from tonight, play it on your phone with the sound off, then on, and notice what changed in how you read the 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back. Story three. Everything so far was offline: you write a prompt, you wait, you get a file. Story three is about characters you can talk to, live. That needs two things the offline models don't have: they must be fast enough, and they must listen, not just speak. This is also where Yaofu's quantization lecture and last week's Self Forcing come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time means two different numbers, and people mix them up. Throughput: can you make video at least as fast as it plays? At twenty-five frames per second, that's forty milliseconds per frame. Latency: after you stop talking, how long until the character responds? In human conversation, across ten languages studied, the typical gap between turns is around two hundred milliseconds. Here's the remarkable part: planning a spoken reply takes a human over six hundred milliseconds. So we don't wait for the other person to finish; we predict the end of their sentence and start preparing early. A real-time avatar must do the same. A model can have high throughput and still feel slow, if the first frame takes two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where the time goes in a typical talking avatar today, as a pipeline. First the system must decide you've stopped talking, which takes a few hundred milliseconds. Speech recognition, about a hundred. The language model's first words, about four hundred. Text-to-speech, first audio, about a hundred and fifty. Then the video model's first frame, anywhere from under two hundred milliseconds to over a second depending on the model. Plus the network. Run in sequence, that's about one and a half seconds, seven times the human gap. The fixes: overlap everything by streaming, so each stage starts before the previous one finishes; predict the end of the turn; and make the video model work in small chunks. Or, the newest idea, merge the whole pipeline into one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can't a normal video diffusion model just talk back? Three multipliers. A typical sampler denoises thirty to fifty times. Classifier-free guidance, from Week 3, runs each step twice. And worst for conversation: in a bidirectional model every frame attends to every other frame, including the future, so the first frame isn't finished until the last frame is. That's seconds to minutes. Great for a film, useless for a conversation.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good news is that you already know the three tricks. One, from last week: generate in small chunks, looking only backwards, and keep a KV cache of the past so you don't recompute it; Self Forcing trains on the model's own output so errors don't snowball. Two: distillation. Train a fast student to jump to the answer in one to four steps. Character.AI's TalkingMachines uses a method called DMD to go from twenty-four model evaluations to two. Three, from Yaofu's lecture: quantization, eight or four bits, so the same GPU does more work per millisecond. And a systems trick on top: run the transformer and the decoder on different GPUs so they work in parallel.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streaming looked like already in 2024, with VASA-1. [Play a part.] The interface takes a photo and live audio and the face responds as you speak. Up to forty frames per second at 512 by 512, about 170 milliseconds of delay, on a single gaming GPU. It works because VASA only generates a compact motion code, not pixels from scratch.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TalkingMachines from Character.AI, 2025. [Play.] A FaceTime-style call with a cartoon fox. Under the hood: they took Wan 2.1, the open image-to-video model, and turned it into a real-time avatar model. Distillation cuts each chunk from twenty-four model evaluations to two. Video is made in chunks of three latent frames, and the KV cache keeps two things: the very first chunk, which anchors who the character is, and the previous chunk, for continuity. That anchoring trick, keep the first frame forever, appears in almost every streaming avatar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slow film model into a live one? TalkingMachines' figure shows it. Training clips are cut into chunks of three latent frames, and the reference image is always chunk zero. Each chunk is only allowed to look at itself, the first chunk and the previous chunk, a sparse causal mask. Then a slow bidirectional teacher, twenty-four steps, supervises a fast causal student that uses two. And as in last week's Self Forcing, the training data can include the student's own generated frames, so it learns to recover from its own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systems trick from the earlier slide, in their own figure. Case one: a single GPU denoises a chunk, decodes it with the VAE, then sits idle. Case three: one GPU decodes while another already denoises the next chunk, a pipeline, like an assembly line. Case four adds more GPUs for the diffusion steps themselves. The red line, time to first frame, moves earlier each time. For engineers: real time is as much scheduling as modelling.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StreamAvatar, from Tencent Hunyuan and university partners, goes beyond the head: gestures and the upper body, live. [Play both.] They distilled the open Wan 2.2 model into a three-step streaming student: twenty-five frames per second with about 1.2 seconds of delay, on two H800 GPUs. And like TalkingMachines, it keeps the first frames permanently in memory, which they call a reference sink, so the person doesn't slowly turn into someone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newest piece is listening. Avatar Forcing, from KAIST and NTU Singapore, at CVPR this year. It takes your audio and your head motion as inputs, so while you're talking, the avatar nods, smiles, or laughs at your joke. Technically it's diffusion forcing: it generates ten-frame blocks with a two-frame look-ahead and a rolling KV cache. The clever training idea: how do you teach 'good listening' without labels? They make a bad example by running the same model with the user's input removed, so it ignores you, and train the model to prefer the version that pays attention. About half a second of delay on an H100, nearly seven times faster than the previous system, and people preferred it over eighty percent of the time. [Play.] The left column is the real person, the middle is the previous method, the right is Avatar Forcing. Watch the right one while the user is talking.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Avatar Forcing. The key is the input on the left: not just the avatar's own audio, but the user's audio and the user's motion, through a dual motion encoder. Then a causal generator writes the next block of motion, conditioned on the previous clean blocks and a reference frame, and a decoder renders it. The listening behaviour comes from that extra input, the other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scoreboard of real-time systems. Faces only, like VASA-1 and Hedra's Livatar, are very fast: Livatar reports a hundred and forty-one frames per second and 0.17 seconds on a mid-range A10 GPU. Systems that generate sound too, like OmniForcing and Hallo-Live, are around three-quarters of a second to one second. Full-body StreamAvatar is about 1.2 seconds on two H800s. And Wan-Streamer from Alibaba, one model for everything, about 200 milliseconds model-side, but only at 192p for now. Careful: these aren't directly comparable. Resolution, face versus body, and what counts as 'delay' all differ between papers. That's another evaluation lesson for next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philosophies. The cascade, which most products use: separate models for turn detection, recognition, language, speech and avatar. Easy to upgrade one part, but each hand-off adds delay, and the tone of your voice is lost the moment it becomes text. The end-to-end approach: Alibaba's Wan-Streamer, from June, is one transformer that takes in text, audio and video and puts out audio and video, in 160-millisecond units, with one GPU 'thinking' and passing its memory to another GPU 'performing'. It can respond to how you said something, not just what. It's a proof of concept at low resolution, but I think this is where things are going.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Wan-Streamer in a live call. [Play part.] The person in the small window talks; the character answers with voice and video, from a single model. Notice the interruptions and the timing. The resolution is low; this is version 0.2 of a research system. But compare the rhythm of this conversation with the cascade we costed out a few slides 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show you some work from our own lab, because story three runs on data. TalkVid is a talking-head dataset we built with collaborators at CUHK-Shenzhen and Sun Yat-sen University; it's in CVPR 2026 Findings. About twelve hundred and forty hours of talking video, filtered down from over six thousand hours, with seven thousand seven hundred speakers, from children to over sixty, in fifteen languages, mostly at 1080p or higher, and including the upper body, not just the face. And a benchmark, TalkVid-Bench: five hundred clips balanced by age, gender, ethnicity and language, so you can see who a model works for and who it fails.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web video into training data? A filtering pipeline. Collect over thirty thousand videos at 1080p or higher. Cut them into shots and drop anything shorter than five seconds or without speech. Score them for visual quality with an aesthetic model and keep only the sharp, well-lit ones. Track motion and drop clips that are jittery, or frozen like a still image. Finally check the head: pose, rotation, is the face complete in frame. We checked the filters against human judges, and they agree about ninety-five percent of the time. The payoff: a model trained on our balanced 160-hour subset gets better video quality scores than the same model trained on older datasets.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actual funnel from the paper, with real hours at each stage: from the raw pool on the left, through segmentation, the speech filter, the quality filter, the motion filter and the head filter, down to 1,244 hours. Most data is thrown away, and that's normal. Good datasets are mostly decisions about what not to keep.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what the quality filter actually does, with example frames from the paper. Left: dropped, dim and soft footage. Right: kept, sharp, well lit, stable. This matters for artists too: a model learns the look of its data, so a filter like this quietly decides the look of every avatar trained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Practically, for your projects: what runs where? On a laptop or a mid-range GPU, MuseTalk does real-time lip-sync by repainting the mouth in a single step, and LatentSync works offline with about eight gigabytes. On one RTX 4090 or 5090 you can run light real-time talking heads, and the big fourteen-billion-parameter avatar models offline at 480p, but not live. Live full-body avatars with sound still need several data-centre GPUs. Getting those to run live on a single consumer card is an open research problem; it's one our lab is working on, and it needs all three tricks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live characters already being used? In Japan, the Korean company ESTsoft signed an agreement with NTT and the taxi company Nihon Kotsu in February to put its real-time avatar in taxis, interpreting for tourists. ElevenLabs, the voice company, added avatars in June. Character.AI, whose research we saw tonight, is building video calls with fictional characters. And in performance, ABBA Voyage showed digital performers can fill an arena; a responsive version is the obvious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artists: two works by Holly Herndon and Mat Dryhurst that turn this technology inward. At the 2024 Whitney Biennial, xhairymutantx: they trained a model on costumed images of Herndon, so whatever you prompt, you get a distorted version of her, a likeness she controls. And The Call at the Serpentine in London: they recorded fifteen UK choirs, built singing models with Ircam, and created a data trust so the singers share control over how their voices are used. For your own projects, this is a good pattern: use your own voice and face, or people who said yes, and make the consent visible in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room. Would you talk to a live avatar of your teacher, say, for office hours at 3 a.m.? And harder: would you talk to a live avatar of someone who has died, built from their videos? What would make it feel respectful, and what would make it feel wrong? Two minutes with your neighbour.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four. We've seen that a model can now give a performance, in real time, with a voice. So who is the performer? The person whose face it is? The actors whose work trained it? The person who prompted it? Or the character itself? This year, that stopped being a seminar question. It became a contract, several laws, and a feature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 Tilly Norwood. She was created by the London AI studio Particle6, founded by the actor and comedian Eline Van der Velden. In July 2025 she starred in a comedy sketch called 'AI Commissioner'. In September, at the Zurich Film Festival, her creator said talent agencies were interested in representing her, and the reaction was furious: actors including Emily Blunt and Melissa Barrera objected, and big agencies said they would not sign her. In July this year Particle6 announced a feature film, Misaligned, with Norwood in the lead. And last month she did a press tour of seventy-five interviews, including one on Piers Morgan's show where she switched into Cantonese for fifteen seconds. That clip has been viewed over twelve million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watch a little. [Play about thirty seconds of the AI Commissioner sketch.] That's how Tilly Norwood was introduced: in a comedy sketch, as a joke about the industry. In March she released a music video answering the backlash, with eighteen human crew credited and the vocals generated by Suno. Compare that with ABBA Voyage, where the performers themselves agreed and a live band plays, and with Holly Herndon's Holly+, her own voice model that she lets other people use, on her terms. Same technology, four different answers to 'who agreed?'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two positions, as fairly as I can put them. The actors' union, SAG-AFTRA: Norwood is not an actor but a character generated by a program, trained on the work of countless performers without permission or compensation, with no life experience to draw on; and producers who want to use a synthetic performer must notify and bargain with the union. Her creator's position: she is a creative work, a piece of art, like an animated character, made with a new tool alongside animation, puppetry and CGI, not a replacement for anyone. Keep both in mind; you'll argue one of them in fifteen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this year, SAG-AFTRA members ratified a new four-year contract with the studios, with over ninety-one percent voting yes. On synthetic performers: producers say they won't use one in a human role unless it adds 'significant additional value', and they have to go to the union first. The chief negotiator was honest that this is a strong disincentive, not a ban. On digital replicas, copies of real actors: informed consent and fair pay, including for actors who have died; a real business reason before anyone is scanned; no replica can replace a performer during a strike; and extra protection for minors. Video-game voice and motion actors won similar consent rules after an eleven-month strike that ended in July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law is catching up, unevenly. California, since January 2025: a contract clause that lets a studio make your digital replica is void if it's vague and you had no lawyer or union, and replicas of dead performers need the estate's consent. In the US federally, the NO FAKES Act would create a right to your own voice and likeness; it passed committee in June but was blocked in the Senate three weeks ago, so it is not law. In mainland China, since September 2025, AI-generated content must carry both a visible label and a hidden metadata label, which applies to anything you publish there. In the EU, since August this year, deepfakes must be disclosed. And Denmark has a bill in parliament this month that would protect your face and voice almost like copyright. I'm not a lawyer, and this isn't legal advice, but the practical rule for your work is simple: label it, and get consent.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cases about voice, each with a different lesson. Lehrman and Sage versus Lovo: two voice actors were paid a few hundred dollars on Fiverr for what they were told were research recordings, which became clone voices sold to customers. Last year a New York court let their claims under publicity rights and contract go forward. Lesson: what the recording is for matters. 'Sky': Scarlett Johansson declined to voice ChatGPT, then a voice that many thought sounded like her appeared; OpenAI paused it and said it was another actress's natural voice. Lesson: resemblance alone can be a problem. And Darth Vader in Fortnite: James Earl Jones's estate consented, but the union still complained that an AI voice took paid work away from actors. Lesson: consent of one person doesn't settle the effect on everyone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audiences think? A survey by the research firm NRG with TheWrap in March: fifty-six percent say AI actors will never be as good as human actors; only seven percent say they already are; and about three in five say releasing a film with an AI-written script is unacceptable. But here's the twist: the largest group said AI use wouldn't change their interest in seeing a film. Audiences judge the work, and also the story of how it was made. That's useful to know when you write your artist statements.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flashpoints from this year with the same kind of tools and opposite receptions. In February, a viral clip made with Seedance 2.0 showed two famous Hollywood actors fighting. Neither had agreed. The Motion Picture Association and SAG-AFTRA condemned it, and ByteDance pledged fixes. In June, at Tribeca, the artist Ash Koosha premiered Dreams of Violets, made with Kling, Claude and Gemini, about this year's protests in Tehran, billed as the first fully AI-generated feature at a major festival. The difference wasn't the model. It was whose likeness, whose story, and who agreed.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a checklist for Assignments 2 and 3, both due November 30. Consent: only clone or animate a real person's face or voice if they agreed, in writing; using yourself is the easiest. Label: say clearly which faces, voices and sounds are generated; in mainland China and the EU that's now required. Credit: name the models, the voice references, and every human who performed, recorded or wrote. And keep your sources, last week's rule: prompts, seeds, reference audio, model versions and raw 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Debate time. The motion: 'An AI performer that never existed should be allowed to win an acting award.' Left side of the room argues for, right side against. Two minutes to prepare in groups, then two speakers per side, one minute each, and the whole room votes. Use tonight's material: synchresis, OmniHuman's acting plan, the union's position, the creator's position, and the audience survey.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stuck, here are starting points, but try to find better ones. For: animated performances already move us, so awards could judge the result, not the method; or the award could go to the humans who made the choices; or there could be a separate category. Against: acting awards honour a person's lived skill and the risk of being seen; the synthetic performance is averaged from thousands of uncredited actors; and prizes would reward replacing the very people the model learned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stories, one line each. Sound: picture and sound now share one model and one clock, and the human job is choosing what to hear. Performance: direct with references and playable actions, and check the p, b and m sounds. Real time: chunks, fewer steps and fewer bits turn a renderer into a conversation partner that listens. And the performer: consent, credit and labels are now contracts and law, not just good manners.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tonight connect to your assignments? For Assignment 2, when you reverse-engineer an AI video, reverse-engineer the sound as well: which layers were generated, and by which model? Then remix it, with a native-audio model or your own voice track. For Assignment 3, your game: try giving one character a voice and a face that reacts. A talking portrait with MuseTalk or LatentSync, or a short generated cut-scene with dialogue, is enough. Both are due November 30. And use your own voice, or a friend's who agreed, and label what's generated.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readings for this week, one for each kind of student, and you reflect on any one for the quiz. Technique: the LTX-2 technical report. Read the abstract, look at the architecture figure we discussed, and listen to two of the demos. Art and tech: The Call, by Holly Herndon and Mat Dryhurst at the Serpentine: choirs, singing models, and a data trust. Culture: Variety's report on Tilly Norwood's first feature film, read together with the union's statement. And two optional technical papers: Avatar Forcing, and our TalkVid dataset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Quiz 08 is online now: two technique questions, on joint audio-video generation and on the real-time tricks; two art questions, on synchresis and on directing a line; and one reading reflection. One to three sentences each. As always, it's due at the end of the semester, and you can edit your answers until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collects every demo from tonight so you can find them again. They're also on the course website, on the Lecture 8 page under Demos. All the videos belong to their creators and were shown for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week, Week 9: critique, evaluation and responsible release. We'll generalise tonight's trap, a model 'beating' real video on a metric, and ask what our scores really measure. Please bring one generated clip with sound for a studio critique. And we'll cover model cards, watermarks and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 up tonight in one line: generated video learned to speak, to act, and to listen. Our job is to choose what we hear, to direct how it's said, and to ask whose voice it is. Thank you, and see you next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few slides are an appendix for after class: practical tools, a workflow, prompts, and checks you can use for Assignments 2 and 3. I'll go through them quickly; they're all on the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toolkit table: for each job, an open model, its size or hardware as reported by the authors, and the licence. Picture and sound together: LTX-2, or the lighter Kandinsky 6 Lite and NAVA. Two-person dialogue: Ovi or MultiTalk. Adding Foley to a silent clip: MMAudio or Tencent's HunyuanVideo-Foley; note MMAudio's weights are non-commercial. Lip-syncing existing footage: LatentSync or MuseTalk, which run on modest GPUs. Re-dubbing: InfiniteTalk. Talking or singing bodies: Wan2.2-S2V or HunyuanVideo-Avatar. Always check the licence before commercial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workflow you could do in one evening. One: record the line yourself on your phone in a quiet room. Your timing is the performance. Two: generate or paint one front-facing image of the character with the mouth clearly visible. Three: animate it with an audio-to-video model, or lip-sync an existing clip. Four: add ambience and Foley under the voice. Five: run the checklist on the next slide and re-generate only the shot that fails. Using your own voice avoids every consent problem from story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review checklist. Lips: full closure on p, b and m. Timing: scrub frame by frame at a hard consonant or an impact and check the sound lands on that frame. Voice: the same voice across shots, breaths in human places. Eyes and body: motivated gaze, hands in rhythm. Room: reverb that matches the space, ambience continuous across cuts. And credits and labels written down before you submit.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how to measure sync on your own work. The reference SyncNet code is on GitHub; three commands give you the offset in frames, Sync-D and Sync-C. And to train your own eyes, use ffmpeg to make a copy with the sound delayed by 125 milliseconds, the edge of what viewers tolerate, and compare. That's exactly how I made tonight's lag game.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1C1B19"/>
        </a:solidFill>
      </p:bgPr>
    </p:bg>
    <p:spTree>
      <p:nvGrpSpPr>
        <p:cNvPr id="1" name=""/>
        <p:cNvGrpSpPr/>
        <p:nvPr/>
      </p:nvGrpSpPr>
      <p:grpSpPr>
        <a:xfrm>
          <a:off x="0" y="0"/>
          <a:ext cx="0" cy="0"/>
          <a:chOff x="0" y="0"/>
          <a:chExt cx="0" cy="0"/>
        </a:xfrm>
      </p:grpSpPr>
      <p:sp>
        <p:nvSpPr>
          <p:cNvPr id="2" name="Text 0"/>
          <p:cNvSpPr/>
          <p:nvPr/>
        </p:nvSpPr>
        <p:spPr>
          <a:xfrm>
            <a:off x="548640" y="4773168"/>
            <a:ext cx="5943600" cy="228600"/>
          </a:xfrm>
          <a:prstGeom prst="rect">
            <a:avLst/>
          </a:prstGeom>
          <a:noFill/>
          <a:ln/>
        </p:spPr>
        <p:txBody>
          <a:bodyPr wrap="square" lIns="0" tIns="0" rIns="0" bIns="0" rtlCol="0" anchor="ctr"/>
          <a:lstStyle/>
          <a:p>
            <a:pPr indent="0" marL="0">
              <a:buNone/>
            </a:pPr>
            <a:r>
              <a:rPr lang="en-US" sz="900" dirty="0">
                <a:solidFill>
                  <a:srgbClr val="6E665C"/>
                </a:solidFill>
                <a:latin typeface="Calibri" pitchFamily="34" charset="0"/>
                <a:ea typeface="Calibri" pitchFamily="34" charset="-122"/>
                <a:cs typeface="Calibri" pitchFamily="34" charset="-120"/>
              </a:rPr>
              <a:t>AMCC 5160 · Week 8 · When AI Video Learned to Talk</a:t>
            </a:r>
            <a:endParaRPr lang="en-US" sz="900" dirty="0"/>
          </a:p>
        </p:txBody>
      </p:sp>
      <p:sp>
        <p:nvSpPr>
          <p:cNvPr id="3" name="Text 1"/>
          <p:cNvSpPr/>
          <p:nvPr>
            <p:ph idx="101" type="title" hasCustomPrompt="1"/>
          </p:nvPr>
        </p:nvSpPr>
        <p:spPr>
          <a:xfrm>
            <a:off x="548640" y="347472"/>
            <a:ext cx="8046720" cy="685800"/>
          </a:xfrm>
          <a:prstGeom prst="rect">
            <a:avLst/>
          </a:prstGeom>
          <a:noFill/>
          <a:ln/>
        </p:spPr>
        <p:txBody>
          <a:bodyPr wrap="square" rtlCol="0"/>
          <a:lstStyle>
            <a:lvl1pPr algn="ctr" indent="0" marL="0">
              <a:buNone/>
              <a:defRPr lang="en-US" sz="2800" dirty="0">
                <a:solidFill>
                  <a:srgbClr val="F4F0E8"/>
                </a:solidFill>
                <a:latin typeface="Cambria" pitchFamily="34" charset="0"/>
                <a:ea typeface="Cambria" pitchFamily="34" charset="-122"/>
                <a:cs typeface="Cambria" pitchFamily="34" charset="-120"/>
              </a:defRPr>
            </a:lvl1pPr>
          </a:lstStyle>
          <a:p>
            <a:pPr algn="ctr" indent="0" marL="0">
              <a:buNone/>
            </a:pPr>
            <a:endParaRPr lang="en-US" sz="2800" dirty="0"/>
          </a:p>
        </p:txBody>
      </p:sp>
      <p:sp>
        <p:nvSpPr>
          <p:cNvPr id="4"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CCENT">
    <p:bg>
      <p:bgPr>
        <a:solidFill>
          <a:srgbClr val="B4472A"/>
        </a:solidFill>
      </p:bgPr>
    </p:bg>
    <p:spTree>
      <p:nvGrpSpPr>
        <p:cNvPr id="1" name=""/>
        <p:cNvGrpSpPr/>
        <p:nvPr/>
      </p:nvGrpSpPr>
      <p:grpSpPr>
        <a:xfrm>
          <a:off x="0" y="0"/>
          <a:ext cx="0" cy="0"/>
          <a:chOff x="0" y="0"/>
          <a:chExt cx="0" cy="0"/>
        </a:xfrm>
      </p:grpSpPr>
      <p:sp>
        <p:nvSpPr>
          <p:cNvPr id="2" name="Text 0"/>
          <p:cNvSpPr/>
          <p:nvPr/>
        </p:nvSpPr>
        <p:spPr>
          <a:xfrm>
            <a:off x="548640" y="4773168"/>
            <a:ext cx="5943600" cy="228600"/>
          </a:xfrm>
          <a:prstGeom prst="rect">
            <a:avLst/>
          </a:prstGeom>
          <a:noFill/>
          <a:ln/>
        </p:spPr>
        <p:txBody>
          <a:bodyPr wrap="square" lIns="0" tIns="0" rIns="0" bIns="0" rtlCol="0" anchor="ctr"/>
          <a:lstStyle/>
          <a:p>
            <a:pPr indent="0" marL="0">
              <a:buNone/>
            </a:pPr>
            <a:r>
              <a:rPr lang="en-US" sz="900" dirty="0">
                <a:solidFill>
                  <a:srgbClr val="F0C9B8"/>
                </a:solidFill>
                <a:latin typeface="Calibri" pitchFamily="34" charset="0"/>
                <a:ea typeface="Calibri" pitchFamily="34" charset="-122"/>
                <a:cs typeface="Calibri" pitchFamily="34" charset="-120"/>
              </a:rPr>
              <a:t>AMCC 5160 · Week 8 · When AI Video Learned to Talk</a:t>
            </a:r>
            <a:endParaRPr lang="en-US" sz="900" dirty="0"/>
          </a:p>
        </p:txBody>
      </p:sp>
      <p:sp>
        <p:nvSpPr>
          <p:cNvPr id="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latin typeface="Calibri"/>
                <a:ea typeface="Calibri"/>
                <a:cs typeface="Calibri"/>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DARK">
    <p:bg>
      <p:bgPr>
        <a:solidFill>
          <a:srgbClr val="1C1B19"/>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jpg"/><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slideLayout" Target="../slideLayouts/slideLayout4.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s://aaxwaz.github.io/Ovi/" TargetMode="External"/><Relationship Id="rId3" Type="http://schemas.openxmlformats.org/officeDocument/2006/relationships/hyperlink" Target="https://aaxwaz.github.io/Ovi/" TargetMode="External"/><Relationship Id="rId4" Type="http://schemas.openxmlformats.org/officeDocument/2006/relationships/hyperlink" Target="https://aaxwaz.github.io/Ovi/" TargetMode="External"/><Relationship Id="rId1" Type="http://schemas.openxmlformats.org/officeDocument/2006/relationships/image" Target="../media/image-2-1.jp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aaxwaz.github.io/Ovi/" TargetMode="External"/><Relationship Id="rId3" Type="http://schemas.openxmlformats.org/officeDocument/2006/relationships/hyperlink" Target="https://aaxwaz.github.io/Ovi/" TargetMode="External"/><Relationship Id="rId4" Type="http://schemas.openxmlformats.org/officeDocument/2006/relationships/hyperlink" Target="https://aaxwaz.github.io/Ovi/" TargetMode="External"/><Relationship Id="rId1" Type="http://schemas.openxmlformats.org/officeDocument/2006/relationships/image" Target="../media/image-3-1.jpg"/><Relationship Id="rId5" Type="http://schemas.openxmlformats.org/officeDocument/2006/relationships/slideLayout" Target="../slideLayouts/slideLayout2.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jpg"/><Relationship Id="rId3" Type="http://schemas.openxmlformats.org/officeDocument/2006/relationships/image" Target="../media/image-6-3.jp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jpg"/><Relationship Id="rId3" Type="http://schemas.openxmlformats.org/officeDocument/2006/relationships/image" Target="../media/image-8-3.jpg"/><Relationship Id="rId4" Type="http://schemas.openxmlformats.org/officeDocument/2006/relationships/image" Target="../media/image-8-4.jpg"/><Relationship Id="rId5" Type="http://schemas.openxmlformats.org/officeDocument/2006/relationships/image" Target="../media/image-8-5.jpg"/><Relationship Id="rId6" Type="http://schemas.openxmlformats.org/officeDocument/2006/relationships/slideLayout" Target="../slideLayouts/slideLayout2.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deepmind.google/models/veo/" TargetMode="External"/><Relationship Id="rId3" Type="http://schemas.openxmlformats.org/officeDocument/2006/relationships/hyperlink" Target="https://deepmind.google/models/veo/" TargetMode="External"/><Relationship Id="rId4" Type="http://schemas.openxmlformats.org/officeDocument/2006/relationships/hyperlink" Target="https://deepmind.google/models/veo/" TargetMode="External"/><Relationship Id="rId1" Type="http://schemas.openxmlformats.org/officeDocument/2006/relationships/image" Target="../media/image-10-1.jpg"/><Relationship Id="rId5" Type="http://schemas.openxmlformats.org/officeDocument/2006/relationships/slideLayout" Target="../slideLayouts/slideLayout2.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deepmind.google/models/veo/" TargetMode="External"/><Relationship Id="rId3" Type="http://schemas.openxmlformats.org/officeDocument/2006/relationships/hyperlink" Target="https://deepmind.google/models/veo/" TargetMode="External"/><Relationship Id="rId4" Type="http://schemas.openxmlformats.org/officeDocument/2006/relationships/hyperlink" Target="https://deepmind.google/models/veo/" TargetMode="External"/><Relationship Id="rId6" Type="http://schemas.openxmlformats.org/officeDocument/2006/relationships/hyperlink" Target="https://deepmind.google/models/veo/" TargetMode="External"/><Relationship Id="rId7" Type="http://schemas.openxmlformats.org/officeDocument/2006/relationships/hyperlink" Target="https://deepmind.google/models/veo/" TargetMode="External"/><Relationship Id="rId8" Type="http://schemas.openxmlformats.org/officeDocument/2006/relationships/hyperlink" Target="https://deepmind.google/models/veo/" TargetMode="External"/><Relationship Id="rId10" Type="http://schemas.openxmlformats.org/officeDocument/2006/relationships/hyperlink" Target="https://deepmind.google/models/veo/" TargetMode="External"/><Relationship Id="rId11" Type="http://schemas.openxmlformats.org/officeDocument/2006/relationships/hyperlink" Target="https://deepmind.google/models/veo/" TargetMode="External"/><Relationship Id="rId12" Type="http://schemas.openxmlformats.org/officeDocument/2006/relationships/hyperlink" Target="https://deepmind.google/models/veo/" TargetMode="External"/><Relationship Id="rId1" Type="http://schemas.openxmlformats.org/officeDocument/2006/relationships/image" Target="../media/image-11-1.jpg"/><Relationship Id="rId5" Type="http://schemas.openxmlformats.org/officeDocument/2006/relationships/image" Target="../media/image-11-2.jpg"/><Relationship Id="rId9" Type="http://schemas.openxmlformats.org/officeDocument/2006/relationships/image" Target="../media/image-11-3.jpg"/><Relationship Id="rId13" Type="http://schemas.openxmlformats.org/officeDocument/2006/relationships/slideLayout" Target="../slideLayouts/slideLayout2.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hyperlink" Target="https://kandinskylab.ai/models/video/" TargetMode="External"/><Relationship Id="rId3" Type="http://schemas.openxmlformats.org/officeDocument/2006/relationships/hyperlink" Target="https://kandinskylab.ai/models/video/" TargetMode="External"/><Relationship Id="rId4" Type="http://schemas.openxmlformats.org/officeDocument/2006/relationships/hyperlink" Target="https://kandinskylab.ai/models/video/" TargetMode="External"/><Relationship Id="rId6" Type="http://schemas.openxmlformats.org/officeDocument/2006/relationships/hyperlink" Target="https://huggingface.co/MiniMaxAI/MiniMax-H3" TargetMode="External"/><Relationship Id="rId7" Type="http://schemas.openxmlformats.org/officeDocument/2006/relationships/hyperlink" Target="https://huggingface.co/MiniMaxAI/MiniMax-H3" TargetMode="External"/><Relationship Id="rId8" Type="http://schemas.openxmlformats.org/officeDocument/2006/relationships/hyperlink" Target="https://huggingface.co/MiniMaxAI/MiniMax-H3" TargetMode="External"/><Relationship Id="rId10" Type="http://schemas.openxmlformats.org/officeDocument/2006/relationships/hyperlink" Target="https://ernie-research.github.io/NAVA/" TargetMode="External"/><Relationship Id="rId11" Type="http://schemas.openxmlformats.org/officeDocument/2006/relationships/hyperlink" Target="https://ernie-research.github.io/NAVA/" TargetMode="External"/><Relationship Id="rId12" Type="http://schemas.openxmlformats.org/officeDocument/2006/relationships/hyperlink" Target="https://ernie-research.github.io/NAVA/" TargetMode="External"/><Relationship Id="rId1" Type="http://schemas.openxmlformats.org/officeDocument/2006/relationships/image" Target="../media/image-13-1.jpg"/><Relationship Id="rId5" Type="http://schemas.openxmlformats.org/officeDocument/2006/relationships/image" Target="../media/image-13-2.jpg"/><Relationship Id="rId9" Type="http://schemas.openxmlformats.org/officeDocument/2006/relationships/image" Target="../media/image-13-3.jpg"/><Relationship Id="rId13" Type="http://schemas.openxmlformats.org/officeDocument/2006/relationships/slideLayout" Target="../slideLayouts/slideLayout2.xml"/><Relationship Id="rId1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seed.bytedance.com/en/seedance2_0" TargetMode="External"/><Relationship Id="rId3" Type="http://schemas.openxmlformats.org/officeDocument/2006/relationships/hyperlink" Target="https://seed.bytedance.com/en/seedance2_0" TargetMode="External"/><Relationship Id="rId4" Type="http://schemas.openxmlformats.org/officeDocument/2006/relationships/hyperlink" Target="https://seed.bytedance.com/en/seedance2_0" TargetMode="External"/><Relationship Id="rId6" Type="http://schemas.openxmlformats.org/officeDocument/2006/relationships/hyperlink" Target="https://seed.bytedance.com/en/seedance2_0" TargetMode="External"/><Relationship Id="rId7" Type="http://schemas.openxmlformats.org/officeDocument/2006/relationships/hyperlink" Target="https://seed.bytedance.com/en/seedance2_0" TargetMode="External"/><Relationship Id="rId8" Type="http://schemas.openxmlformats.org/officeDocument/2006/relationships/hyperlink" Target="https://seed.bytedance.com/en/seedance2_0" TargetMode="External"/><Relationship Id="rId1" Type="http://schemas.openxmlformats.org/officeDocument/2006/relationships/image" Target="../media/image-14-1.jpg"/><Relationship Id="rId5" Type="http://schemas.openxmlformats.org/officeDocument/2006/relationships/image" Target="../media/image-14-2.jpg"/><Relationship Id="rId9" Type="http://schemas.openxmlformats.org/officeDocument/2006/relationships/slideLayout" Target="../slideLayouts/slideLayout2.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jpg"/><Relationship Id="rId3" Type="http://schemas.openxmlformats.org/officeDocument/2006/relationships/image" Target="../media/image-18-3.jpg"/><Relationship Id="rId4" Type="http://schemas.openxmlformats.org/officeDocument/2006/relationships/image" Target="../media/image-18-4.jpg"/><Relationship Id="rId5" Type="http://schemas.openxmlformats.org/officeDocument/2006/relationships/slideLayout" Target="../slideLayouts/slideLayout2.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image" Target="../media/image-21-2.jp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hyperlink" Target="https://ltx.io/model/ltx-2" TargetMode="External"/><Relationship Id="rId3" Type="http://schemas.openxmlformats.org/officeDocument/2006/relationships/hyperlink" Target="https://ltx.io/model/ltx-2" TargetMode="External"/><Relationship Id="rId4" Type="http://schemas.openxmlformats.org/officeDocument/2006/relationships/hyperlink" Target="https://github.com/Lightricks/LTX-2" TargetMode="External"/><Relationship Id="rId5" Type="http://schemas.openxmlformats.org/officeDocument/2006/relationships/hyperlink" Target="https://arxiv.org/abs/2601.03233" TargetMode="External"/><Relationship Id="rId1" Type="http://schemas.openxmlformats.org/officeDocument/2006/relationships/image" Target="../media/image-22-1.jpg"/><Relationship Id="rId6" Type="http://schemas.openxmlformats.org/officeDocument/2006/relationships/slideLayout" Target="../slideLayouts/slideLayout2.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hyperlink" Target="https://aaxwaz.github.io/Ovi/" TargetMode="External"/><Relationship Id="rId3" Type="http://schemas.openxmlformats.org/officeDocument/2006/relationships/hyperlink" Target="https://aaxwaz.github.io/Ovi/" TargetMode="External"/><Relationship Id="rId4" Type="http://schemas.openxmlformats.org/officeDocument/2006/relationships/hyperlink" Target="https://aaxwaz.github.io/Ovi/" TargetMode="External"/><Relationship Id="rId5" Type="http://schemas.openxmlformats.org/officeDocument/2006/relationships/hyperlink" Target="https://arxiv.org/abs/2510.01284" TargetMode="External"/><Relationship Id="rId1" Type="http://schemas.openxmlformats.org/officeDocument/2006/relationships/image" Target="../media/image-23-1.jpg"/><Relationship Id="rId6" Type="http://schemas.openxmlformats.org/officeDocument/2006/relationships/slideLayout" Target="../slideLayouts/slideLayout2.xml"/><Relationship Id="rId7"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image" Target="../media/image-25-2.jpg"/><Relationship Id="rId3" Type="http://schemas.openxmlformats.org/officeDocument/2006/relationships/image" Target="../media/image-25-3.jpg"/><Relationship Id="rId4" Type="http://schemas.openxmlformats.org/officeDocument/2006/relationships/image" Target="../media/image-25-4.jpg"/><Relationship Id="rId5" Type="http://schemas.openxmlformats.org/officeDocument/2006/relationships/slideLayout" Target="../slideLayouts/slideLayout2.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jpg"/><Relationship Id="rId3" Type="http://schemas.openxmlformats.org/officeDocument/2006/relationships/image" Target="../media/image-26-3.jpg"/><Relationship Id="rId4" Type="http://schemas.openxmlformats.org/officeDocument/2006/relationships/slideLayout" Target="../slideLayouts/slideLayout2.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2" Type="http://schemas.openxmlformats.org/officeDocument/2006/relationships/hyperlink" Target="https://aaxwaz.github.io/Ovi/" TargetMode="External"/><Relationship Id="rId3" Type="http://schemas.openxmlformats.org/officeDocument/2006/relationships/hyperlink" Target="https://aaxwaz.github.io/Ovi/" TargetMode="External"/><Relationship Id="rId4" Type="http://schemas.openxmlformats.org/officeDocument/2006/relationships/hyperlink" Target="https://aaxwaz.github.io/Ovi/" TargetMode="External"/><Relationship Id="rId1" Type="http://schemas.openxmlformats.org/officeDocument/2006/relationships/image" Target="../media/image-29-1.jpg"/><Relationship Id="rId5" Type="http://schemas.openxmlformats.org/officeDocument/2006/relationships/slideLayout" Target="../slideLayouts/slideLayout2.xml"/><Relationship Id="rId6"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2" Type="http://schemas.openxmlformats.org/officeDocument/2006/relationships/hyperlink" Target="https://szczesnys.github.io/hunyuanvideo-foley" TargetMode="External"/><Relationship Id="rId3" Type="http://schemas.openxmlformats.org/officeDocument/2006/relationships/hyperlink" Target="https://szczesnys.github.io/hunyuanvideo-foley" TargetMode="External"/><Relationship Id="rId4" Type="http://schemas.openxmlformats.org/officeDocument/2006/relationships/hyperlink" Target="https://szczesnys.github.io/hunyuanvideo-foley" TargetMode="External"/><Relationship Id="rId6" Type="http://schemas.openxmlformats.org/officeDocument/2006/relationships/hyperlink" Target="https://szczesnys.github.io/hunyuanvideo-foley" TargetMode="External"/><Relationship Id="rId7" Type="http://schemas.openxmlformats.org/officeDocument/2006/relationships/hyperlink" Target="https://szczesnys.github.io/hunyuanvideo-foley" TargetMode="External"/><Relationship Id="rId8" Type="http://schemas.openxmlformats.org/officeDocument/2006/relationships/hyperlink" Target="https://szczesnys.github.io/hunyuanvideo-foley" TargetMode="External"/><Relationship Id="rId1" Type="http://schemas.openxmlformats.org/officeDocument/2006/relationships/image" Target="../media/image-30-1.jpg"/><Relationship Id="rId5" Type="http://schemas.openxmlformats.org/officeDocument/2006/relationships/image" Target="../media/image-30-2.jpg"/><Relationship Id="rId9" Type="http://schemas.openxmlformats.org/officeDocument/2006/relationships/slideLayout" Target="../slideLayouts/slideLayout2.xml"/><Relationship Id="rId10"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2" Type="http://schemas.openxmlformats.org/officeDocument/2006/relationships/hyperlink" Target="https://aaxwaz.github.io/Ovi/" TargetMode="External"/><Relationship Id="rId3" Type="http://schemas.openxmlformats.org/officeDocument/2006/relationships/hyperlink" Target="https://aaxwaz.github.io/Ovi/" TargetMode="External"/><Relationship Id="rId4" Type="http://schemas.openxmlformats.org/officeDocument/2006/relationships/hyperlink" Target="https://aaxwaz.github.io/Ovi/" TargetMode="External"/><Relationship Id="rId6" Type="http://schemas.openxmlformats.org/officeDocument/2006/relationships/hyperlink" Target="https://dorniwang.github.io/UniVerse-1/" TargetMode="External"/><Relationship Id="rId7" Type="http://schemas.openxmlformats.org/officeDocument/2006/relationships/hyperlink" Target="https://dorniwang.github.io/UniVerse-1/" TargetMode="External"/><Relationship Id="rId8" Type="http://schemas.openxmlformats.org/officeDocument/2006/relationships/hyperlink" Target="https://dorniwang.github.io/UniVerse-1/" TargetMode="External"/><Relationship Id="rId1" Type="http://schemas.openxmlformats.org/officeDocument/2006/relationships/image" Target="../media/image-33-1.jpg"/><Relationship Id="rId5" Type="http://schemas.openxmlformats.org/officeDocument/2006/relationships/image" Target="../media/image-33-2.jpg"/><Relationship Id="rId9" Type="http://schemas.openxmlformats.org/officeDocument/2006/relationships/slideLayout" Target="../slideLayouts/slideLayout2.xml"/><Relationship Id="rId10"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image" Target="../media/image-34-2.jpg"/><Relationship Id="rId3" Type="http://schemas.openxmlformats.org/officeDocument/2006/relationships/image" Target="../media/image-34-3.jpg"/><Relationship Id="rId4" Type="http://schemas.openxmlformats.org/officeDocument/2006/relationships/image" Target="../media/image-34-4.jpg"/><Relationship Id="rId5" Type="http://schemas.openxmlformats.org/officeDocument/2006/relationships/image" Target="../media/image-34-5.jpg"/><Relationship Id="rId6" Type="http://schemas.openxmlformats.org/officeDocument/2006/relationships/image" Target="../media/image-34-6.jpg"/><Relationship Id="rId7" Type="http://schemas.openxmlformats.org/officeDocument/2006/relationships/slideLayout" Target="../slideLayouts/slideLayout2.xml"/><Relationship Id="rId8"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4.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image" Target="../media/image-39-2.jpg"/><Relationship Id="rId3" Type="http://schemas.openxmlformats.org/officeDocument/2006/relationships/image" Target="../media/image-39-3.jpg"/><Relationship Id="rId4" Type="http://schemas.openxmlformats.org/officeDocument/2006/relationships/image" Target="../media/image-39-4.jpg"/><Relationship Id="rId5" Type="http://schemas.openxmlformats.org/officeDocument/2006/relationships/image" Target="../media/image-39-5.jpg"/><Relationship Id="rId6" Type="http://schemas.openxmlformats.org/officeDocument/2006/relationships/image" Target="../media/image-39-6.jpg"/><Relationship Id="rId7" Type="http://schemas.openxmlformats.org/officeDocument/2006/relationships/slideLayout" Target="../slideLayouts/slideLayout2.xml"/><Relationship Id="rId8"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2" Type="http://schemas.openxmlformats.org/officeDocument/2006/relationships/hyperlink" Target="https://deepmind.google/models/veo/" TargetMode="External"/><Relationship Id="rId3" Type="http://schemas.openxmlformats.org/officeDocument/2006/relationships/hyperlink" Target="https://deepmind.google/models/veo/" TargetMode="External"/><Relationship Id="rId4" Type="http://schemas.openxmlformats.org/officeDocument/2006/relationships/hyperlink" Target="https://deepmind.google/models/veo/" TargetMode="External"/><Relationship Id="rId6" Type="http://schemas.openxmlformats.org/officeDocument/2006/relationships/hyperlink" Target="https://deepmind.google/models/veo/" TargetMode="External"/><Relationship Id="rId7" Type="http://schemas.openxmlformats.org/officeDocument/2006/relationships/hyperlink" Target="https://deepmind.google/models/veo/" TargetMode="External"/><Relationship Id="rId8" Type="http://schemas.openxmlformats.org/officeDocument/2006/relationships/hyperlink" Target="https://deepmind.google/models/veo/" TargetMode="External"/><Relationship Id="rId10" Type="http://schemas.openxmlformats.org/officeDocument/2006/relationships/hyperlink" Target="https://deepmind.google/models/veo/" TargetMode="External"/><Relationship Id="rId11" Type="http://schemas.openxmlformats.org/officeDocument/2006/relationships/hyperlink" Target="https://deepmind.google/models/veo/" TargetMode="External"/><Relationship Id="rId12" Type="http://schemas.openxmlformats.org/officeDocument/2006/relationships/hyperlink" Target="https://deepmind.google/models/veo/" TargetMode="External"/><Relationship Id="rId1" Type="http://schemas.openxmlformats.org/officeDocument/2006/relationships/image" Target="../media/image-45-1.jpg"/><Relationship Id="rId5" Type="http://schemas.openxmlformats.org/officeDocument/2006/relationships/image" Target="../media/image-45-2.jpg"/><Relationship Id="rId9" Type="http://schemas.openxmlformats.org/officeDocument/2006/relationships/image" Target="../media/image-45-3.jpg"/><Relationship Id="rId13" Type="http://schemas.openxmlformats.org/officeDocument/2006/relationships/slideLayout" Target="../slideLayouts/slideLayout2.xml"/><Relationship Id="rId1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2" Type="http://schemas.openxmlformats.org/officeDocument/2006/relationships/hyperlink" Target="https://vasavatar.github.io/VASA-1/" TargetMode="External"/><Relationship Id="rId3" Type="http://schemas.openxmlformats.org/officeDocument/2006/relationships/hyperlink" Target="https://vasavatar.github.io/VASA-1/" TargetMode="External"/><Relationship Id="rId4" Type="http://schemas.openxmlformats.org/officeDocument/2006/relationships/hyperlink" Target="https://vasavatar.github.io/VASA-1/" TargetMode="External"/><Relationship Id="rId1" Type="http://schemas.openxmlformats.org/officeDocument/2006/relationships/image" Target="../media/image-46-1.jpg"/><Relationship Id="rId5" Type="http://schemas.openxmlformats.org/officeDocument/2006/relationships/slideLayout" Target="../slideLayouts/slideLayout2.xml"/><Relationship Id="rId6"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2.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2" Type="http://schemas.openxmlformats.org/officeDocument/2006/relationships/hyperlink" Target="https://vasavatar.github.io/VASA-1/" TargetMode="External"/><Relationship Id="rId3" Type="http://schemas.openxmlformats.org/officeDocument/2006/relationships/hyperlink" Target="https://vasavatar.github.io/VASA-1/" TargetMode="External"/><Relationship Id="rId4" Type="http://schemas.openxmlformats.org/officeDocument/2006/relationships/hyperlink" Target="https://vasavatar.github.io/VASA-1/" TargetMode="External"/><Relationship Id="rId1" Type="http://schemas.openxmlformats.org/officeDocument/2006/relationships/image" Target="../media/image-48-1.jpg"/><Relationship Id="rId5" Type="http://schemas.openxmlformats.org/officeDocument/2006/relationships/slideLayout" Target="../slideLayouts/slideLayout2.xml"/><Relationship Id="rId6"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2" Type="http://schemas.openxmlformats.org/officeDocument/2006/relationships/hyperlink" Target="https://omnihuman-lab.github.io/" TargetMode="External"/><Relationship Id="rId3" Type="http://schemas.openxmlformats.org/officeDocument/2006/relationships/hyperlink" Target="https://omnihuman-lab.github.io/" TargetMode="External"/><Relationship Id="rId4" Type="http://schemas.openxmlformats.org/officeDocument/2006/relationships/hyperlink" Target="https://omnihuman-lab.github.io/" TargetMode="External"/><Relationship Id="rId5" Type="http://schemas.openxmlformats.org/officeDocument/2006/relationships/hyperlink" Target="https://arxiv.org/abs/2508.19209" TargetMode="External"/><Relationship Id="rId1" Type="http://schemas.openxmlformats.org/officeDocument/2006/relationships/image" Target="../media/image-49-1.jpg"/><Relationship Id="rId6" Type="http://schemas.openxmlformats.org/officeDocument/2006/relationships/slideLayout" Target="../slideLayouts/slideLayout2.xml"/><Relationship Id="rId7"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2" Type="http://schemas.openxmlformats.org/officeDocument/2006/relationships/hyperlink" Target="https://omnihuman-lab.github.io/v1_5/" TargetMode="External"/><Relationship Id="rId3" Type="http://schemas.openxmlformats.org/officeDocument/2006/relationships/hyperlink" Target="https://omnihuman-lab.github.io/v1_5/" TargetMode="External"/><Relationship Id="rId4" Type="http://schemas.openxmlformats.org/officeDocument/2006/relationships/hyperlink" Target="https://omnihuman-lab.github.io/v1_5/" TargetMode="External"/><Relationship Id="rId1" Type="http://schemas.openxmlformats.org/officeDocument/2006/relationships/image" Target="../media/image-50-1.jpg"/><Relationship Id="rId5" Type="http://schemas.openxmlformats.org/officeDocument/2006/relationships/slideLayout" Target="../slideLayouts/slideLayout2.xml"/><Relationship Id="rId6"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2.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2" Type="http://schemas.openxmlformats.org/officeDocument/2006/relationships/hyperlink" Target="https://humanaigc.github.io/wan-s2v-webpage/" TargetMode="External"/><Relationship Id="rId3" Type="http://schemas.openxmlformats.org/officeDocument/2006/relationships/hyperlink" Target="https://humanaigc.github.io/wan-s2v-webpage/" TargetMode="External"/><Relationship Id="rId4" Type="http://schemas.openxmlformats.org/officeDocument/2006/relationships/hyperlink" Target="https://humanaigc.github.io/wan-s2v-webpage/" TargetMode="External"/><Relationship Id="rId6" Type="http://schemas.openxmlformats.org/officeDocument/2006/relationships/hyperlink" Target="https://hunyuanvideo-avatar.github.io/" TargetMode="External"/><Relationship Id="rId7" Type="http://schemas.openxmlformats.org/officeDocument/2006/relationships/hyperlink" Target="https://hunyuanvideo-avatar.github.io/" TargetMode="External"/><Relationship Id="rId8" Type="http://schemas.openxmlformats.org/officeDocument/2006/relationships/hyperlink" Target="https://hunyuanvideo-avatar.github.io/" TargetMode="External"/><Relationship Id="rId1" Type="http://schemas.openxmlformats.org/officeDocument/2006/relationships/image" Target="../media/image-52-1.jpg"/><Relationship Id="rId5" Type="http://schemas.openxmlformats.org/officeDocument/2006/relationships/image" Target="../media/image-52-2.jpg"/><Relationship Id="rId9" Type="http://schemas.openxmlformats.org/officeDocument/2006/relationships/slideLayout" Target="../slideLayouts/slideLayout2.xml"/><Relationship Id="rId10"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2" Type="http://schemas.openxmlformats.org/officeDocument/2006/relationships/hyperlink" Target="https://meigen-ai.github.io/multi-talk/" TargetMode="External"/><Relationship Id="rId3" Type="http://schemas.openxmlformats.org/officeDocument/2006/relationships/hyperlink" Target="https://meigen-ai.github.io/multi-talk/" TargetMode="External"/><Relationship Id="rId4" Type="http://schemas.openxmlformats.org/officeDocument/2006/relationships/hyperlink" Target="https://meigen-ai.github.io/multi-talk/" TargetMode="External"/><Relationship Id="rId6" Type="http://schemas.openxmlformats.org/officeDocument/2006/relationships/hyperlink" Target="https://hunyuanvideo-avatar.github.io/" TargetMode="External"/><Relationship Id="rId7" Type="http://schemas.openxmlformats.org/officeDocument/2006/relationships/hyperlink" Target="https://hunyuanvideo-avatar.github.io/" TargetMode="External"/><Relationship Id="rId8" Type="http://schemas.openxmlformats.org/officeDocument/2006/relationships/hyperlink" Target="https://hunyuanvideo-avatar.github.io/" TargetMode="External"/><Relationship Id="rId1" Type="http://schemas.openxmlformats.org/officeDocument/2006/relationships/image" Target="../media/image-53-1.jpg"/><Relationship Id="rId5" Type="http://schemas.openxmlformats.org/officeDocument/2006/relationships/image" Target="../media/image-53-2.jpg"/><Relationship Id="rId9" Type="http://schemas.openxmlformats.org/officeDocument/2006/relationships/slideLayout" Target="../slideLayouts/slideLayout2.xml"/><Relationship Id="rId10"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2" Type="http://schemas.openxmlformats.org/officeDocument/2006/relationships/hyperlink" Target="https://meigen-ai.github.io/InfiniteTalk/" TargetMode="External"/><Relationship Id="rId3" Type="http://schemas.openxmlformats.org/officeDocument/2006/relationships/hyperlink" Target="https://meigen-ai.github.io/InfiniteTalk/" TargetMode="External"/><Relationship Id="rId4" Type="http://schemas.openxmlformats.org/officeDocument/2006/relationships/hyperlink" Target="https://meigen-ai.github.io/InfiniteTalk/" TargetMode="External"/><Relationship Id="rId5" Type="http://schemas.openxmlformats.org/officeDocument/2006/relationships/hyperlink" Target="https://www.youtube.com/watch?v=iQ1OPpj8gPA" TargetMode="External"/><Relationship Id="rId1" Type="http://schemas.openxmlformats.org/officeDocument/2006/relationships/image" Target="../media/image-54-1.jpg"/><Relationship Id="rId6" Type="http://schemas.openxmlformats.org/officeDocument/2006/relationships/slideLayout" Target="../slideLayouts/slideLayout2.xml"/><Relationship Id="rId7"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2" Type="http://schemas.openxmlformats.org/officeDocument/2006/relationships/hyperlink" Target="https://www.vidu.com/" TargetMode="External"/><Relationship Id="rId3" Type="http://schemas.openxmlformats.org/officeDocument/2006/relationships/hyperlink" Target="https://www.vidu.com/" TargetMode="External"/><Relationship Id="rId4" Type="http://schemas.openxmlformats.org/officeDocument/2006/relationships/hyperlink" Target="https://www.vidu.com/" TargetMode="External"/><Relationship Id="rId1" Type="http://schemas.openxmlformats.org/officeDocument/2006/relationships/image" Target="../media/image-55-1.jpg"/><Relationship Id="rId5" Type="http://schemas.openxmlformats.org/officeDocument/2006/relationships/slideLayout" Target="../slideLayouts/slideLayout2.xml"/><Relationship Id="rId6"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image" Target="../media/image-56-2.jpg"/><Relationship Id="rId3" Type="http://schemas.openxmlformats.org/officeDocument/2006/relationships/image" Target="../media/image-56-3.jpg"/><Relationship Id="rId4" Type="http://schemas.openxmlformats.org/officeDocument/2006/relationships/image" Target="../media/image-56-4.jpg"/><Relationship Id="rId5" Type="http://schemas.openxmlformats.org/officeDocument/2006/relationships/slideLayout" Target="../slideLayouts/slideLayout2.xml"/><Relationship Id="rId6"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4.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image" Target="../media/image-65-2.jpg"/><Relationship Id="rId3" Type="http://schemas.openxmlformats.org/officeDocument/2006/relationships/image" Target="../media/image-65-3.jpg"/><Relationship Id="rId4" Type="http://schemas.openxmlformats.org/officeDocument/2006/relationships/slideLayout" Target="../slideLayouts/slideLayout2.xml"/><Relationship Id="rId5"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2" Type="http://schemas.openxmlformats.org/officeDocument/2006/relationships/hyperlink" Target="https://vasavatar.github.io/VASA-1/" TargetMode="External"/><Relationship Id="rId3" Type="http://schemas.openxmlformats.org/officeDocument/2006/relationships/hyperlink" Target="https://vasavatar.github.io/VASA-1/" TargetMode="External"/><Relationship Id="rId4" Type="http://schemas.openxmlformats.org/officeDocument/2006/relationships/hyperlink" Target="https://vasavatar.github.io/VASA-1/" TargetMode="External"/><Relationship Id="rId1" Type="http://schemas.openxmlformats.org/officeDocument/2006/relationships/image" Target="../media/image-66-1.jpg"/><Relationship Id="rId5" Type="http://schemas.openxmlformats.org/officeDocument/2006/relationships/slideLayout" Target="../slideLayouts/slideLayout2.xml"/><Relationship Id="rId6"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2" Type="http://schemas.openxmlformats.org/officeDocument/2006/relationships/hyperlink" Target="https://aaxwaz.github.io/TalkingMachines/" TargetMode="External"/><Relationship Id="rId3" Type="http://schemas.openxmlformats.org/officeDocument/2006/relationships/hyperlink" Target="https://aaxwaz.github.io/TalkingMachines/" TargetMode="External"/><Relationship Id="rId4" Type="http://schemas.openxmlformats.org/officeDocument/2006/relationships/hyperlink" Target="https://aaxwaz.github.io/TalkingMachines/" TargetMode="External"/><Relationship Id="rId5" Type="http://schemas.openxmlformats.org/officeDocument/2006/relationships/hyperlink" Target="https://arxiv.org/abs/2506.03099" TargetMode="External"/><Relationship Id="rId1" Type="http://schemas.openxmlformats.org/officeDocument/2006/relationships/image" Target="../media/image-67-1.jpg"/><Relationship Id="rId6" Type="http://schemas.openxmlformats.org/officeDocument/2006/relationships/slideLayout" Target="../slideLayouts/slideLayout2.xml"/><Relationship Id="rId7"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jpg"/><Relationship Id="rId2" Type="http://schemas.openxmlformats.org/officeDocument/2006/relationships/slideLayout" Target="../slideLayouts/slideLayout2.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g"/><Relationship Id="rId2" Type="http://schemas.openxmlformats.org/officeDocument/2006/relationships/slideLayout" Target="../slideLayouts/slideLayout2.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2" Type="http://schemas.openxmlformats.org/officeDocument/2006/relationships/hyperlink" Target="https://streamavatar.github.io/" TargetMode="External"/><Relationship Id="rId3" Type="http://schemas.openxmlformats.org/officeDocument/2006/relationships/hyperlink" Target="https://streamavatar.github.io/" TargetMode="External"/><Relationship Id="rId4" Type="http://schemas.openxmlformats.org/officeDocument/2006/relationships/hyperlink" Target="https://streamavatar.github.io/" TargetMode="External"/><Relationship Id="rId6" Type="http://schemas.openxmlformats.org/officeDocument/2006/relationships/hyperlink" Target="https://streamavatar.github.io/" TargetMode="External"/><Relationship Id="rId7" Type="http://schemas.openxmlformats.org/officeDocument/2006/relationships/hyperlink" Target="https://streamavatar.github.io/" TargetMode="External"/><Relationship Id="rId8" Type="http://schemas.openxmlformats.org/officeDocument/2006/relationships/hyperlink" Target="https://streamavatar.github.io/" TargetMode="External"/><Relationship Id="rId1" Type="http://schemas.openxmlformats.org/officeDocument/2006/relationships/image" Target="../media/image-70-1.jpg"/><Relationship Id="rId5" Type="http://schemas.openxmlformats.org/officeDocument/2006/relationships/image" Target="../media/image-70-2.jpg"/><Relationship Id="rId9" Type="http://schemas.openxmlformats.org/officeDocument/2006/relationships/slideLayout" Target="../slideLayouts/slideLayout2.xml"/><Relationship Id="rId10"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2" Type="http://schemas.openxmlformats.org/officeDocument/2006/relationships/hyperlink" Target="https://taekyungki.github.io/AvatarForcing" TargetMode="External"/><Relationship Id="rId3" Type="http://schemas.openxmlformats.org/officeDocument/2006/relationships/hyperlink" Target="https://taekyungki.github.io/AvatarForcing" TargetMode="External"/><Relationship Id="rId4" Type="http://schemas.openxmlformats.org/officeDocument/2006/relationships/hyperlink" Target="https://taekyungki.github.io/AvatarForcing" TargetMode="External"/><Relationship Id="rId1" Type="http://schemas.openxmlformats.org/officeDocument/2006/relationships/image" Target="../media/image-71-1.jpg"/><Relationship Id="rId5" Type="http://schemas.openxmlformats.org/officeDocument/2006/relationships/slideLayout" Target="../slideLayouts/slideLayout2.xml"/><Relationship Id="rId6"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image" Target="../media/image-72-1.jpg"/><Relationship Id="rId2" Type="http://schemas.openxmlformats.org/officeDocument/2006/relationships/slideLayout" Target="../slideLayouts/slideLayout2.xml"/><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2" Type="http://schemas.openxmlformats.org/officeDocument/2006/relationships/hyperlink" Target="https://wan-streamer.com/v0.2/" TargetMode="External"/><Relationship Id="rId3" Type="http://schemas.openxmlformats.org/officeDocument/2006/relationships/hyperlink" Target="https://wan-streamer.com/v0.2/" TargetMode="External"/><Relationship Id="rId4" Type="http://schemas.openxmlformats.org/officeDocument/2006/relationships/hyperlink" Target="https://wan-streamer.com/v0.2/" TargetMode="External"/><Relationship Id="rId1" Type="http://schemas.openxmlformats.org/officeDocument/2006/relationships/image" Target="../media/image-75-1.jpg"/><Relationship Id="rId5" Type="http://schemas.openxmlformats.org/officeDocument/2006/relationships/slideLayout" Target="../slideLayouts/slideLayout2.xml"/><Relationship Id="rId6"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jpg"/><Relationship Id="rId2" Type="http://schemas.openxmlformats.org/officeDocument/2006/relationships/slideLayout" Target="../slideLayouts/slideLayout2.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g"/><Relationship Id="rId2" Type="http://schemas.openxmlformats.org/officeDocument/2006/relationships/image" Target="../media/image-79-2.jpg"/><Relationship Id="rId3" Type="http://schemas.openxmlformats.org/officeDocument/2006/relationships/slideLayout" Target="../slideLayouts/slideLayout2.xml"/><Relationship Id="rId4"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image" Target="../media/image-84-1.jpg"/><Relationship Id="rId2" Type="http://schemas.openxmlformats.org/officeDocument/2006/relationships/slideLayout" Target="../slideLayouts/slideLayout4.xml"/><Relationship Id="rId3"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hyperlink" Target="https://www.youtube.com/watch?v=3sVO_j4czYs" TargetMode="External"/><Relationship Id="rId2" Type="http://schemas.openxmlformats.org/officeDocument/2006/relationships/hyperlink" Target="https://www.youtube.com/watch?v=G7V2Biy3omw" TargetMode="External"/><Relationship Id="rId3" Type="http://schemas.openxmlformats.org/officeDocument/2006/relationships/hyperlink" Target="https://www.youtube.com/watch?v=nlGC_1k1Bgs" TargetMode="External"/><Relationship Id="rId4" Type="http://schemas.openxmlformats.org/officeDocument/2006/relationships/hyperlink" Target="https://www.youtube.com/watch?v=kPAEMUzDxuo" TargetMode="External"/><Relationship Id="rId5" Type="http://schemas.openxmlformats.org/officeDocument/2006/relationships/slideLayout" Target="../slideLayouts/slideLayout2.xml"/><Relationship Id="rId6"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image" Target="../media/image-106-1.jpg"/><Relationship Id="rId2" Type="http://schemas.openxmlformats.org/officeDocument/2006/relationships/image" Target="../media/image-106-2.jpg"/><Relationship Id="rId3" Type="http://schemas.openxmlformats.org/officeDocument/2006/relationships/image" Target="../media/image-106-3.jpg"/><Relationship Id="rId4" Type="http://schemas.openxmlformats.org/officeDocument/2006/relationships/image" Target="../media/image-106-4.jpg"/><Relationship Id="rId5" Type="http://schemas.openxmlformats.org/officeDocument/2006/relationships/image" Target="../media/image-106-5.jpg"/><Relationship Id="rId6" Type="http://schemas.openxmlformats.org/officeDocument/2006/relationships/image" Target="../media/image-106-6.jpg"/><Relationship Id="rId7" Type="http://schemas.openxmlformats.org/officeDocument/2006/relationships/slideLayout" Target="../slideLayouts/slideLayout2.xml"/><Relationship Id="rId8"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1"/>
          <p:cNvSpPr txBox="1"/>
          <p:nvPr/>
        </p:nvSpPr>
        <p:spPr>
          <a:xfrm>
            <a:off x="548640" y="548640"/>
            <a:ext cx="8046720" cy="274320"/>
          </a:xfrm>
          <a:prstGeom prst="rect">
            <a:avLst/>
          </a:prstGeom>
          <a:noFill/>
          <a:ln/>
        </p:spPr>
        <p:txBody>
          <a:bodyPr wrap="square" lIns="0" tIns="0" rIns="0" bIns="0" rtlCol="0" anchor="t"/>
          <a:lstStyle/>
          <a:p>
            <a:pPr indent="0" marL="0">
              <a:buNone/>
            </a:pPr>
            <a:r>
              <a:rPr lang="en-US" sz="1100" b="1" spc="300" kern="0" dirty="0">
                <a:solidFill>
                  <a:srgbClr val="E7A07F"/>
                </a:solidFill>
                <a:latin typeface="Calibri" pitchFamily="34" charset="0"/>
                <a:ea typeface="Calibri" pitchFamily="34" charset="-122"/>
                <a:cs typeface="Calibri" pitchFamily="34" charset="-120"/>
              </a:rPr>
              <a:t>AMCC 5160 · LECTURE 08 · 20 OCTOBER 2026</a:t>
            </a:r>
            <a:endParaRPr lang="en-US" sz="1100" dirty="0"/>
          </a:p>
        </p:txBody>
      </p:sp>
      <p:sp>
        <p:nvSpPr>
          <p:cNvPr id="3" name="text-2"/>
          <p:cNvSpPr txBox="1"/>
          <p:nvPr/>
        </p:nvSpPr>
        <p:spPr>
          <a:xfrm>
            <a:off x="548640" y="1188720"/>
            <a:ext cx="8046720" cy="1783080"/>
          </a:xfrm>
          <a:prstGeom prst="rect">
            <a:avLst/>
          </a:prstGeom>
          <a:noFill/>
          <a:ln/>
        </p:spPr>
        <p:txBody>
          <a:bodyPr wrap="square" lIns="0" tIns="0" rIns="0" bIns="0" rtlCol="0" anchor="t"/>
          <a:lstStyle/>
          <a:p>
            <a:pPr indent="0" marL="0">
              <a:lnSpc>
                <a:spcPct val="95000"/>
              </a:lnSpc>
              <a:buNone/>
            </a:pPr>
            <a:r>
              <a:rPr lang="en-US" sz="4800" dirty="0">
                <a:solidFill>
                  <a:srgbClr val="F4F0E8"/>
                </a:solidFill>
                <a:latin typeface="Cambria" pitchFamily="34" charset="0"/>
                <a:ea typeface="Cambria" pitchFamily="34" charset="-122"/>
                <a:cs typeface="Cambria" pitchFamily="34" charset="-120"/>
              </a:rPr>
              <a:t>When AI Video</a:t>
            </a:r>
            <a:endParaRPr lang="en-US" sz="4800" dirty="0"/>
          </a:p>
          <a:p>
            <a:pPr indent="0" marL="0">
              <a:lnSpc>
                <a:spcPct val="95000"/>
              </a:lnSpc>
              <a:buNone/>
            </a:pPr>
            <a:r>
              <a:rPr lang="en-US" sz="4800" i="1" dirty="0">
                <a:solidFill>
                  <a:srgbClr val="E7A07F"/>
                </a:solidFill>
                <a:latin typeface="Cambria" pitchFamily="34" charset="0"/>
                <a:ea typeface="Cambria" pitchFamily="34" charset="-122"/>
                <a:cs typeface="Cambria" pitchFamily="34" charset="-120"/>
              </a:rPr>
              <a:t>Learned to Talk</a:t>
            </a:r>
            <a:endParaRPr lang="en-US" sz="4800" dirty="0"/>
          </a:p>
        </p:txBody>
      </p:sp>
      <p:sp>
        <p:nvSpPr>
          <p:cNvPr id="4" name="text-3"/>
          <p:cNvSpPr txBox="1"/>
          <p:nvPr/>
        </p:nvSpPr>
        <p:spPr>
          <a:xfrm>
            <a:off x="548640" y="3063240"/>
            <a:ext cx="8046720" cy="411480"/>
          </a:xfrm>
          <a:prstGeom prst="rect">
            <a:avLst/>
          </a:prstGeom>
          <a:noFill/>
          <a:ln/>
        </p:spPr>
        <p:txBody>
          <a:bodyPr wrap="square" lIns="0" tIns="0" rIns="0" bIns="0" rtlCol="0" anchor="t"/>
          <a:lstStyle/>
          <a:p>
            <a:pPr indent="0" marL="0">
              <a:buNone/>
            </a:pPr>
            <a:r>
              <a:rPr lang="en-US" sz="2000" dirty="0">
                <a:solidFill>
                  <a:srgbClr val="CFC8BA"/>
                </a:solidFill>
                <a:latin typeface="Calibri" pitchFamily="34" charset="0"/>
                <a:ea typeface="Calibri" pitchFamily="34" charset="-122"/>
                <a:cs typeface="Calibri" pitchFamily="34" charset="-120"/>
              </a:rPr>
              <a:t>Sound, performance, and real-time characters · Fall 2026</a:t>
            </a:r>
            <a:endParaRPr lang="en-US" sz="2000" dirty="0"/>
          </a:p>
        </p:txBody>
      </p:sp>
      <p:sp>
        <p:nvSpPr>
          <p:cNvPr id="5" name="frame-4"/>
          <p:cNvSpPr/>
          <p:nvPr/>
        </p:nvSpPr>
        <p:spPr>
          <a:xfrm>
            <a:off x="5760720" y="548640"/>
            <a:ext cx="1417320" cy="795528"/>
          </a:xfrm>
          <a:prstGeom prst="rect">
            <a:avLst/>
          </a:prstGeom>
          <a:solidFill>
            <a:srgbClr val="111110"/>
          </a:solidFill>
          <a:ln w="6350">
            <a:solidFill>
              <a:srgbClr val="3A3631"/>
            </a:solidFill>
            <a:prstDash val="solid"/>
          </a:ln>
        </p:spPr>
      </p:sp>
      <p:pic>
        <p:nvPicPr>
          <p:cNvPr id="6" name="mosaic-5" descr="/tmp/claude-0/-home-claude/3f57d8ae-af99-58f6-a974-209369218365/scratchpad/build/covers/ovi_robot.jpg">    </p:cNvPr>
          <p:cNvPicPr>
            <a:picLocks noChangeAspect="1"/>
          </p:cNvPicPr>
          <p:nvPr/>
        </p:nvPicPr>
        <p:blipFill>
          <a:blip r:embed="rId1"/>
          <a:stretch>
            <a:fillRect/>
          </a:stretch>
        </p:blipFill>
        <p:spPr>
          <a:xfrm>
            <a:off x="5766151" y="548640"/>
            <a:ext cx="1406458" cy="795528"/>
          </a:xfrm>
          <a:prstGeom prst="rect">
            <a:avLst/>
          </a:prstGeom>
        </p:spPr>
      </p:pic>
      <p:sp>
        <p:nvSpPr>
          <p:cNvPr id="7" name="frame-6"/>
          <p:cNvSpPr/>
          <p:nvPr/>
        </p:nvSpPr>
        <p:spPr>
          <a:xfrm>
            <a:off x="7287768" y="548640"/>
            <a:ext cx="1417320" cy="795528"/>
          </a:xfrm>
          <a:prstGeom prst="rect">
            <a:avLst/>
          </a:prstGeom>
          <a:solidFill>
            <a:srgbClr val="111110"/>
          </a:solidFill>
          <a:ln w="6350">
            <a:solidFill>
              <a:srgbClr val="3A3631"/>
            </a:solidFill>
            <a:prstDash val="solid"/>
          </a:ln>
        </p:spPr>
      </p:sp>
      <p:pic>
        <p:nvPicPr>
          <p:cNvPr id="8" name="mosaic-7" descr="/tmp/claude-0/-home-claude/3f57d8ae-af99-58f6-a974-209369218365/scratchpad/build/covers/vasa_mona.jpg">    </p:cNvPr>
          <p:cNvPicPr>
            <a:picLocks noChangeAspect="1"/>
          </p:cNvPicPr>
          <p:nvPr/>
        </p:nvPicPr>
        <p:blipFill>
          <a:blip r:embed="rId2"/>
          <a:stretch>
            <a:fillRect/>
          </a:stretch>
        </p:blipFill>
        <p:spPr>
          <a:xfrm>
            <a:off x="7642860" y="548640"/>
            <a:ext cx="707136" cy="795528"/>
          </a:xfrm>
          <a:prstGeom prst="rect">
            <a:avLst/>
          </a:prstGeom>
        </p:spPr>
      </p:pic>
      <p:sp>
        <p:nvSpPr>
          <p:cNvPr id="9" name="frame-8"/>
          <p:cNvSpPr/>
          <p:nvPr/>
        </p:nvSpPr>
        <p:spPr>
          <a:xfrm>
            <a:off x="5760720" y="1453896"/>
            <a:ext cx="1417320" cy="795528"/>
          </a:xfrm>
          <a:prstGeom prst="rect">
            <a:avLst/>
          </a:prstGeom>
          <a:solidFill>
            <a:srgbClr val="111110"/>
          </a:solidFill>
          <a:ln w="6350">
            <a:solidFill>
              <a:srgbClr val="3A3631"/>
            </a:solidFill>
            <a:prstDash val="solid"/>
          </a:ln>
        </p:spPr>
      </p:sp>
      <p:pic>
        <p:nvPicPr>
          <p:cNvPr id="10" name="mosaic-9" descr="/tmp/claude-0/-home-claude/3f57d8ae-af99-58f6-a974-209369218365/scratchpad/build/covers/omni_piano.jpg">    </p:cNvPr>
          <p:cNvPicPr>
            <a:picLocks noChangeAspect="1"/>
          </p:cNvPicPr>
          <p:nvPr/>
        </p:nvPicPr>
        <p:blipFill>
          <a:blip r:embed="rId3"/>
          <a:stretch>
            <a:fillRect/>
          </a:stretch>
        </p:blipFill>
        <p:spPr>
          <a:xfrm>
            <a:off x="6071616" y="1453896"/>
            <a:ext cx="795528" cy="795528"/>
          </a:xfrm>
          <a:prstGeom prst="rect">
            <a:avLst/>
          </a:prstGeom>
        </p:spPr>
      </p:pic>
      <p:sp>
        <p:nvSpPr>
          <p:cNvPr id="11" name="frame-10"/>
          <p:cNvSpPr/>
          <p:nvPr/>
        </p:nvSpPr>
        <p:spPr>
          <a:xfrm>
            <a:off x="7287768" y="1453896"/>
            <a:ext cx="1417320" cy="795528"/>
          </a:xfrm>
          <a:prstGeom prst="rect">
            <a:avLst/>
          </a:prstGeom>
          <a:solidFill>
            <a:srgbClr val="111110"/>
          </a:solidFill>
          <a:ln w="6350">
            <a:solidFill>
              <a:srgbClr val="3A3631"/>
            </a:solidFill>
            <a:prstDash val="solid"/>
          </a:ln>
        </p:spPr>
      </p:sp>
      <p:pic>
        <p:nvPicPr>
          <p:cNvPr id="12" name="mosaic-11" descr="/tmp/claude-0/-home-claude/3f57d8ae-af99-58f6-a974-209369218365/scratchpad/build/covers/tm_fox.jpg">    </p:cNvPr>
          <p:cNvPicPr>
            <a:picLocks noChangeAspect="1"/>
          </p:cNvPicPr>
          <p:nvPr/>
        </p:nvPicPr>
        <p:blipFill>
          <a:blip r:embed="rId4"/>
          <a:stretch>
            <a:fillRect/>
          </a:stretch>
        </p:blipFill>
        <p:spPr>
          <a:xfrm>
            <a:off x="7287768" y="1514871"/>
            <a:ext cx="1417320" cy="673578"/>
          </a:xfrm>
          <a:prstGeom prst="rect">
            <a:avLst/>
          </a:prstGeom>
        </p:spPr>
      </p:pic>
      <p:sp>
        <p:nvSpPr>
          <p:cNvPr id="13" name="text-12"/>
          <p:cNvSpPr txBox="1"/>
          <p:nvPr/>
        </p:nvSpPr>
        <p:spPr>
          <a:xfrm>
            <a:off x="548640" y="4343400"/>
            <a:ext cx="8046720" cy="274320"/>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Harry Yang · Division of Arts and Machine Creativity, HKUST · MIL13002</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Sound off: what are they saying?</a:t>
            </a:r>
            <a:endParaRPr lang="en-US" sz="2800" dirty="0"/>
          </a:p>
        </p:txBody>
      </p:sp>
      <p:sp>
        <p:nvSpPr>
          <p:cNvPr id="3" name="text-13"/>
          <p:cNvSpPr txBox="1"/>
          <p:nvPr/>
        </p:nvSpPr>
        <p:spPr>
          <a:xfrm>
            <a:off x="548640" y="109728"/>
            <a:ext cx="8046720" cy="228600"/>
          </a:xfrm>
          <a:prstGeom prst="rect">
            <a:avLst/>
          </a:prstGeom>
          <a:noFill/>
          <a:ln/>
        </p:spPr>
        <p:txBody>
          <a:bodyPr wrap="square" lIns="0" tIns="0" rIns="0" bIns="0" rtlCol="0" anchor="t"/>
          <a:lstStyle/>
          <a:p>
            <a:pPr algn="ctr" indent="0" marL="0">
              <a:buNone/>
            </a:pPr>
            <a:r>
              <a:rPr lang="en-US" sz="1000" b="1" spc="300" kern="0" dirty="0">
                <a:solidFill>
                  <a:srgbClr val="E7A07F"/>
                </a:solidFill>
                <a:latin typeface="Calibri" pitchFamily="34" charset="0"/>
                <a:ea typeface="Calibri" pitchFamily="34" charset="-122"/>
                <a:cs typeface="Calibri" pitchFamily="34" charset="-120"/>
              </a:rPr>
              <a:t>GAME · SOUND OFF</a:t>
            </a:r>
            <a:endParaRPr lang="en-US" sz="1000" dirty="0"/>
          </a:p>
        </p:txBody>
      </p:sp>
      <p:sp>
        <p:nvSpPr>
          <p:cNvPr id="4" name="frame-14"/>
          <p:cNvSpPr/>
          <p:nvPr/>
        </p:nvSpPr>
        <p:spPr>
          <a:xfrm>
            <a:off x="1971040" y="1024128"/>
            <a:ext cx="5201920" cy="2926080"/>
          </a:xfrm>
          <a:prstGeom prst="rect">
            <a:avLst/>
          </a:prstGeom>
          <a:solidFill>
            <a:srgbClr val="111110"/>
          </a:solidFill>
          <a:ln w="9525">
            <a:solidFill>
              <a:srgbClr val="3A3631"/>
            </a:solidFill>
            <a:prstDash val="solid"/>
          </a:ln>
        </p:spPr>
      </p:sp>
      <p:pic>
        <p:nvPicPr>
          <p:cNvPr id="5" name="poster-15" descr="/tmp/claude-0/-home-claude/3f57d8ae-af99-58f6-a974-209369218365/scratchpad/build/covers/ovi_robot.jpg">
            <a:hlinkClick r:id="rId2" tooltip="Watch on the original page"/>
          </p:cNvPr>
          <p:cNvPicPr>
            <a:picLocks noChangeAspect="1"/>
          </p:cNvPicPr>
          <p:nvPr/>
        </p:nvPicPr>
        <p:blipFill>
          <a:blip r:embed="rId1"/>
          <a:stretch>
            <a:fillRect/>
          </a:stretch>
        </p:blipFill>
        <p:spPr>
          <a:xfrm>
            <a:off x="1985410" y="1024128"/>
            <a:ext cx="5173180" cy="2926080"/>
          </a:xfrm>
          <a:prstGeom prst="rect">
            <a:avLst/>
          </a:prstGeom>
        </p:spPr>
      </p:pic>
      <p:sp>
        <p:nvSpPr>
          <p:cNvPr id="6" name="play-16">
            <a:hlinkClick r:id="rId3" tooltip="Watch on the original page"/>
          </p:cNvPr>
          <p:cNvSpPr/>
          <p:nvPr/>
        </p:nvSpPr>
        <p:spPr>
          <a:xfrm>
            <a:off x="4288536" y="2203704"/>
            <a:ext cx="566928" cy="566928"/>
          </a:xfrm>
          <a:prstGeom prst="ellipse">
            <a:avLst/>
          </a:prstGeom>
          <a:solidFill>
            <a:srgbClr val="B4472A">
              <a:alpha val="92000"/>
            </a:srgbClr>
          </a:solidFill>
          <a:ln w="15875">
            <a:solidFill>
              <a:srgbClr val="FBF3EC"/>
            </a:solidFill>
            <a:prstDash val="solid"/>
          </a:ln>
        </p:spPr>
      </p:sp>
      <p:sp>
        <p:nvSpPr>
          <p:cNvPr id="7" name="playicon-17"/>
          <p:cNvSpPr/>
          <p:nvPr/>
        </p:nvSpPr>
        <p:spPr>
          <a:xfrm rot="5400000">
            <a:off x="4492630" y="2373782"/>
            <a:ext cx="226771" cy="226771"/>
          </a:xfrm>
          <a:prstGeom prst="triangle">
            <a:avLst/>
          </a:prstGeom>
          <a:solidFill>
            <a:srgbClr val="FBF3EC"/>
          </a:solidFill>
          <a:ln w="12700">
            <a:solidFill>
              <a:srgbClr val="FBF3EC"/>
            </a:solidFill>
            <a:prstDash val="solid"/>
          </a:ln>
        </p:spPr>
      </p:sp>
      <p:sp>
        <p:nvSpPr>
          <p:cNvPr id="8" name="text-18"/>
          <p:cNvSpPr txBox="1"/>
          <p:nvPr/>
        </p:nvSpPr>
        <p:spPr>
          <a:xfrm>
            <a:off x="548640" y="4023360"/>
            <a:ext cx="8046720" cy="274320"/>
          </a:xfrm>
          <a:prstGeom prst="rect">
            <a:avLst/>
          </a:prstGeom>
          <a:noFill/>
          <a:ln/>
        </p:spPr>
        <p:txBody>
          <a:bodyPr wrap="square" lIns="0" tIns="0" rIns="0" bIns="0" rtlCol="0" anchor="t"/>
          <a:lstStyle/>
          <a:p>
            <a:pPr algn="ctr" indent="0" marL="0">
              <a:buNone/>
            </a:pPr>
            <a:r>
              <a:rPr lang="en-US" sz="1050" dirty="0">
                <a:solidFill>
                  <a:srgbClr val="CFC8BA"/>
                </a:solidFill>
                <a:latin typeface="Calibri" pitchFamily="34" charset="0"/>
                <a:ea typeface="Calibri" pitchFamily="34" charset="-122"/>
                <a:cs typeface="Calibri" pitchFamily="34" charset="-120"/>
              </a:rPr>
              <a:t>Play it muted first. Guess the line, the voices and the room  ·  </a:t>
            </a:r>
            <a:pPr algn="ctr" indent="0" marL="0">
              <a:buNone/>
            </a:pPr>
            <a:r>
              <a:rPr lang="en-US" sz="1050" dirty="0">
                <a:solidFill>
                  <a:srgbClr val="6E665C"/>
                </a:solidFill>
                <a:latin typeface="Calibri" pitchFamily="34" charset="0"/>
                <a:ea typeface="Calibri" pitchFamily="34" charset="-122"/>
                <a:cs typeface="Calibri" pitchFamily="34" charset="-120"/>
              </a:rPr>
              <a:t>Ovi · Character.AI · click to watch</a:t>
            </a:r>
            <a:pPr algn="ctr" indent="0" marL="0">
              <a:buNone/>
            </a:pPr>
            <a:r>
              <a:rPr lang="en-US" sz="1050" u="sng" dirty="0">
                <a:solidFill>
                  <a:srgbClr val="E7A07F"/>
                </a:solidFill>
                <a:latin typeface="Calibri" pitchFamily="34" charset="0"/>
                <a:ea typeface="Calibri" pitchFamily="34" charset="-122"/>
                <a:cs typeface="Calibri" pitchFamily="34" charset="-120"/>
                <a:hlinkClick r:id="rId4" invalidUrl="" action="" tgtFrame="" tooltip="https://aaxwaz.github.io/Ovi/" history="1" highlightClick="0" endSnd="0">
                  <a:extLst>
                    <a:ext uri="{A12FA001-AC4F-418D-AE19-62706E023703}">
                      <ahyp:hlinkClr xmlns:ahyp="http://schemas.microsoft.com/office/drawing/2018/hyperlinkcolor" val="tx"/>
                    </a:ext>
                  </a:extLst>
                </a:hlinkClick>
              </a:rPr>
              <a:t>  ·  source ↗</a:t>
            </a:r>
            <a:endParaRPr lang="en-US" sz="1050" dirty="0"/>
          </a:p>
        </p:txBody>
      </p:sp>
      <p:sp>
        <p:nvSpPr>
          <p:cNvPr id="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Sound on: one model made all of it</a:t>
            </a:r>
            <a:endParaRPr lang="en-US" sz="2800" dirty="0"/>
          </a:p>
        </p:txBody>
      </p:sp>
      <p:sp>
        <p:nvSpPr>
          <p:cNvPr id="3" name="text-19"/>
          <p:cNvSpPr txBox="1"/>
          <p:nvPr/>
        </p:nvSpPr>
        <p:spPr>
          <a:xfrm>
            <a:off x="548640" y="109728"/>
            <a:ext cx="8046720" cy="228600"/>
          </a:xfrm>
          <a:prstGeom prst="rect">
            <a:avLst/>
          </a:prstGeom>
          <a:noFill/>
          <a:ln/>
        </p:spPr>
        <p:txBody>
          <a:bodyPr wrap="square" lIns="0" tIns="0" rIns="0" bIns="0" rtlCol="0" anchor="t"/>
          <a:lstStyle/>
          <a:p>
            <a:pPr algn="ctr" indent="0" marL="0">
              <a:buNone/>
            </a:pPr>
            <a:r>
              <a:rPr lang="en-US" sz="1000" b="1" spc="300" kern="0" dirty="0">
                <a:solidFill>
                  <a:srgbClr val="E7A07F"/>
                </a:solidFill>
                <a:latin typeface="Calibri" pitchFamily="34" charset="0"/>
                <a:ea typeface="Calibri" pitchFamily="34" charset="-122"/>
                <a:cs typeface="Calibri" pitchFamily="34" charset="-120"/>
              </a:rPr>
              <a:t>GAME · SOUND ON</a:t>
            </a:r>
            <a:endParaRPr lang="en-US" sz="1000" dirty="0"/>
          </a:p>
        </p:txBody>
      </p:sp>
      <p:sp>
        <p:nvSpPr>
          <p:cNvPr id="4" name="frame-20"/>
          <p:cNvSpPr/>
          <p:nvPr/>
        </p:nvSpPr>
        <p:spPr>
          <a:xfrm>
            <a:off x="1971040" y="1024128"/>
            <a:ext cx="5201920" cy="2926080"/>
          </a:xfrm>
          <a:prstGeom prst="rect">
            <a:avLst/>
          </a:prstGeom>
          <a:solidFill>
            <a:srgbClr val="111110"/>
          </a:solidFill>
          <a:ln w="9525">
            <a:solidFill>
              <a:srgbClr val="3A3631"/>
            </a:solidFill>
            <a:prstDash val="solid"/>
          </a:ln>
        </p:spPr>
      </p:sp>
      <p:pic>
        <p:nvPicPr>
          <p:cNvPr id="5" name="poster-21" descr="/tmp/claude-0/-home-claude/3f57d8ae-af99-58f6-a974-209369218365/scratchpad/build/covers/ovi_robot.jpg">
            <a:hlinkClick r:id="rId2" tooltip="Watch on the original page"/>
          </p:cNvPr>
          <p:cNvPicPr>
            <a:picLocks noChangeAspect="1"/>
          </p:cNvPicPr>
          <p:nvPr/>
        </p:nvPicPr>
        <p:blipFill>
          <a:blip r:embed="rId1"/>
          <a:stretch>
            <a:fillRect/>
          </a:stretch>
        </p:blipFill>
        <p:spPr>
          <a:xfrm>
            <a:off x="1985410" y="1024128"/>
            <a:ext cx="5173180" cy="2926080"/>
          </a:xfrm>
          <a:prstGeom prst="rect">
            <a:avLst/>
          </a:prstGeom>
        </p:spPr>
      </p:pic>
      <p:sp>
        <p:nvSpPr>
          <p:cNvPr id="6" name="play-22">
            <a:hlinkClick r:id="rId3" tooltip="Watch on the original page"/>
          </p:cNvPr>
          <p:cNvSpPr/>
          <p:nvPr/>
        </p:nvSpPr>
        <p:spPr>
          <a:xfrm>
            <a:off x="4288536" y="2203704"/>
            <a:ext cx="566928" cy="566928"/>
          </a:xfrm>
          <a:prstGeom prst="ellipse">
            <a:avLst/>
          </a:prstGeom>
          <a:solidFill>
            <a:srgbClr val="B4472A">
              <a:alpha val="92000"/>
            </a:srgbClr>
          </a:solidFill>
          <a:ln w="15875">
            <a:solidFill>
              <a:srgbClr val="FBF3EC"/>
            </a:solidFill>
            <a:prstDash val="solid"/>
          </a:ln>
        </p:spPr>
      </p:sp>
      <p:sp>
        <p:nvSpPr>
          <p:cNvPr id="7" name="playicon-23"/>
          <p:cNvSpPr/>
          <p:nvPr/>
        </p:nvSpPr>
        <p:spPr>
          <a:xfrm rot="5400000">
            <a:off x="4492630" y="2373782"/>
            <a:ext cx="226771" cy="226771"/>
          </a:xfrm>
          <a:prstGeom prst="triangle">
            <a:avLst/>
          </a:prstGeom>
          <a:solidFill>
            <a:srgbClr val="FBF3EC"/>
          </a:solidFill>
          <a:ln w="12700">
            <a:solidFill>
              <a:srgbClr val="FBF3EC"/>
            </a:solidFill>
            <a:prstDash val="solid"/>
          </a:ln>
        </p:spPr>
      </p:sp>
      <p:sp>
        <p:nvSpPr>
          <p:cNvPr id="8" name="text-24"/>
          <p:cNvSpPr txBox="1"/>
          <p:nvPr/>
        </p:nvSpPr>
        <p:spPr>
          <a:xfrm>
            <a:off x="548640" y="4023360"/>
            <a:ext cx="8046720" cy="274320"/>
          </a:xfrm>
          <a:prstGeom prst="rect">
            <a:avLst/>
          </a:prstGeom>
          <a:noFill/>
          <a:ln/>
        </p:spPr>
        <p:txBody>
          <a:bodyPr wrap="square" lIns="0" tIns="0" rIns="0" bIns="0" rtlCol="0" anchor="t"/>
          <a:lstStyle/>
          <a:p>
            <a:pPr algn="ctr" indent="0" marL="0">
              <a:buNone/>
            </a:pPr>
            <a:r>
              <a:rPr lang="en-US" sz="1050" dirty="0">
                <a:solidFill>
                  <a:srgbClr val="CFC8BA"/>
                </a:solidFill>
                <a:latin typeface="Calibri" pitchFamily="34" charset="0"/>
                <a:ea typeface="Calibri" pitchFamily="34" charset="-122"/>
                <a:cs typeface="Calibri" pitchFamily="34" charset="-120"/>
              </a:rPr>
              <a:t>Voices, room tone and timing were generated together with the picture  ·  </a:t>
            </a:r>
            <a:pPr algn="ctr" indent="0" marL="0">
              <a:buNone/>
            </a:pPr>
            <a:r>
              <a:rPr lang="en-US" sz="1050" dirty="0">
                <a:solidFill>
                  <a:srgbClr val="6E665C"/>
                </a:solidFill>
                <a:latin typeface="Calibri" pitchFamily="34" charset="0"/>
                <a:ea typeface="Calibri" pitchFamily="34" charset="-122"/>
                <a:cs typeface="Calibri" pitchFamily="34" charset="-120"/>
              </a:rPr>
              <a:t>Ovi · Character.AI · click to watch</a:t>
            </a:r>
            <a:pPr algn="ctr" indent="0" marL="0">
              <a:buNone/>
            </a:pPr>
            <a:r>
              <a:rPr lang="en-US" sz="1050" u="sng" dirty="0">
                <a:solidFill>
                  <a:srgbClr val="E7A07F"/>
                </a:solidFill>
                <a:latin typeface="Calibri" pitchFamily="34" charset="0"/>
                <a:ea typeface="Calibri" pitchFamily="34" charset="-122"/>
                <a:cs typeface="Calibri" pitchFamily="34" charset="-120"/>
                <a:hlinkClick r:id="rId4" invalidUrl="" action="" tgtFrame="" tooltip="https://aaxwaz.github.io/Ovi/" history="1" highlightClick="0" endSnd="0">
                  <a:extLst>
                    <a:ext uri="{A12FA001-AC4F-418D-AE19-62706E023703}">
                      <ahyp:hlinkClr xmlns:ahyp="http://schemas.microsoft.com/office/drawing/2018/hyperlinkcolor" val="tx"/>
                    </a:ext>
                  </a:extLst>
                </a:hlinkClick>
              </a:rPr>
              <a:t>  ·  source ↗</a:t>
            </a:r>
            <a:endParaRPr lang="en-US" sz="1050" dirty="0"/>
          </a:p>
        </p:txBody>
      </p:sp>
      <p:sp>
        <p:nvSpPr>
          <p:cNvPr id="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Four stories from this year</a:t>
            </a:r>
            <a:endParaRPr lang="en-US" sz="2800" dirty="0"/>
          </a:p>
        </p:txBody>
      </p:sp>
      <p:sp>
        <p:nvSpPr>
          <p:cNvPr id="3" name="card-25"/>
          <p:cNvSpPr/>
          <p:nvPr/>
        </p:nvSpPr>
        <p:spPr>
          <a:xfrm>
            <a:off x="548640" y="1051560"/>
            <a:ext cx="3931920" cy="1440180"/>
          </a:xfrm>
          <a:prstGeom prst="roundRect">
            <a:avLst>
              <a:gd name="adj" fmla="val 5079"/>
            </a:avLst>
          </a:prstGeom>
          <a:solidFill>
            <a:srgbClr val="2B2926"/>
          </a:solidFill>
          <a:ln w="12700">
            <a:solidFill>
              <a:srgbClr val="2B2926"/>
            </a:solidFill>
            <a:prstDash val="solid"/>
          </a:ln>
        </p:spPr>
      </p:sp>
      <p:sp>
        <p:nvSpPr>
          <p:cNvPr id="4" name="text-26"/>
          <p:cNvSpPr txBox="1"/>
          <p:nvPr/>
        </p:nvSpPr>
        <p:spPr>
          <a:xfrm>
            <a:off x="749808" y="121615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01</a:t>
            </a:r>
            <a:endParaRPr lang="en-US" sz="2600" dirty="0"/>
          </a:p>
        </p:txBody>
      </p:sp>
      <p:sp>
        <p:nvSpPr>
          <p:cNvPr id="5" name="text-27"/>
          <p:cNvSpPr txBox="1"/>
          <p:nvPr/>
        </p:nvSpPr>
        <p:spPr>
          <a:xfrm>
            <a:off x="1417320" y="1234440"/>
            <a:ext cx="2880360" cy="449326"/>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Sound is no longer post-production</a:t>
            </a:r>
            <a:endParaRPr lang="en-US" sz="1450" dirty="0"/>
          </a:p>
        </p:txBody>
      </p:sp>
      <p:sp>
        <p:nvSpPr>
          <p:cNvPr id="6" name="text-28"/>
          <p:cNvSpPr txBox="1"/>
          <p:nvPr/>
        </p:nvSpPr>
        <p:spPr>
          <a:xfrm>
            <a:off x="1417320" y="1756918"/>
            <a:ext cx="2880360" cy="305054"/>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Picture, voice, effects and music now come out of one model</a:t>
            </a:r>
            <a:endParaRPr lang="en-US" sz="1200" dirty="0"/>
          </a:p>
        </p:txBody>
      </p:sp>
      <p:sp>
        <p:nvSpPr>
          <p:cNvPr id="7" name="text-29"/>
          <p:cNvSpPr txBox="1"/>
          <p:nvPr/>
        </p:nvSpPr>
        <p:spPr>
          <a:xfrm>
            <a:off x="1417320" y="2162556"/>
            <a:ext cx="2880360" cy="219456"/>
          </a:xfrm>
          <a:prstGeom prst="rect">
            <a:avLst/>
          </a:prstGeom>
          <a:noFill/>
          <a:ln/>
        </p:spPr>
        <p:txBody>
          <a:bodyPr wrap="square" lIns="0" tIns="0" rIns="0" bIns="0" rtlCol="0" anchor="t"/>
          <a:lstStyle/>
          <a:p>
            <a:pPr indent="0" marL="0">
              <a:buNone/>
            </a:pPr>
            <a:r>
              <a:rPr lang="en-US" sz="1100" dirty="0">
                <a:solidFill>
                  <a:srgbClr val="E7A07F"/>
                </a:solidFill>
                <a:latin typeface="Calibri" pitchFamily="34" charset="0"/>
                <a:ea typeface="Calibri" pitchFamily="34" charset="-122"/>
                <a:cs typeface="Calibri" pitchFamily="34" charset="-120"/>
              </a:rPr>
              <a:t>Veo 3 (May 2025) → Kling 4.0 (Oct 2026)</a:t>
            </a:r>
            <a:endParaRPr lang="en-US" sz="1100" dirty="0"/>
          </a:p>
        </p:txBody>
      </p:sp>
      <p:sp>
        <p:nvSpPr>
          <p:cNvPr id="8" name="card-30"/>
          <p:cNvSpPr/>
          <p:nvPr/>
        </p:nvSpPr>
        <p:spPr>
          <a:xfrm>
            <a:off x="4663440" y="1051560"/>
            <a:ext cx="3931920" cy="1440180"/>
          </a:xfrm>
          <a:prstGeom prst="roundRect">
            <a:avLst>
              <a:gd name="adj" fmla="val 5079"/>
            </a:avLst>
          </a:prstGeom>
          <a:solidFill>
            <a:srgbClr val="2B2926"/>
          </a:solidFill>
          <a:ln w="12700">
            <a:solidFill>
              <a:srgbClr val="2B2926"/>
            </a:solidFill>
            <a:prstDash val="solid"/>
          </a:ln>
        </p:spPr>
      </p:sp>
      <p:sp>
        <p:nvSpPr>
          <p:cNvPr id="9" name="text-31"/>
          <p:cNvSpPr txBox="1"/>
          <p:nvPr/>
        </p:nvSpPr>
        <p:spPr>
          <a:xfrm>
            <a:off x="4864608" y="121615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02</a:t>
            </a:r>
            <a:endParaRPr lang="en-US" sz="2600" dirty="0"/>
          </a:p>
        </p:txBody>
      </p:sp>
      <p:sp>
        <p:nvSpPr>
          <p:cNvPr id="10" name="text-32"/>
          <p:cNvSpPr txBox="1"/>
          <p:nvPr/>
        </p:nvSpPr>
        <p:spPr>
          <a:xfrm>
            <a:off x="5532120" y="1234440"/>
            <a:ext cx="2880360" cy="449326"/>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Directing a performance, not a prompt</a:t>
            </a:r>
            <a:endParaRPr lang="en-US" sz="1450" dirty="0"/>
          </a:p>
        </p:txBody>
      </p:sp>
      <p:sp>
        <p:nvSpPr>
          <p:cNvPr id="11" name="text-33"/>
          <p:cNvSpPr txBox="1"/>
          <p:nvPr/>
        </p:nvSpPr>
        <p:spPr>
          <a:xfrm>
            <a:off x="5532120" y="1756918"/>
            <a:ext cx="2880360" cy="305054"/>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Lip-sync grew into acting: emotion, timing, gesture, duets</a:t>
            </a:r>
            <a:endParaRPr lang="en-US" sz="1200" dirty="0"/>
          </a:p>
        </p:txBody>
      </p:sp>
      <p:sp>
        <p:nvSpPr>
          <p:cNvPr id="12" name="text-34"/>
          <p:cNvSpPr txBox="1"/>
          <p:nvPr/>
        </p:nvSpPr>
        <p:spPr>
          <a:xfrm>
            <a:off x="5532120" y="2162556"/>
            <a:ext cx="2880360" cy="219456"/>
          </a:xfrm>
          <a:prstGeom prst="rect">
            <a:avLst/>
          </a:prstGeom>
          <a:noFill/>
          <a:ln/>
        </p:spPr>
        <p:txBody>
          <a:bodyPr wrap="square" lIns="0" tIns="0" rIns="0" bIns="0" rtlCol="0" anchor="t"/>
          <a:lstStyle/>
          <a:p>
            <a:pPr indent="0" marL="0">
              <a:buNone/>
            </a:pPr>
            <a:r>
              <a:rPr lang="en-US" sz="1100" dirty="0">
                <a:solidFill>
                  <a:srgbClr val="E7A07F"/>
                </a:solidFill>
                <a:latin typeface="Calibri" pitchFamily="34" charset="0"/>
                <a:ea typeface="Calibri" pitchFamily="34" charset="-122"/>
                <a:cs typeface="Calibri" pitchFamily="34" charset="-120"/>
              </a:rPr>
              <a:t>Wav2Lip (2020) → OmniHuman-1.5 (2025)</a:t>
            </a:r>
            <a:endParaRPr lang="en-US" sz="1100" dirty="0"/>
          </a:p>
        </p:txBody>
      </p:sp>
      <p:sp>
        <p:nvSpPr>
          <p:cNvPr id="13" name="card-35"/>
          <p:cNvSpPr/>
          <p:nvPr/>
        </p:nvSpPr>
        <p:spPr>
          <a:xfrm>
            <a:off x="548640" y="2674620"/>
            <a:ext cx="3931920" cy="1440180"/>
          </a:xfrm>
          <a:prstGeom prst="roundRect">
            <a:avLst>
              <a:gd name="adj" fmla="val 5079"/>
            </a:avLst>
          </a:prstGeom>
          <a:solidFill>
            <a:srgbClr val="2B2926"/>
          </a:solidFill>
          <a:ln w="12700">
            <a:solidFill>
              <a:srgbClr val="2B2926"/>
            </a:solidFill>
            <a:prstDash val="solid"/>
          </a:ln>
        </p:spPr>
      </p:sp>
      <p:sp>
        <p:nvSpPr>
          <p:cNvPr id="14" name="text-36"/>
          <p:cNvSpPr txBox="1"/>
          <p:nvPr/>
        </p:nvSpPr>
        <p:spPr>
          <a:xfrm>
            <a:off x="749808" y="283921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03</a:t>
            </a:r>
            <a:endParaRPr lang="en-US" sz="2600" dirty="0"/>
          </a:p>
        </p:txBody>
      </p:sp>
      <p:sp>
        <p:nvSpPr>
          <p:cNvPr id="15" name="text-37"/>
          <p:cNvSpPr txBox="1"/>
          <p:nvPr/>
        </p:nvSpPr>
        <p:spPr>
          <a:xfrm>
            <a:off x="1417320" y="2857500"/>
            <a:ext cx="2880360" cy="224663"/>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Characters that listen</a:t>
            </a:r>
            <a:endParaRPr lang="en-US" sz="1450" dirty="0"/>
          </a:p>
        </p:txBody>
      </p:sp>
      <p:sp>
        <p:nvSpPr>
          <p:cNvPr id="16" name="text-38"/>
          <p:cNvSpPr txBox="1"/>
          <p:nvPr/>
        </p:nvSpPr>
        <p:spPr>
          <a:xfrm>
            <a:off x="1417320" y="3155315"/>
            <a:ext cx="2880360" cy="529717"/>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Real-time avatars that react while you are still talking</a:t>
            </a:r>
            <a:endParaRPr lang="en-US" sz="1200" dirty="0"/>
          </a:p>
        </p:txBody>
      </p:sp>
      <p:sp>
        <p:nvSpPr>
          <p:cNvPr id="17" name="text-39"/>
          <p:cNvSpPr txBox="1"/>
          <p:nvPr/>
        </p:nvSpPr>
        <p:spPr>
          <a:xfrm>
            <a:off x="1417320" y="3785616"/>
            <a:ext cx="2880360" cy="219456"/>
          </a:xfrm>
          <a:prstGeom prst="rect">
            <a:avLst/>
          </a:prstGeom>
          <a:noFill/>
          <a:ln/>
        </p:spPr>
        <p:txBody>
          <a:bodyPr wrap="square" lIns="0" tIns="0" rIns="0" bIns="0" rtlCol="0" anchor="t"/>
          <a:lstStyle/>
          <a:p>
            <a:pPr indent="0" marL="0">
              <a:buNone/>
            </a:pPr>
            <a:r>
              <a:rPr lang="en-US" sz="1100" dirty="0">
                <a:solidFill>
                  <a:srgbClr val="E7A07F"/>
                </a:solidFill>
                <a:latin typeface="Calibri" pitchFamily="34" charset="0"/>
                <a:ea typeface="Calibri" pitchFamily="34" charset="-122"/>
                <a:cs typeface="Calibri" pitchFamily="34" charset="-120"/>
              </a:rPr>
              <a:t>Avatar Forcing, CVPR 2026</a:t>
            </a:r>
            <a:endParaRPr lang="en-US" sz="1100" dirty="0"/>
          </a:p>
        </p:txBody>
      </p:sp>
      <p:sp>
        <p:nvSpPr>
          <p:cNvPr id="18" name="card-40"/>
          <p:cNvSpPr/>
          <p:nvPr/>
        </p:nvSpPr>
        <p:spPr>
          <a:xfrm>
            <a:off x="4663440" y="2674620"/>
            <a:ext cx="3931920" cy="1440180"/>
          </a:xfrm>
          <a:prstGeom prst="roundRect">
            <a:avLst>
              <a:gd name="adj" fmla="val 5079"/>
            </a:avLst>
          </a:prstGeom>
          <a:solidFill>
            <a:srgbClr val="2B2926"/>
          </a:solidFill>
          <a:ln w="12700">
            <a:solidFill>
              <a:srgbClr val="2B2926"/>
            </a:solidFill>
            <a:prstDash val="solid"/>
          </a:ln>
        </p:spPr>
      </p:sp>
      <p:sp>
        <p:nvSpPr>
          <p:cNvPr id="19" name="text-41"/>
          <p:cNvSpPr txBox="1"/>
          <p:nvPr/>
        </p:nvSpPr>
        <p:spPr>
          <a:xfrm>
            <a:off x="4864608" y="283921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04</a:t>
            </a:r>
            <a:endParaRPr lang="en-US" sz="2600" dirty="0"/>
          </a:p>
        </p:txBody>
      </p:sp>
      <p:sp>
        <p:nvSpPr>
          <p:cNvPr id="20" name="text-42"/>
          <p:cNvSpPr txBox="1"/>
          <p:nvPr/>
        </p:nvSpPr>
        <p:spPr>
          <a:xfrm>
            <a:off x="5532120" y="2857500"/>
            <a:ext cx="2880360" cy="224663"/>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Who is the performer?</a:t>
            </a:r>
            <a:endParaRPr lang="en-US" sz="1450" dirty="0"/>
          </a:p>
        </p:txBody>
      </p:sp>
      <p:sp>
        <p:nvSpPr>
          <p:cNvPr id="21" name="text-43"/>
          <p:cNvSpPr txBox="1"/>
          <p:nvPr/>
        </p:nvSpPr>
        <p:spPr>
          <a:xfrm>
            <a:off x="5532120" y="3155315"/>
            <a:ext cx="2880360" cy="529717"/>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Synthetic actors, digital replicas, and the new rules</a:t>
            </a:r>
            <a:endParaRPr lang="en-US" sz="1200" dirty="0"/>
          </a:p>
        </p:txBody>
      </p:sp>
      <p:sp>
        <p:nvSpPr>
          <p:cNvPr id="22" name="text-44"/>
          <p:cNvSpPr txBox="1"/>
          <p:nvPr/>
        </p:nvSpPr>
        <p:spPr>
          <a:xfrm>
            <a:off x="5532120" y="3785616"/>
            <a:ext cx="2880360" cy="219456"/>
          </a:xfrm>
          <a:prstGeom prst="rect">
            <a:avLst/>
          </a:prstGeom>
          <a:noFill/>
          <a:ln/>
        </p:spPr>
        <p:txBody>
          <a:bodyPr wrap="square" lIns="0" tIns="0" rIns="0" bIns="0" rtlCol="0" anchor="t"/>
          <a:lstStyle/>
          <a:p>
            <a:pPr indent="0" marL="0">
              <a:buNone/>
            </a:pPr>
            <a:r>
              <a:rPr lang="en-US" sz="1100" dirty="0">
                <a:solidFill>
                  <a:srgbClr val="E7A07F"/>
                </a:solidFill>
                <a:latin typeface="Calibri" pitchFamily="34" charset="0"/>
                <a:ea typeface="Calibri" pitchFamily="34" charset="-122"/>
                <a:cs typeface="Calibri" pitchFamily="34" charset="-120"/>
              </a:rPr>
              <a:t>Tilly Norwood → SAG-AFTRA 2026</a:t>
            </a:r>
            <a:endParaRPr lang="en-US" sz="1100" dirty="0"/>
          </a:p>
        </p:txBody>
      </p:sp>
      <p:sp>
        <p:nvSpPr>
          <p:cNvPr id="2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Where we've been: seven weeks in one slide</a:t>
            </a:r>
            <a:endParaRPr lang="en-US" sz="2800" dirty="0"/>
          </a:p>
        </p:txBody>
      </p:sp>
      <p:sp>
        <p:nvSpPr>
          <p:cNvPr id="3" name="card-45"/>
          <p:cNvSpPr/>
          <p:nvPr/>
        </p:nvSpPr>
        <p:spPr>
          <a:xfrm>
            <a:off x="548640" y="1051560"/>
            <a:ext cx="1874520" cy="1325880"/>
          </a:xfrm>
          <a:prstGeom prst="roundRect">
            <a:avLst>
              <a:gd name="adj" fmla="val 5517"/>
            </a:avLst>
          </a:prstGeom>
          <a:solidFill>
            <a:srgbClr val="2B2926"/>
          </a:solidFill>
          <a:ln w="12700">
            <a:solidFill>
              <a:srgbClr val="2B2926"/>
            </a:solidFill>
            <a:prstDash val="solid"/>
          </a:ln>
        </p:spPr>
      </p:sp>
      <p:sp>
        <p:nvSpPr>
          <p:cNvPr id="4" name="text-46"/>
          <p:cNvSpPr txBox="1"/>
          <p:nvPr/>
        </p:nvSpPr>
        <p:spPr>
          <a:xfrm>
            <a:off x="731520" y="1197864"/>
            <a:ext cx="1508760" cy="214313"/>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01 · Sep 1</a:t>
            </a:r>
            <a:endParaRPr lang="en-US" sz="1350" dirty="0"/>
          </a:p>
        </p:txBody>
      </p:sp>
      <p:sp>
        <p:nvSpPr>
          <p:cNvPr id="5" name="text-47"/>
          <p:cNvSpPr txBox="1"/>
          <p:nvPr/>
        </p:nvSpPr>
        <p:spPr>
          <a:xfrm>
            <a:off x="731520" y="1503617"/>
            <a:ext cx="1508760" cy="782384"/>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Neural networks to AI filmmaking</a:t>
            </a:r>
            <a:endParaRPr lang="en-US" sz="1200" dirty="0"/>
          </a:p>
        </p:txBody>
      </p:sp>
      <p:sp>
        <p:nvSpPr>
          <p:cNvPr id="6" name="card-48"/>
          <p:cNvSpPr/>
          <p:nvPr/>
        </p:nvSpPr>
        <p:spPr>
          <a:xfrm>
            <a:off x="2606040" y="1051560"/>
            <a:ext cx="1874520" cy="1325880"/>
          </a:xfrm>
          <a:prstGeom prst="roundRect">
            <a:avLst>
              <a:gd name="adj" fmla="val 5517"/>
            </a:avLst>
          </a:prstGeom>
          <a:solidFill>
            <a:srgbClr val="2B2926"/>
          </a:solidFill>
          <a:ln w="12700">
            <a:solidFill>
              <a:srgbClr val="2B2926"/>
            </a:solidFill>
            <a:prstDash val="solid"/>
          </a:ln>
        </p:spPr>
      </p:sp>
      <p:sp>
        <p:nvSpPr>
          <p:cNvPr id="7" name="text-49"/>
          <p:cNvSpPr txBox="1"/>
          <p:nvPr/>
        </p:nvSpPr>
        <p:spPr>
          <a:xfrm>
            <a:off x="2788920" y="1197864"/>
            <a:ext cx="1508760" cy="214313"/>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02 · Sep 8</a:t>
            </a:r>
            <a:endParaRPr lang="en-US" sz="1350" dirty="0"/>
          </a:p>
        </p:txBody>
      </p:sp>
      <p:sp>
        <p:nvSpPr>
          <p:cNvPr id="8" name="text-50"/>
          <p:cNvSpPr txBox="1"/>
          <p:nvPr/>
        </p:nvSpPr>
        <p:spPr>
          <a:xfrm>
            <a:off x="2788920" y="1503617"/>
            <a:ext cx="1508760" cy="782384"/>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Generative editing and art direction</a:t>
            </a:r>
            <a:endParaRPr lang="en-US" sz="1200" dirty="0"/>
          </a:p>
        </p:txBody>
      </p:sp>
      <p:sp>
        <p:nvSpPr>
          <p:cNvPr id="9" name="card-51"/>
          <p:cNvSpPr/>
          <p:nvPr/>
        </p:nvSpPr>
        <p:spPr>
          <a:xfrm>
            <a:off x="4663440" y="1051560"/>
            <a:ext cx="1874520" cy="1325880"/>
          </a:xfrm>
          <a:prstGeom prst="roundRect">
            <a:avLst>
              <a:gd name="adj" fmla="val 5517"/>
            </a:avLst>
          </a:prstGeom>
          <a:solidFill>
            <a:srgbClr val="2B2926"/>
          </a:solidFill>
          <a:ln w="12700">
            <a:solidFill>
              <a:srgbClr val="2B2926"/>
            </a:solidFill>
            <a:prstDash val="solid"/>
          </a:ln>
        </p:spPr>
      </p:sp>
      <p:sp>
        <p:nvSpPr>
          <p:cNvPr id="10" name="text-52"/>
          <p:cNvSpPr txBox="1"/>
          <p:nvPr/>
        </p:nvSpPr>
        <p:spPr>
          <a:xfrm>
            <a:off x="4846320" y="1197864"/>
            <a:ext cx="1508760" cy="214313"/>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03 · Sep 15</a:t>
            </a:r>
            <a:endParaRPr lang="en-US" sz="1350" dirty="0"/>
          </a:p>
        </p:txBody>
      </p:sp>
      <p:sp>
        <p:nvSpPr>
          <p:cNvPr id="11" name="text-53"/>
          <p:cNvSpPr txBox="1"/>
          <p:nvPr/>
        </p:nvSpPr>
        <p:spPr>
          <a:xfrm>
            <a:off x="4846320" y="1503617"/>
            <a:ext cx="1508760" cy="782384"/>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Inside the generator</a:t>
            </a:r>
            <a:endParaRPr lang="en-US" sz="1200" dirty="0"/>
          </a:p>
        </p:txBody>
      </p:sp>
      <p:sp>
        <p:nvSpPr>
          <p:cNvPr id="12" name="card-54"/>
          <p:cNvSpPr/>
          <p:nvPr/>
        </p:nvSpPr>
        <p:spPr>
          <a:xfrm>
            <a:off x="6720840" y="1051560"/>
            <a:ext cx="1874520" cy="1325880"/>
          </a:xfrm>
          <a:prstGeom prst="roundRect">
            <a:avLst>
              <a:gd name="adj" fmla="val 5517"/>
            </a:avLst>
          </a:prstGeom>
          <a:solidFill>
            <a:srgbClr val="2B2926"/>
          </a:solidFill>
          <a:ln w="12700">
            <a:solidFill>
              <a:srgbClr val="2B2926"/>
            </a:solidFill>
            <a:prstDash val="solid"/>
          </a:ln>
        </p:spPr>
      </p:sp>
      <p:sp>
        <p:nvSpPr>
          <p:cNvPr id="13" name="text-55"/>
          <p:cNvSpPr txBox="1"/>
          <p:nvPr/>
        </p:nvSpPr>
        <p:spPr>
          <a:xfrm>
            <a:off x="6903720" y="1197864"/>
            <a:ext cx="1508760" cy="214313"/>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04 · Sep 22</a:t>
            </a:r>
            <a:endParaRPr lang="en-US" sz="1350" dirty="0"/>
          </a:p>
        </p:txBody>
      </p:sp>
      <p:sp>
        <p:nvSpPr>
          <p:cNvPr id="14" name="text-56"/>
          <p:cNvSpPr txBox="1"/>
          <p:nvPr/>
        </p:nvSpPr>
        <p:spPr>
          <a:xfrm>
            <a:off x="6903720" y="1503617"/>
            <a:ext cx="1508760" cy="782384"/>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AI video and art filmmaking</a:t>
            </a:r>
            <a:endParaRPr lang="en-US" sz="1200" dirty="0"/>
          </a:p>
        </p:txBody>
      </p:sp>
      <p:sp>
        <p:nvSpPr>
          <p:cNvPr id="15" name="card-57"/>
          <p:cNvSpPr/>
          <p:nvPr/>
        </p:nvSpPr>
        <p:spPr>
          <a:xfrm>
            <a:off x="548640" y="2560320"/>
            <a:ext cx="1874520" cy="1325880"/>
          </a:xfrm>
          <a:prstGeom prst="roundRect">
            <a:avLst>
              <a:gd name="adj" fmla="val 5517"/>
            </a:avLst>
          </a:prstGeom>
          <a:solidFill>
            <a:srgbClr val="2B2926"/>
          </a:solidFill>
          <a:ln w="12700">
            <a:solidFill>
              <a:srgbClr val="2B2926"/>
            </a:solidFill>
            <a:prstDash val="solid"/>
          </a:ln>
        </p:spPr>
      </p:sp>
      <p:sp>
        <p:nvSpPr>
          <p:cNvPr id="16" name="text-58"/>
          <p:cNvSpPr txBox="1"/>
          <p:nvPr/>
        </p:nvSpPr>
        <p:spPr>
          <a:xfrm>
            <a:off x="731520" y="2706624"/>
            <a:ext cx="1508760" cy="214313"/>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05 · Sep 29</a:t>
            </a:r>
            <a:endParaRPr lang="en-US" sz="1350" dirty="0"/>
          </a:p>
        </p:txBody>
      </p:sp>
      <p:sp>
        <p:nvSpPr>
          <p:cNvPr id="17" name="text-59"/>
          <p:cNvSpPr txBox="1"/>
          <p:nvPr/>
        </p:nvSpPr>
        <p:spPr>
          <a:xfrm>
            <a:off x="731520" y="3012377"/>
            <a:ext cx="1508760" cy="782384"/>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Adaptation and authorship</a:t>
            </a:r>
            <a:endParaRPr lang="en-US" sz="1200" dirty="0"/>
          </a:p>
        </p:txBody>
      </p:sp>
      <p:sp>
        <p:nvSpPr>
          <p:cNvPr id="18" name="card-60"/>
          <p:cNvSpPr/>
          <p:nvPr/>
        </p:nvSpPr>
        <p:spPr>
          <a:xfrm>
            <a:off x="2606040" y="2560320"/>
            <a:ext cx="1874520" cy="1325880"/>
          </a:xfrm>
          <a:prstGeom prst="roundRect">
            <a:avLst>
              <a:gd name="adj" fmla="val 5517"/>
            </a:avLst>
          </a:prstGeom>
          <a:solidFill>
            <a:srgbClr val="2B2926"/>
          </a:solidFill>
          <a:ln w="12700">
            <a:solidFill>
              <a:srgbClr val="2B2926"/>
            </a:solidFill>
            <a:prstDash val="solid"/>
          </a:ln>
        </p:spPr>
      </p:sp>
      <p:sp>
        <p:nvSpPr>
          <p:cNvPr id="19" name="text-61"/>
          <p:cNvSpPr txBox="1"/>
          <p:nvPr/>
        </p:nvSpPr>
        <p:spPr>
          <a:xfrm>
            <a:off x="2788920" y="2706624"/>
            <a:ext cx="1508760" cy="214313"/>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06 · Oct 6</a:t>
            </a:r>
            <a:endParaRPr lang="en-US" sz="1350" dirty="0"/>
          </a:p>
        </p:txBody>
      </p:sp>
      <p:sp>
        <p:nvSpPr>
          <p:cNvPr id="20" name="text-62"/>
          <p:cNvSpPr txBox="1"/>
          <p:nvPr/>
        </p:nvSpPr>
        <p:spPr>
          <a:xfrm>
            <a:off x="2788920" y="3012377"/>
            <a:ext cx="1508760" cy="782384"/>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Quantization for faster inference (Yaofu)</a:t>
            </a:r>
            <a:endParaRPr lang="en-US" sz="1200" dirty="0"/>
          </a:p>
        </p:txBody>
      </p:sp>
      <p:sp>
        <p:nvSpPr>
          <p:cNvPr id="21" name="card-63"/>
          <p:cNvSpPr/>
          <p:nvPr/>
        </p:nvSpPr>
        <p:spPr>
          <a:xfrm>
            <a:off x="4663440" y="2560320"/>
            <a:ext cx="1874520" cy="1325880"/>
          </a:xfrm>
          <a:prstGeom prst="roundRect">
            <a:avLst>
              <a:gd name="adj" fmla="val 5517"/>
            </a:avLst>
          </a:prstGeom>
          <a:solidFill>
            <a:srgbClr val="2B2926"/>
          </a:solidFill>
          <a:ln w="12700">
            <a:solidFill>
              <a:srgbClr val="2B2926"/>
            </a:solidFill>
            <a:prstDash val="solid"/>
          </a:ln>
        </p:spPr>
      </p:sp>
      <p:sp>
        <p:nvSpPr>
          <p:cNvPr id="22" name="text-64"/>
          <p:cNvSpPr txBox="1"/>
          <p:nvPr/>
        </p:nvSpPr>
        <p:spPr>
          <a:xfrm>
            <a:off x="4846320" y="2706624"/>
            <a:ext cx="1508760" cy="214313"/>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07 · Oct 13</a:t>
            </a:r>
            <a:endParaRPr lang="en-US" sz="1350" dirty="0"/>
          </a:p>
        </p:txBody>
      </p:sp>
      <p:sp>
        <p:nvSpPr>
          <p:cNvPr id="23" name="text-65"/>
          <p:cNvSpPr txBox="1"/>
          <p:nvPr/>
        </p:nvSpPr>
        <p:spPr>
          <a:xfrm>
            <a:off x="4846320" y="3012377"/>
            <a:ext cx="1508760" cy="782384"/>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Music, minutes, and machines</a:t>
            </a:r>
            <a:endParaRPr lang="en-US" sz="1200" dirty="0"/>
          </a:p>
        </p:txBody>
      </p:sp>
      <p:sp>
        <p:nvSpPr>
          <p:cNvPr id="24" name="card-66"/>
          <p:cNvSpPr/>
          <p:nvPr/>
        </p:nvSpPr>
        <p:spPr>
          <a:xfrm>
            <a:off x="6720840" y="2560320"/>
            <a:ext cx="1874520" cy="1325880"/>
          </a:xfrm>
          <a:prstGeom prst="roundRect">
            <a:avLst>
              <a:gd name="adj" fmla="val 5517"/>
            </a:avLst>
          </a:prstGeom>
          <a:solidFill>
            <a:srgbClr val="B4472A"/>
          </a:solidFill>
          <a:ln w="12700">
            <a:solidFill>
              <a:srgbClr val="B4472A"/>
            </a:solidFill>
            <a:prstDash val="solid"/>
          </a:ln>
        </p:spPr>
      </p:sp>
      <p:sp>
        <p:nvSpPr>
          <p:cNvPr id="25" name="text-67"/>
          <p:cNvSpPr txBox="1"/>
          <p:nvPr/>
        </p:nvSpPr>
        <p:spPr>
          <a:xfrm>
            <a:off x="6903720" y="2706624"/>
            <a:ext cx="1508760" cy="214313"/>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08 · Tonight</a:t>
            </a:r>
            <a:endParaRPr lang="en-US" sz="1350" dirty="0"/>
          </a:p>
        </p:txBody>
      </p:sp>
      <p:sp>
        <p:nvSpPr>
          <p:cNvPr id="26" name="text-68"/>
          <p:cNvSpPr txBox="1"/>
          <p:nvPr/>
        </p:nvSpPr>
        <p:spPr>
          <a:xfrm>
            <a:off x="6903720" y="3012377"/>
            <a:ext cx="1508760" cy="782384"/>
          </a:xfrm>
          <a:prstGeom prst="rect">
            <a:avLst/>
          </a:prstGeom>
          <a:noFill/>
          <a:ln/>
        </p:spPr>
        <p:txBody>
          <a:bodyPr wrap="square" lIns="0" tIns="0" rIns="0" bIns="0" rtlCol="0" anchor="t"/>
          <a:lstStyle/>
          <a:p>
            <a:pPr indent="0" marL="0">
              <a:buNone/>
            </a:pPr>
            <a:r>
              <a:rPr lang="en-US" sz="1200" dirty="0">
                <a:solidFill>
                  <a:srgbClr val="FBF3EC"/>
                </a:solidFill>
                <a:latin typeface="Calibri" pitchFamily="34" charset="0"/>
                <a:ea typeface="Calibri" pitchFamily="34" charset="-122"/>
                <a:cs typeface="Calibri" pitchFamily="34" charset="-120"/>
              </a:rPr>
              <a:t>Sound, performance, real-time characters</a:t>
            </a:r>
            <a:endParaRPr lang="en-US" sz="1200" dirty="0"/>
          </a:p>
        </p:txBody>
      </p:sp>
      <p:sp>
        <p:nvSpPr>
          <p:cNvPr id="27" name="text-69"/>
          <p:cNvSpPr txBox="1"/>
          <p:nvPr/>
        </p:nvSpPr>
        <p:spPr>
          <a:xfrm>
            <a:off x="548640" y="4023360"/>
            <a:ext cx="8046720" cy="411480"/>
          </a:xfrm>
          <a:prstGeom prst="rect">
            <a:avLst/>
          </a:prstGeom>
          <a:noFill/>
          <a:ln/>
        </p:spPr>
        <p:txBody>
          <a:bodyPr wrap="square" lIns="0" tIns="0" rIns="0" bIns="0" rtlCol="0" anchor="t"/>
          <a:lstStyle/>
          <a:p>
            <a:pPr indent="0" marL="0">
              <a:buNone/>
            </a:pPr>
            <a:r>
              <a:rPr lang="en-US" sz="1250" i="1" dirty="0">
                <a:solidFill>
                  <a:srgbClr val="CFC8BA"/>
                </a:solidFill>
                <a:latin typeface="Calibri" pitchFamily="34" charset="0"/>
                <a:ea typeface="Calibri" pitchFamily="34" charset="-122"/>
                <a:cs typeface="Calibri" pitchFamily="34" charset="-120"/>
              </a:rPr>
              <a:t>Tonight reuses three tools: tokens (Week 3), speed tricks (Weeks 6–7), and authorship (Week 5).</a:t>
            </a:r>
            <a:endParaRPr lang="en-US" sz="1250" dirty="0"/>
          </a:p>
        </p:txBody>
      </p:sp>
      <p:sp>
        <p:nvSpPr>
          <p:cNvPr id="2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Synchresis: why sound is half the picture</a:t>
            </a:r>
            <a:endParaRPr lang="en-US" sz="2800" dirty="0"/>
          </a:p>
        </p:txBody>
      </p:sp>
      <p:sp>
        <p:nvSpPr>
          <p:cNvPr id="3" name="card-70"/>
          <p:cNvSpPr/>
          <p:nvPr/>
        </p:nvSpPr>
        <p:spPr>
          <a:xfrm>
            <a:off x="548640" y="1024128"/>
            <a:ext cx="2572512" cy="2893255"/>
          </a:xfrm>
          <a:prstGeom prst="roundRect">
            <a:avLst>
              <a:gd name="adj" fmla="val 2844"/>
            </a:avLst>
          </a:prstGeom>
          <a:solidFill>
            <a:srgbClr val="2B2926"/>
          </a:solidFill>
          <a:ln w="12700">
            <a:solidFill>
              <a:srgbClr val="2B2926"/>
            </a:solidFill>
            <a:prstDash val="solid"/>
          </a:ln>
        </p:spPr>
      </p:sp>
      <p:pic>
        <p:nvPicPr>
          <p:cNvPr id="4" name="thumb-71" descr="/tmp/claude-0/-home-claude/3f57d8ae-af99-58f6-a974-209369218365/scratchpad/build/covers/veo3_wok.jpg">    </p:cNvPr>
          <p:cNvPicPr>
            <a:picLocks noChangeAspect="1"/>
          </p:cNvPicPr>
          <p:nvPr/>
        </p:nvPicPr>
        <p:blipFill>
          <a:blip r:embed="rId1"/>
          <a:srcRect l="13437" r="13437" t="0" b="0"/>
          <a:stretch/>
        </p:blipFill>
        <p:spPr>
          <a:xfrm>
            <a:off x="548640" y="1024128"/>
            <a:ext cx="2572512" cy="1978855"/>
          </a:xfrm>
          <a:prstGeom prst="rect">
            <a:avLst/>
          </a:prstGeom>
        </p:spPr>
      </p:pic>
      <p:sp>
        <p:nvSpPr>
          <p:cNvPr id="5" name="text-72"/>
          <p:cNvSpPr txBox="1"/>
          <p:nvPr/>
        </p:nvSpPr>
        <p:spPr>
          <a:xfrm>
            <a:off x="676656" y="3076135"/>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The idea</a:t>
            </a:r>
            <a:endParaRPr lang="en-US" sz="1350" dirty="0"/>
          </a:p>
        </p:txBody>
      </p:sp>
      <p:sp>
        <p:nvSpPr>
          <p:cNvPr id="6" name="text-73"/>
          <p:cNvSpPr txBox="1"/>
          <p:nvPr/>
        </p:nvSpPr>
        <p:spPr>
          <a:xfrm>
            <a:off x="676656" y="3332167"/>
            <a:ext cx="2316480"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Sound + image at the same instant → one event (Chion, 1990)</a:t>
            </a:r>
            <a:endParaRPr lang="en-US" sz="1150" dirty="0"/>
          </a:p>
        </p:txBody>
      </p:sp>
      <p:sp>
        <p:nvSpPr>
          <p:cNvPr id="7" name="card-74"/>
          <p:cNvSpPr/>
          <p:nvPr/>
        </p:nvSpPr>
        <p:spPr>
          <a:xfrm>
            <a:off x="3285744" y="1024128"/>
            <a:ext cx="2572512" cy="2893255"/>
          </a:xfrm>
          <a:prstGeom prst="roundRect">
            <a:avLst>
              <a:gd name="adj" fmla="val 2844"/>
            </a:avLst>
          </a:prstGeom>
          <a:solidFill>
            <a:srgbClr val="2B2926"/>
          </a:solidFill>
          <a:ln w="12700">
            <a:solidFill>
              <a:srgbClr val="2B2926"/>
            </a:solidFill>
            <a:prstDash val="solid"/>
          </a:ln>
        </p:spPr>
      </p:sp>
      <p:pic>
        <p:nvPicPr>
          <p:cNvPr id="8" name="thumb-75" descr="/tmp/claude-0/-home-claude/3f57d8ae-af99-58f6-a974-209369218365/scratchpad/build/covers/foley_a.jpg">    </p:cNvPr>
          <p:cNvPicPr>
            <a:picLocks noChangeAspect="1"/>
          </p:cNvPicPr>
          <p:nvPr/>
        </p:nvPicPr>
        <p:blipFill>
          <a:blip r:embed="rId2"/>
          <a:srcRect l="13437" r="13437" t="0" b="0"/>
          <a:stretch/>
        </p:blipFill>
        <p:spPr>
          <a:xfrm>
            <a:off x="3285744" y="1024128"/>
            <a:ext cx="2572512" cy="1978855"/>
          </a:xfrm>
          <a:prstGeom prst="rect">
            <a:avLst/>
          </a:prstGeom>
        </p:spPr>
      </p:pic>
      <p:sp>
        <p:nvSpPr>
          <p:cNvPr id="9" name="text-76"/>
          <p:cNvSpPr txBox="1"/>
          <p:nvPr/>
        </p:nvSpPr>
        <p:spPr>
          <a:xfrm>
            <a:off x="3413760" y="3076135"/>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Why Foley works</a:t>
            </a:r>
            <a:endParaRPr lang="en-US" sz="1350" dirty="0"/>
          </a:p>
        </p:txBody>
      </p:sp>
      <p:sp>
        <p:nvSpPr>
          <p:cNvPr id="10" name="text-77"/>
          <p:cNvSpPr txBox="1"/>
          <p:nvPr/>
        </p:nvSpPr>
        <p:spPr>
          <a:xfrm>
            <a:off x="3413760" y="3332167"/>
            <a:ext cx="2316480"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Fake sounds convince when the timing is right</a:t>
            </a:r>
            <a:endParaRPr lang="en-US" sz="1150" dirty="0"/>
          </a:p>
        </p:txBody>
      </p:sp>
      <p:sp>
        <p:nvSpPr>
          <p:cNvPr id="11" name="card-78"/>
          <p:cNvSpPr/>
          <p:nvPr/>
        </p:nvSpPr>
        <p:spPr>
          <a:xfrm>
            <a:off x="6022848" y="1024128"/>
            <a:ext cx="2572512" cy="2893255"/>
          </a:xfrm>
          <a:prstGeom prst="roundRect">
            <a:avLst>
              <a:gd name="adj" fmla="val 2844"/>
            </a:avLst>
          </a:prstGeom>
          <a:solidFill>
            <a:srgbClr val="B4472A"/>
          </a:solidFill>
          <a:ln w="12700">
            <a:solidFill>
              <a:srgbClr val="B4472A"/>
            </a:solidFill>
            <a:prstDash val="solid"/>
          </a:ln>
        </p:spPr>
      </p:sp>
      <p:pic>
        <p:nvPicPr>
          <p:cNvPr id="12" name="thumb-79" descr="/tmp/claude-0/-home-claude/3f57d8ae-af99-58f6-a974-209369218365/scratchpad/build/covers/lagA.jpg">    </p:cNvPr>
          <p:cNvPicPr>
            <a:picLocks noChangeAspect="1"/>
          </p:cNvPicPr>
          <p:nvPr/>
        </p:nvPicPr>
        <p:blipFill>
          <a:blip r:embed="rId3"/>
          <a:srcRect l="13437" r="13437" t="0" b="0"/>
          <a:stretch/>
        </p:blipFill>
        <p:spPr>
          <a:xfrm>
            <a:off x="6022848" y="1024128"/>
            <a:ext cx="2572512" cy="1978855"/>
          </a:xfrm>
          <a:prstGeom prst="rect">
            <a:avLst/>
          </a:prstGeom>
        </p:spPr>
      </p:pic>
      <p:sp>
        <p:nvSpPr>
          <p:cNvPr id="13" name="text-80"/>
          <p:cNvSpPr txBox="1"/>
          <p:nvPr/>
        </p:nvSpPr>
        <p:spPr>
          <a:xfrm>
            <a:off x="6150864" y="3076135"/>
            <a:ext cx="2316480" cy="246888"/>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Why bad lip-sync hurts</a:t>
            </a:r>
            <a:endParaRPr lang="en-US" sz="1350" dirty="0"/>
          </a:p>
        </p:txBody>
      </p:sp>
      <p:sp>
        <p:nvSpPr>
          <p:cNvPr id="14" name="text-81"/>
          <p:cNvSpPr txBox="1"/>
          <p:nvPr/>
        </p:nvSpPr>
        <p:spPr>
          <a:xfrm>
            <a:off x="6150864" y="3332167"/>
            <a:ext cx="2316480" cy="548640"/>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Viewers notice sound ~45 ms early or ~125 ms late</a:t>
            </a:r>
            <a:endParaRPr lang="en-US" sz="1150" dirty="0"/>
          </a:p>
        </p:txBody>
      </p:sp>
      <p:sp>
        <p:nvSpPr>
          <p:cNvPr id="15" name="text-82"/>
          <p:cNvSpPr txBox="1"/>
          <p:nvPr/>
        </p:nvSpPr>
        <p:spPr>
          <a:xfrm>
            <a:off x="548640" y="4027111"/>
            <a:ext cx="8046720" cy="365760"/>
          </a:xfrm>
          <a:prstGeom prst="rect">
            <a:avLst/>
          </a:prstGeom>
          <a:noFill/>
          <a:ln/>
        </p:spPr>
        <p:txBody>
          <a:bodyPr wrap="square" lIns="0" tIns="0" rIns="0" bIns="0" rtlCol="0" anchor="t"/>
          <a:lstStyle/>
          <a:p>
            <a:pPr indent="0" marL="0">
              <a:buNone/>
            </a:pPr>
            <a:r>
              <a:rPr lang="en-US" sz="1200" i="1" dirty="0">
                <a:solidFill>
                  <a:srgbClr val="CFC8BA"/>
                </a:solidFill>
                <a:latin typeface="Calibri" pitchFamily="34" charset="0"/>
                <a:ea typeface="Calibri" pitchFamily="34" charset="-122"/>
                <a:cs typeface="Calibri" pitchFamily="34" charset="-120"/>
              </a:rPr>
              <a:t>Keep this word. It explains both the magic and the failures you will see tonight.</a:t>
            </a:r>
            <a:endParaRPr lang="en-US" sz="1200" dirty="0"/>
          </a:p>
        </p:txBody>
      </p:sp>
      <p:sp>
        <p:nvSpPr>
          <p:cNvPr id="16"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toryimg-83" descr="/tmp/claude-0/-home-claude/3f57d8ae-af99-58f6-a974-209369218365/scratchpad/build/covers/story_veo3_sailor.jpg">    </p:cNvPr>
          <p:cNvPicPr>
            <a:picLocks noChangeAspect="1"/>
          </p:cNvPicPr>
          <p:nvPr/>
        </p:nvPicPr>
        <p:blipFill>
          <a:blip r:embed="rId1"/>
          <a:stretch>
            <a:fillRect/>
          </a:stretch>
        </p:blipFill>
        <p:spPr>
          <a:xfrm>
            <a:off x="5120640" y="0"/>
            <a:ext cx="4023360" cy="5143500"/>
          </a:xfrm>
          <a:prstGeom prst="rect">
            <a:avLst/>
          </a:prstGeom>
        </p:spPr>
      </p:pic>
      <p:sp>
        <p:nvSpPr>
          <p:cNvPr id="3" name="text-84"/>
          <p:cNvSpPr txBox="1"/>
          <p:nvPr/>
        </p:nvSpPr>
        <p:spPr>
          <a:xfrm>
            <a:off x="5212080" y="4846320"/>
            <a:ext cx="3840480" cy="182880"/>
          </a:xfrm>
          <a:prstGeom prst="rect">
            <a:avLst/>
          </a:prstGeom>
          <a:noFill/>
          <a:ln/>
        </p:spPr>
        <p:txBody>
          <a:bodyPr wrap="square" lIns="0" tIns="0" rIns="0" bIns="0" rtlCol="0" anchor="t"/>
          <a:lstStyle/>
          <a:p>
            <a:pPr indent="0" marL="0">
              <a:buNone/>
            </a:pPr>
            <a:r>
              <a:rPr lang="en-US" sz="800" dirty="0">
                <a:solidFill>
                  <a:srgbClr val="DDDDDD"/>
                </a:solidFill>
                <a:latin typeface="Calibri" pitchFamily="34" charset="0"/>
                <a:ea typeface="Calibri" pitchFamily="34" charset="-122"/>
                <a:cs typeface="Calibri" pitchFamily="34" charset="-120"/>
              </a:rPr>
              <a:t>Veo 3 · Google DeepMind</a:t>
            </a:r>
            <a:endParaRPr lang="en-US" sz="800" dirty="0"/>
          </a:p>
        </p:txBody>
      </p:sp>
      <p:sp>
        <p:nvSpPr>
          <p:cNvPr id="4" name="text-85"/>
          <p:cNvSpPr txBox="1"/>
          <p:nvPr/>
        </p:nvSpPr>
        <p:spPr>
          <a:xfrm>
            <a:off x="548640" y="868680"/>
            <a:ext cx="8046720" cy="274320"/>
          </a:xfrm>
          <a:prstGeom prst="rect">
            <a:avLst/>
          </a:prstGeom>
          <a:noFill/>
          <a:ln/>
        </p:spPr>
        <p:txBody>
          <a:bodyPr wrap="square" lIns="0" tIns="0" rIns="0" bIns="0" rtlCol="0" anchor="t"/>
          <a:lstStyle/>
          <a:p>
            <a:pPr indent="0" marL="0">
              <a:buNone/>
            </a:pPr>
            <a:r>
              <a:rPr lang="en-US" sz="1100" b="1" spc="300" kern="0" dirty="0">
                <a:solidFill>
                  <a:srgbClr val="E7A07F"/>
                </a:solidFill>
                <a:latin typeface="Calibri" pitchFamily="34" charset="0"/>
                <a:ea typeface="Calibri" pitchFamily="34" charset="-122"/>
                <a:cs typeface="Calibri" pitchFamily="34" charset="-120"/>
              </a:rPr>
              <a:t>STORY 1 OF 4</a:t>
            </a:r>
            <a:endParaRPr lang="en-US" sz="1100" dirty="0"/>
          </a:p>
        </p:txBody>
      </p:sp>
      <p:sp>
        <p:nvSpPr>
          <p:cNvPr id="5" name="text-86"/>
          <p:cNvSpPr txBox="1"/>
          <p:nvPr/>
        </p:nvSpPr>
        <p:spPr>
          <a:xfrm>
            <a:off x="548640" y="1188720"/>
            <a:ext cx="2743200" cy="1005840"/>
          </a:xfrm>
          <a:prstGeom prst="rect">
            <a:avLst/>
          </a:prstGeom>
          <a:noFill/>
          <a:ln/>
        </p:spPr>
        <p:txBody>
          <a:bodyPr wrap="square" lIns="0" tIns="0" rIns="0" bIns="0" rtlCol="0" anchor="ctr"/>
          <a:lstStyle/>
          <a:p>
            <a:pPr indent="0" marL="0">
              <a:buNone/>
            </a:pPr>
            <a:r>
              <a:rPr lang="en-US" sz="6200" i="1" dirty="0">
                <a:solidFill>
                  <a:srgbClr val="E7A07F"/>
                </a:solidFill>
                <a:latin typeface="Cambria" pitchFamily="34" charset="0"/>
                <a:ea typeface="Cambria" pitchFamily="34" charset="-122"/>
                <a:cs typeface="Cambria" pitchFamily="34" charset="-120"/>
              </a:rPr>
              <a:t>01</a:t>
            </a:r>
            <a:endParaRPr lang="en-US" sz="6200" dirty="0"/>
          </a:p>
        </p:txBody>
      </p:sp>
      <p:sp>
        <p:nvSpPr>
          <p:cNvPr id="6" name="text-87"/>
          <p:cNvSpPr txBox="1"/>
          <p:nvPr/>
        </p:nvSpPr>
        <p:spPr>
          <a:xfrm>
            <a:off x="548640" y="2240280"/>
            <a:ext cx="4389120" cy="1097280"/>
          </a:xfrm>
          <a:prstGeom prst="rect">
            <a:avLst/>
          </a:prstGeom>
          <a:noFill/>
          <a:ln/>
        </p:spPr>
        <p:txBody>
          <a:bodyPr wrap="square" lIns="0" tIns="0" rIns="0" bIns="0" rtlCol="0" anchor="ctr"/>
          <a:lstStyle/>
          <a:p>
            <a:pPr indent="0" marL="0">
              <a:buNone/>
            </a:pPr>
            <a:r>
              <a:rPr lang="en-US" sz="3200" dirty="0">
                <a:solidFill>
                  <a:srgbClr val="F4F0E8"/>
                </a:solidFill>
                <a:latin typeface="Cambria" pitchFamily="34" charset="0"/>
                <a:ea typeface="Cambria" pitchFamily="34" charset="-122"/>
                <a:cs typeface="Cambria" pitchFamily="34" charset="-120"/>
              </a:rPr>
              <a:t>Sound is no longer post‑production</a:t>
            </a:r>
            <a:endParaRPr lang="en-US" sz="3200" dirty="0"/>
          </a:p>
        </p:txBody>
      </p:sp>
      <p:sp>
        <p:nvSpPr>
          <p:cNvPr id="7" name="text-88"/>
          <p:cNvSpPr txBox="1"/>
          <p:nvPr/>
        </p:nvSpPr>
        <p:spPr>
          <a:xfrm>
            <a:off x="548640" y="3429000"/>
            <a:ext cx="4389120" cy="548640"/>
          </a:xfrm>
          <a:prstGeom prst="rect">
            <a:avLst/>
          </a:prstGeom>
          <a:noFill/>
          <a:ln/>
        </p:spPr>
        <p:txBody>
          <a:bodyPr wrap="square" lIns="0" tIns="0" rIns="0" bIns="0" rtlCol="0" anchor="t"/>
          <a:lstStyle/>
          <a:p>
            <a:pPr indent="0" marL="0">
              <a:buNone/>
            </a:pPr>
            <a:r>
              <a:rPr lang="en-US" sz="1600" dirty="0">
                <a:solidFill>
                  <a:srgbClr val="CFC8BA"/>
                </a:solidFill>
                <a:latin typeface="Calibri" pitchFamily="34" charset="0"/>
                <a:ea typeface="Calibri" pitchFamily="34" charset="-122"/>
                <a:cs typeface="Calibri" pitchFamily="34" charset="-120"/>
              </a:rPr>
              <a:t>Picture, voice, effects and music from one model, in one pass</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The old pipeline: five tools, five chances to drift</a:t>
            </a:r>
            <a:endParaRPr lang="en-US" sz="2800" dirty="0"/>
          </a:p>
        </p:txBody>
      </p:sp>
      <p:sp>
        <p:nvSpPr>
          <p:cNvPr id="3" name="card-89"/>
          <p:cNvSpPr/>
          <p:nvPr/>
        </p:nvSpPr>
        <p:spPr>
          <a:xfrm>
            <a:off x="548640" y="1234440"/>
            <a:ext cx="1375258" cy="2514600"/>
          </a:xfrm>
          <a:prstGeom prst="roundRect">
            <a:avLst>
              <a:gd name="adj" fmla="val 5319"/>
            </a:avLst>
          </a:prstGeom>
          <a:solidFill>
            <a:srgbClr val="2B2926"/>
          </a:solidFill>
          <a:ln w="12700">
            <a:solidFill>
              <a:srgbClr val="2B2926"/>
            </a:solidFill>
            <a:prstDash val="solid"/>
          </a:ln>
        </p:spPr>
      </p:sp>
      <p:pic>
        <p:nvPicPr>
          <p:cNvPr id="4" name="thumb-90" descr="/tmp/claude-0/-home-claude/3f57d8ae-af99-58f6-a974-209369218365/scratchpad/build/covers/kandinsky_dog.jpg">    </p:cNvPr>
          <p:cNvPicPr>
            <a:picLocks noChangeAspect="1"/>
          </p:cNvPicPr>
          <p:nvPr/>
        </p:nvPicPr>
        <p:blipFill>
          <a:blip r:embed="rId1"/>
          <a:srcRect l="5000" r="5000" t="0" b="0"/>
          <a:stretch/>
        </p:blipFill>
        <p:spPr>
          <a:xfrm>
            <a:off x="548640" y="1234440"/>
            <a:ext cx="1375258" cy="859536"/>
          </a:xfrm>
          <a:prstGeom prst="rect">
            <a:avLst/>
          </a:prstGeom>
        </p:spPr>
      </p:pic>
      <p:sp>
        <p:nvSpPr>
          <p:cNvPr id="5" name="text-91"/>
          <p:cNvSpPr txBox="1"/>
          <p:nvPr/>
        </p:nvSpPr>
        <p:spPr>
          <a:xfrm>
            <a:off x="658368" y="2167128"/>
            <a:ext cx="1155802" cy="329184"/>
          </a:xfrm>
          <a:prstGeom prst="rect">
            <a:avLst/>
          </a:prstGeom>
          <a:noFill/>
          <a:ln/>
        </p:spPr>
        <p:txBody>
          <a:bodyPr wrap="square" lIns="0" tIns="0" rIns="0" bIns="0" rtlCol="0" anchor="ctr"/>
          <a:lstStyle/>
          <a:p>
            <a:pPr indent="0" marL="0">
              <a:buNone/>
            </a:pPr>
            <a:r>
              <a:rPr lang="en-US" sz="1800" dirty="0">
                <a:solidFill>
                  <a:srgbClr val="E7A07F"/>
                </a:solidFill>
                <a:latin typeface="Cambria" pitchFamily="34" charset="0"/>
                <a:ea typeface="Cambria" pitchFamily="34" charset="-122"/>
                <a:cs typeface="Cambria" pitchFamily="34" charset="-120"/>
              </a:rPr>
              <a:t>Picture</a:t>
            </a:r>
            <a:endParaRPr lang="en-US" sz="1800" dirty="0"/>
          </a:p>
        </p:txBody>
      </p:sp>
      <p:sp>
        <p:nvSpPr>
          <p:cNvPr id="6" name="text-92"/>
          <p:cNvSpPr txBox="1"/>
          <p:nvPr/>
        </p:nvSpPr>
        <p:spPr>
          <a:xfrm>
            <a:off x="658368" y="2514600"/>
            <a:ext cx="1155802" cy="1197864"/>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Silent text-to-video</a:t>
            </a:r>
            <a:endParaRPr lang="en-US" sz="1150" dirty="0"/>
          </a:p>
        </p:txBody>
      </p:sp>
      <p:sp>
        <p:nvSpPr>
          <p:cNvPr id="7" name="text-93"/>
          <p:cNvSpPr txBox="1"/>
          <p:nvPr/>
        </p:nvSpPr>
        <p:spPr>
          <a:xfrm>
            <a:off x="1942186" y="230886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8" name="card-94"/>
          <p:cNvSpPr/>
          <p:nvPr/>
        </p:nvSpPr>
        <p:spPr>
          <a:xfrm>
            <a:off x="2216506" y="1234440"/>
            <a:ext cx="1375258" cy="2514600"/>
          </a:xfrm>
          <a:prstGeom prst="roundRect">
            <a:avLst>
              <a:gd name="adj" fmla="val 5319"/>
            </a:avLst>
          </a:prstGeom>
          <a:solidFill>
            <a:srgbClr val="2B2926"/>
          </a:solidFill>
          <a:ln w="12700">
            <a:solidFill>
              <a:srgbClr val="2B2926"/>
            </a:solidFill>
            <a:prstDash val="solid"/>
          </a:ln>
        </p:spPr>
      </p:sp>
      <p:pic>
        <p:nvPicPr>
          <p:cNvPr id="9" name="thumb-95" descr="/tmp/claude-0/-home-claude/3f57d8ae-af99-58f6-a974-209369218365/scratchpad/build/covers/fig_mel.jpg">    </p:cNvPr>
          <p:cNvPicPr>
            <a:picLocks noChangeAspect="1"/>
          </p:cNvPicPr>
          <p:nvPr/>
        </p:nvPicPr>
        <p:blipFill>
          <a:blip r:embed="rId2"/>
          <a:srcRect l="10727" r="10727" t="0" b="0"/>
          <a:stretch/>
        </p:blipFill>
        <p:spPr>
          <a:xfrm>
            <a:off x="2216506" y="1234440"/>
            <a:ext cx="1375258" cy="859536"/>
          </a:xfrm>
          <a:prstGeom prst="rect">
            <a:avLst/>
          </a:prstGeom>
        </p:spPr>
      </p:pic>
      <p:sp>
        <p:nvSpPr>
          <p:cNvPr id="10" name="text-96"/>
          <p:cNvSpPr txBox="1"/>
          <p:nvPr/>
        </p:nvSpPr>
        <p:spPr>
          <a:xfrm>
            <a:off x="2326234" y="2167128"/>
            <a:ext cx="1155802" cy="329184"/>
          </a:xfrm>
          <a:prstGeom prst="rect">
            <a:avLst/>
          </a:prstGeom>
          <a:noFill/>
          <a:ln/>
        </p:spPr>
        <p:txBody>
          <a:bodyPr wrap="square" lIns="0" tIns="0" rIns="0" bIns="0" rtlCol="0" anchor="ctr"/>
          <a:lstStyle/>
          <a:p>
            <a:pPr indent="0" marL="0">
              <a:buNone/>
            </a:pPr>
            <a:r>
              <a:rPr lang="en-US" sz="1800" dirty="0">
                <a:solidFill>
                  <a:srgbClr val="E7A07F"/>
                </a:solidFill>
                <a:latin typeface="Cambria" pitchFamily="34" charset="0"/>
                <a:ea typeface="Cambria" pitchFamily="34" charset="-122"/>
                <a:cs typeface="Cambria" pitchFamily="34" charset="-120"/>
              </a:rPr>
              <a:t>Voice</a:t>
            </a:r>
            <a:endParaRPr lang="en-US" sz="1800" dirty="0"/>
          </a:p>
        </p:txBody>
      </p:sp>
      <p:sp>
        <p:nvSpPr>
          <p:cNvPr id="11" name="text-97"/>
          <p:cNvSpPr txBox="1"/>
          <p:nvPr/>
        </p:nvSpPr>
        <p:spPr>
          <a:xfrm>
            <a:off x="2326234" y="2514600"/>
            <a:ext cx="1155802" cy="1197864"/>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TTS or a recorded actor</a:t>
            </a:r>
            <a:endParaRPr lang="en-US" sz="1150" dirty="0"/>
          </a:p>
        </p:txBody>
      </p:sp>
      <p:sp>
        <p:nvSpPr>
          <p:cNvPr id="12" name="text-98"/>
          <p:cNvSpPr txBox="1"/>
          <p:nvPr/>
        </p:nvSpPr>
        <p:spPr>
          <a:xfrm>
            <a:off x="3610051" y="230886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3" name="card-99"/>
          <p:cNvSpPr/>
          <p:nvPr/>
        </p:nvSpPr>
        <p:spPr>
          <a:xfrm>
            <a:off x="3884371" y="1234440"/>
            <a:ext cx="1375258" cy="2514600"/>
          </a:xfrm>
          <a:prstGeom prst="roundRect">
            <a:avLst>
              <a:gd name="adj" fmla="val 5319"/>
            </a:avLst>
          </a:prstGeom>
          <a:solidFill>
            <a:srgbClr val="2B2926"/>
          </a:solidFill>
          <a:ln w="12700">
            <a:solidFill>
              <a:srgbClr val="2B2926"/>
            </a:solidFill>
            <a:prstDash val="solid"/>
          </a:ln>
        </p:spPr>
      </p:sp>
      <p:pic>
        <p:nvPicPr>
          <p:cNvPr id="14" name="thumb-100" descr="/tmp/claude-0/-home-claude/3f57d8ae-af99-58f6-a974-209369218365/scratchpad/build/covers/vasa_mona.jpg">    </p:cNvPr>
          <p:cNvPicPr>
            <a:picLocks noChangeAspect="1"/>
          </p:cNvPicPr>
          <p:nvPr/>
        </p:nvPicPr>
        <p:blipFill>
          <a:blip r:embed="rId3"/>
          <a:srcRect l="0" r="0" t="22222" b="22222"/>
          <a:stretch/>
        </p:blipFill>
        <p:spPr>
          <a:xfrm>
            <a:off x="3884371" y="1234440"/>
            <a:ext cx="1375258" cy="859536"/>
          </a:xfrm>
          <a:prstGeom prst="rect">
            <a:avLst/>
          </a:prstGeom>
        </p:spPr>
      </p:pic>
      <p:sp>
        <p:nvSpPr>
          <p:cNvPr id="15" name="text-101"/>
          <p:cNvSpPr txBox="1"/>
          <p:nvPr/>
        </p:nvSpPr>
        <p:spPr>
          <a:xfrm>
            <a:off x="3994099" y="2167128"/>
            <a:ext cx="1155802" cy="329184"/>
          </a:xfrm>
          <a:prstGeom prst="rect">
            <a:avLst/>
          </a:prstGeom>
          <a:noFill/>
          <a:ln/>
        </p:spPr>
        <p:txBody>
          <a:bodyPr wrap="square" lIns="0" tIns="0" rIns="0" bIns="0" rtlCol="0" anchor="ctr"/>
          <a:lstStyle/>
          <a:p>
            <a:pPr indent="0" marL="0">
              <a:buNone/>
            </a:pPr>
            <a:r>
              <a:rPr lang="en-US" sz="1800" dirty="0">
                <a:solidFill>
                  <a:srgbClr val="E7A07F"/>
                </a:solidFill>
                <a:latin typeface="Cambria" pitchFamily="34" charset="0"/>
                <a:ea typeface="Cambria" pitchFamily="34" charset="-122"/>
                <a:cs typeface="Cambria" pitchFamily="34" charset="-120"/>
              </a:rPr>
              <a:t>Lips</a:t>
            </a:r>
            <a:endParaRPr lang="en-US" sz="1800" dirty="0"/>
          </a:p>
        </p:txBody>
      </p:sp>
      <p:sp>
        <p:nvSpPr>
          <p:cNvPr id="16" name="text-102"/>
          <p:cNvSpPr txBox="1"/>
          <p:nvPr/>
        </p:nvSpPr>
        <p:spPr>
          <a:xfrm>
            <a:off x="3994099" y="2514600"/>
            <a:ext cx="1155802" cy="1197864"/>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Lip-sync repaints the mouth</a:t>
            </a:r>
            <a:endParaRPr lang="en-US" sz="1150" dirty="0"/>
          </a:p>
        </p:txBody>
      </p:sp>
      <p:sp>
        <p:nvSpPr>
          <p:cNvPr id="17" name="text-103"/>
          <p:cNvSpPr txBox="1"/>
          <p:nvPr/>
        </p:nvSpPr>
        <p:spPr>
          <a:xfrm>
            <a:off x="5277917" y="230886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8" name="card-104"/>
          <p:cNvSpPr/>
          <p:nvPr/>
        </p:nvSpPr>
        <p:spPr>
          <a:xfrm>
            <a:off x="5552237" y="1234440"/>
            <a:ext cx="1375258" cy="2514600"/>
          </a:xfrm>
          <a:prstGeom prst="roundRect">
            <a:avLst>
              <a:gd name="adj" fmla="val 5319"/>
            </a:avLst>
          </a:prstGeom>
          <a:solidFill>
            <a:srgbClr val="2B2926"/>
          </a:solidFill>
          <a:ln w="12700">
            <a:solidFill>
              <a:srgbClr val="2B2926"/>
            </a:solidFill>
            <a:prstDash val="solid"/>
          </a:ln>
        </p:spPr>
      </p:sp>
      <p:pic>
        <p:nvPicPr>
          <p:cNvPr id="19" name="thumb-105" descr="/tmp/claude-0/-home-claude/3f57d8ae-af99-58f6-a974-209369218365/scratchpad/build/covers/foley_a.jpg">    </p:cNvPr>
          <p:cNvPicPr>
            <a:picLocks noChangeAspect="1"/>
          </p:cNvPicPr>
          <p:nvPr/>
        </p:nvPicPr>
        <p:blipFill>
          <a:blip r:embed="rId4"/>
          <a:srcRect l="5000" r="5000" t="0" b="0"/>
          <a:stretch/>
        </p:blipFill>
        <p:spPr>
          <a:xfrm>
            <a:off x="5552237" y="1234440"/>
            <a:ext cx="1375258" cy="859536"/>
          </a:xfrm>
          <a:prstGeom prst="rect">
            <a:avLst/>
          </a:prstGeom>
        </p:spPr>
      </p:pic>
      <p:sp>
        <p:nvSpPr>
          <p:cNvPr id="20" name="text-106"/>
          <p:cNvSpPr txBox="1"/>
          <p:nvPr/>
        </p:nvSpPr>
        <p:spPr>
          <a:xfrm>
            <a:off x="5661965" y="2167128"/>
            <a:ext cx="1155802" cy="329184"/>
          </a:xfrm>
          <a:prstGeom prst="rect">
            <a:avLst/>
          </a:prstGeom>
          <a:noFill/>
          <a:ln/>
        </p:spPr>
        <p:txBody>
          <a:bodyPr wrap="square" lIns="0" tIns="0" rIns="0" bIns="0" rtlCol="0" anchor="ctr"/>
          <a:lstStyle/>
          <a:p>
            <a:pPr indent="0" marL="0">
              <a:buNone/>
            </a:pPr>
            <a:r>
              <a:rPr lang="en-US" sz="1800" dirty="0">
                <a:solidFill>
                  <a:srgbClr val="E7A07F"/>
                </a:solidFill>
                <a:latin typeface="Cambria" pitchFamily="34" charset="0"/>
                <a:ea typeface="Cambria" pitchFamily="34" charset="-122"/>
                <a:cs typeface="Cambria" pitchFamily="34" charset="-120"/>
              </a:rPr>
              <a:t>Foley</a:t>
            </a:r>
            <a:endParaRPr lang="en-US" sz="1800" dirty="0"/>
          </a:p>
        </p:txBody>
      </p:sp>
      <p:sp>
        <p:nvSpPr>
          <p:cNvPr id="21" name="text-107"/>
          <p:cNvSpPr txBox="1"/>
          <p:nvPr/>
        </p:nvSpPr>
        <p:spPr>
          <a:xfrm>
            <a:off x="5661965" y="2514600"/>
            <a:ext cx="1155802" cy="1197864"/>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Video-to-audio adds effects</a:t>
            </a:r>
            <a:endParaRPr lang="en-US" sz="1150" dirty="0"/>
          </a:p>
        </p:txBody>
      </p:sp>
      <p:sp>
        <p:nvSpPr>
          <p:cNvPr id="22" name="text-108"/>
          <p:cNvSpPr txBox="1"/>
          <p:nvPr/>
        </p:nvSpPr>
        <p:spPr>
          <a:xfrm>
            <a:off x="6945782" y="230886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23" name="card-109"/>
          <p:cNvSpPr/>
          <p:nvPr/>
        </p:nvSpPr>
        <p:spPr>
          <a:xfrm>
            <a:off x="7220102" y="1234440"/>
            <a:ext cx="1375258" cy="2514600"/>
          </a:xfrm>
          <a:prstGeom prst="roundRect">
            <a:avLst>
              <a:gd name="adj" fmla="val 5319"/>
            </a:avLst>
          </a:prstGeom>
          <a:solidFill>
            <a:srgbClr val="B4472A"/>
          </a:solidFill>
          <a:ln w="12700">
            <a:solidFill>
              <a:srgbClr val="B4472A"/>
            </a:solidFill>
            <a:prstDash val="solid"/>
          </a:ln>
        </p:spPr>
      </p:sp>
      <p:pic>
        <p:nvPicPr>
          <p:cNvPr id="24" name="thumb-110" descr="/tmp/claude-0/-home-claude/3f57d8ae-af99-58f6-a974-209369218365/scratchpad/build/covers/ovi_music.jpg">    </p:cNvPr>
          <p:cNvPicPr>
            <a:picLocks noChangeAspect="1"/>
          </p:cNvPicPr>
          <p:nvPr/>
        </p:nvPicPr>
        <p:blipFill>
          <a:blip r:embed="rId5"/>
          <a:srcRect l="8750" r="8750" t="0" b="0"/>
          <a:stretch/>
        </p:blipFill>
        <p:spPr>
          <a:xfrm>
            <a:off x="7220102" y="1234440"/>
            <a:ext cx="1375258" cy="859536"/>
          </a:xfrm>
          <a:prstGeom prst="rect">
            <a:avLst/>
          </a:prstGeom>
        </p:spPr>
      </p:pic>
      <p:sp>
        <p:nvSpPr>
          <p:cNvPr id="25" name="text-111"/>
          <p:cNvSpPr txBox="1"/>
          <p:nvPr/>
        </p:nvSpPr>
        <p:spPr>
          <a:xfrm>
            <a:off x="7329830" y="2167128"/>
            <a:ext cx="1155802" cy="329184"/>
          </a:xfrm>
          <a:prstGeom prst="rect">
            <a:avLst/>
          </a:prstGeom>
          <a:noFill/>
          <a:ln/>
        </p:spPr>
        <p:txBody>
          <a:bodyPr wrap="square" lIns="0" tIns="0" rIns="0" bIns="0" rtlCol="0" anchor="ctr"/>
          <a:lstStyle/>
          <a:p>
            <a:pPr indent="0" marL="0">
              <a:buNone/>
            </a:pPr>
            <a:r>
              <a:rPr lang="en-US" sz="1800" dirty="0">
                <a:solidFill>
                  <a:srgbClr val="FBF3EC"/>
                </a:solidFill>
                <a:latin typeface="Cambria" pitchFamily="34" charset="0"/>
                <a:ea typeface="Cambria" pitchFamily="34" charset="-122"/>
                <a:cs typeface="Cambria" pitchFamily="34" charset="-120"/>
              </a:rPr>
              <a:t>Mix</a:t>
            </a:r>
            <a:endParaRPr lang="en-US" sz="1800" dirty="0"/>
          </a:p>
        </p:txBody>
      </p:sp>
      <p:sp>
        <p:nvSpPr>
          <p:cNvPr id="26" name="text-112"/>
          <p:cNvSpPr txBox="1"/>
          <p:nvPr/>
        </p:nvSpPr>
        <p:spPr>
          <a:xfrm>
            <a:off x="7329830" y="2514600"/>
            <a:ext cx="1155802" cy="1197864"/>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An editor balances it all</a:t>
            </a:r>
            <a:endParaRPr lang="en-US" sz="1150" dirty="0"/>
          </a:p>
        </p:txBody>
      </p:sp>
      <p:sp>
        <p:nvSpPr>
          <p:cNvPr id="27" name="text-113"/>
          <p:cNvSpPr txBox="1"/>
          <p:nvPr/>
        </p:nvSpPr>
        <p:spPr>
          <a:xfrm>
            <a:off x="548640" y="3931920"/>
            <a:ext cx="8046720" cy="45720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Each hand-off can lose timing, emotion or identity.</a:t>
            </a:r>
            <a:endParaRPr lang="en-US" sz="1100" dirty="0"/>
          </a:p>
        </p:txBody>
      </p:sp>
      <p:sp>
        <p:nvSpPr>
          <p:cNvPr id="2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Eighteen months, from add-on to native</a:t>
            </a:r>
            <a:endParaRPr lang="en-US" sz="2800" dirty="0"/>
          </a:p>
        </p:txBody>
      </p:sp>
      <p:sp>
        <p:nvSpPr>
          <p:cNvPr id="3" name="line-114"/>
          <p:cNvSpPr/>
          <p:nvPr/>
        </p:nvSpPr>
        <p:spPr>
          <a:xfrm>
            <a:off x="1182624" y="2331720"/>
            <a:ext cx="6778752" cy="0"/>
          </a:xfrm>
          <a:prstGeom prst="line">
            <a:avLst/>
          </a:prstGeom>
          <a:noFill/>
          <a:ln w="15875">
            <a:solidFill>
              <a:srgbClr val="6E665C"/>
            </a:solidFill>
            <a:prstDash val="solid"/>
          </a:ln>
        </p:spPr>
      </p:sp>
      <p:sp>
        <p:nvSpPr>
          <p:cNvPr id="4" name="dot-115"/>
          <p:cNvSpPr/>
          <p:nvPr/>
        </p:nvSpPr>
        <p:spPr>
          <a:xfrm>
            <a:off x="1091184" y="2240280"/>
            <a:ext cx="182880" cy="182880"/>
          </a:xfrm>
          <a:prstGeom prst="ellipse">
            <a:avLst/>
          </a:prstGeom>
          <a:solidFill>
            <a:srgbClr val="E7A07F"/>
          </a:solidFill>
          <a:ln w="12700">
            <a:solidFill>
              <a:srgbClr val="E7A07F"/>
            </a:solidFill>
            <a:prstDash val="solid"/>
          </a:ln>
        </p:spPr>
      </p:sp>
      <p:sp>
        <p:nvSpPr>
          <p:cNvPr id="5" name="text-116"/>
          <p:cNvSpPr txBox="1"/>
          <p:nvPr/>
        </p:nvSpPr>
        <p:spPr>
          <a:xfrm>
            <a:off x="548640" y="1764792"/>
            <a:ext cx="1267968"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Aug 2020</a:t>
            </a:r>
            <a:endParaRPr lang="en-US" sz="1300" dirty="0"/>
          </a:p>
        </p:txBody>
      </p:sp>
      <p:sp>
        <p:nvSpPr>
          <p:cNvPr id="6" name="text-117"/>
          <p:cNvSpPr txBox="1"/>
          <p:nvPr/>
        </p:nvSpPr>
        <p:spPr>
          <a:xfrm>
            <a:off x="548640" y="2532888"/>
            <a:ext cx="1267968" cy="1280160"/>
          </a:xfrm>
          <a:prstGeom prst="rect">
            <a:avLst/>
          </a:prstGeom>
          <a:noFill/>
          <a:ln/>
        </p:spPr>
        <p:txBody>
          <a:bodyPr wrap="square" lIns="0" tIns="0" rIns="0" bIns="0" rtlCol="0" anchor="t"/>
          <a:lstStyle/>
          <a:p>
            <a:pPr algn="ctr" indent="0" marL="0">
              <a:buNone/>
            </a:pPr>
            <a:r>
              <a:rPr lang="en-US" sz="1150" dirty="0">
                <a:solidFill>
                  <a:srgbClr val="CFC8BA"/>
                </a:solidFill>
                <a:latin typeface="Calibri" pitchFamily="34" charset="0"/>
                <a:ea typeface="Calibri" pitchFamily="34" charset="-122"/>
                <a:cs typeface="Calibri" pitchFamily="34" charset="-120"/>
              </a:rPr>
              <a:t>Wav2Lip: lip-sync as a separate repair step</a:t>
            </a:r>
            <a:endParaRPr lang="en-US" sz="1150" dirty="0"/>
          </a:p>
        </p:txBody>
      </p:sp>
      <p:sp>
        <p:nvSpPr>
          <p:cNvPr id="7" name="dot-118"/>
          <p:cNvSpPr/>
          <p:nvPr/>
        </p:nvSpPr>
        <p:spPr>
          <a:xfrm>
            <a:off x="2446934" y="2240280"/>
            <a:ext cx="182880" cy="182880"/>
          </a:xfrm>
          <a:prstGeom prst="ellipse">
            <a:avLst/>
          </a:prstGeom>
          <a:solidFill>
            <a:srgbClr val="E7A07F"/>
          </a:solidFill>
          <a:ln w="12700">
            <a:solidFill>
              <a:srgbClr val="E7A07F"/>
            </a:solidFill>
            <a:prstDash val="solid"/>
          </a:ln>
        </p:spPr>
      </p:sp>
      <p:sp>
        <p:nvSpPr>
          <p:cNvPr id="8" name="text-119"/>
          <p:cNvSpPr txBox="1"/>
          <p:nvPr/>
        </p:nvSpPr>
        <p:spPr>
          <a:xfrm>
            <a:off x="1904390" y="1764792"/>
            <a:ext cx="1267968"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Dec 2024</a:t>
            </a:r>
            <a:endParaRPr lang="en-US" sz="1300" dirty="0"/>
          </a:p>
        </p:txBody>
      </p:sp>
      <p:sp>
        <p:nvSpPr>
          <p:cNvPr id="9" name="text-120"/>
          <p:cNvSpPr txBox="1"/>
          <p:nvPr/>
        </p:nvSpPr>
        <p:spPr>
          <a:xfrm>
            <a:off x="1904390" y="2532888"/>
            <a:ext cx="1267968" cy="1280160"/>
          </a:xfrm>
          <a:prstGeom prst="rect">
            <a:avLst/>
          </a:prstGeom>
          <a:noFill/>
          <a:ln/>
        </p:spPr>
        <p:txBody>
          <a:bodyPr wrap="square" lIns="0" tIns="0" rIns="0" bIns="0" rtlCol="0" anchor="t"/>
          <a:lstStyle/>
          <a:p>
            <a:pPr algn="ctr" indent="0" marL="0">
              <a:buNone/>
            </a:pPr>
            <a:r>
              <a:rPr lang="en-US" sz="1150" dirty="0">
                <a:solidFill>
                  <a:srgbClr val="CFC8BA"/>
                </a:solidFill>
                <a:latin typeface="Calibri" pitchFamily="34" charset="0"/>
                <a:ea typeface="Calibri" pitchFamily="34" charset="-122"/>
                <a:cs typeface="Calibri" pitchFamily="34" charset="-120"/>
              </a:rPr>
              <a:t>MMAudio: video-to-audio Foley in about a second</a:t>
            </a:r>
            <a:endParaRPr lang="en-US" sz="1150" dirty="0"/>
          </a:p>
        </p:txBody>
      </p:sp>
      <p:sp>
        <p:nvSpPr>
          <p:cNvPr id="10" name="dot-121"/>
          <p:cNvSpPr/>
          <p:nvPr/>
        </p:nvSpPr>
        <p:spPr>
          <a:xfrm>
            <a:off x="3802685" y="2240280"/>
            <a:ext cx="182880" cy="182880"/>
          </a:xfrm>
          <a:prstGeom prst="ellipse">
            <a:avLst/>
          </a:prstGeom>
          <a:solidFill>
            <a:srgbClr val="B4472A"/>
          </a:solidFill>
          <a:ln w="12700">
            <a:solidFill>
              <a:srgbClr val="B4472A"/>
            </a:solidFill>
            <a:prstDash val="solid"/>
          </a:ln>
        </p:spPr>
      </p:sp>
      <p:sp>
        <p:nvSpPr>
          <p:cNvPr id="11" name="text-122"/>
          <p:cNvSpPr txBox="1"/>
          <p:nvPr/>
        </p:nvSpPr>
        <p:spPr>
          <a:xfrm>
            <a:off x="3260141" y="1764792"/>
            <a:ext cx="1267968" cy="365760"/>
          </a:xfrm>
          <a:prstGeom prst="rect">
            <a:avLst/>
          </a:prstGeom>
          <a:noFill/>
          <a:ln/>
        </p:spPr>
        <p:txBody>
          <a:bodyPr wrap="square" lIns="0" tIns="0" rIns="0" bIns="0" rtlCol="0" anchor="b"/>
          <a:lstStyle/>
          <a:p>
            <a:pPr algn="ctr" indent="0" marL="0">
              <a:buNone/>
            </a:pPr>
            <a:r>
              <a:rPr lang="en-US" sz="1300" b="1" dirty="0">
                <a:solidFill>
                  <a:srgbClr val="E7A07F"/>
                </a:solidFill>
                <a:latin typeface="Calibri" pitchFamily="34" charset="0"/>
                <a:ea typeface="Calibri" pitchFamily="34" charset="-122"/>
                <a:cs typeface="Calibri" pitchFamily="34" charset="-120"/>
              </a:rPr>
              <a:t>May 2025</a:t>
            </a:r>
            <a:endParaRPr lang="en-US" sz="1300" dirty="0"/>
          </a:p>
        </p:txBody>
      </p:sp>
      <p:sp>
        <p:nvSpPr>
          <p:cNvPr id="12" name="text-123"/>
          <p:cNvSpPr txBox="1"/>
          <p:nvPr/>
        </p:nvSpPr>
        <p:spPr>
          <a:xfrm>
            <a:off x="3260141" y="2532888"/>
            <a:ext cx="1267968" cy="1280160"/>
          </a:xfrm>
          <a:prstGeom prst="rect">
            <a:avLst/>
          </a:prstGeom>
          <a:noFill/>
          <a:ln/>
        </p:spPr>
        <p:txBody>
          <a:bodyPr wrap="square" lIns="0" tIns="0" rIns="0" bIns="0" rtlCol="0" anchor="t"/>
          <a:lstStyle/>
          <a:p>
            <a:pPr algn="ctr" indent="0" marL="0">
              <a:buNone/>
            </a:pPr>
            <a:r>
              <a:rPr lang="en-US" sz="1150" dirty="0">
                <a:solidFill>
                  <a:srgbClr val="CFC8BA"/>
                </a:solidFill>
                <a:latin typeface="Calibri" pitchFamily="34" charset="0"/>
                <a:ea typeface="Calibri" pitchFamily="34" charset="-122"/>
                <a:cs typeface="Calibri" pitchFamily="34" charset="-120"/>
              </a:rPr>
              <a:t>Veo 3: Google ships joint audio + video</a:t>
            </a:r>
            <a:endParaRPr lang="en-US" sz="1150" dirty="0"/>
          </a:p>
        </p:txBody>
      </p:sp>
      <p:sp>
        <p:nvSpPr>
          <p:cNvPr id="13" name="dot-124"/>
          <p:cNvSpPr/>
          <p:nvPr/>
        </p:nvSpPr>
        <p:spPr>
          <a:xfrm>
            <a:off x="5158435" y="2240280"/>
            <a:ext cx="182880" cy="182880"/>
          </a:xfrm>
          <a:prstGeom prst="ellipse">
            <a:avLst/>
          </a:prstGeom>
          <a:solidFill>
            <a:srgbClr val="E7A07F"/>
          </a:solidFill>
          <a:ln w="12700">
            <a:solidFill>
              <a:srgbClr val="E7A07F"/>
            </a:solidFill>
            <a:prstDash val="solid"/>
          </a:ln>
        </p:spPr>
      </p:sp>
      <p:sp>
        <p:nvSpPr>
          <p:cNvPr id="14" name="text-125"/>
          <p:cNvSpPr txBox="1"/>
          <p:nvPr/>
        </p:nvSpPr>
        <p:spPr>
          <a:xfrm>
            <a:off x="4615891" y="1764792"/>
            <a:ext cx="1267968"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Sep 2025</a:t>
            </a:r>
            <a:endParaRPr lang="en-US" sz="1300" dirty="0"/>
          </a:p>
        </p:txBody>
      </p:sp>
      <p:sp>
        <p:nvSpPr>
          <p:cNvPr id="15" name="text-126"/>
          <p:cNvSpPr txBox="1"/>
          <p:nvPr/>
        </p:nvSpPr>
        <p:spPr>
          <a:xfrm>
            <a:off x="4615891" y="2532888"/>
            <a:ext cx="1267968" cy="1280160"/>
          </a:xfrm>
          <a:prstGeom prst="rect">
            <a:avLst/>
          </a:prstGeom>
          <a:noFill/>
          <a:ln/>
        </p:spPr>
        <p:txBody>
          <a:bodyPr wrap="square" lIns="0" tIns="0" rIns="0" bIns="0" rtlCol="0" anchor="t"/>
          <a:lstStyle/>
          <a:p>
            <a:pPr algn="ctr" indent="0" marL="0">
              <a:buNone/>
            </a:pPr>
            <a:r>
              <a:rPr lang="en-US" sz="1150" dirty="0">
                <a:solidFill>
                  <a:srgbClr val="CFC8BA"/>
                </a:solidFill>
                <a:latin typeface="Calibri" pitchFamily="34" charset="0"/>
                <a:ea typeface="Calibri" pitchFamily="34" charset="-122"/>
                <a:cs typeface="Calibri" pitchFamily="34" charset="-120"/>
              </a:rPr>
              <a:t>Ovi: first strong open joint model</a:t>
            </a:r>
            <a:endParaRPr lang="en-US" sz="1150" dirty="0"/>
          </a:p>
        </p:txBody>
      </p:sp>
      <p:sp>
        <p:nvSpPr>
          <p:cNvPr id="16" name="dot-127"/>
          <p:cNvSpPr/>
          <p:nvPr/>
        </p:nvSpPr>
        <p:spPr>
          <a:xfrm>
            <a:off x="6514186" y="2240280"/>
            <a:ext cx="182880" cy="182880"/>
          </a:xfrm>
          <a:prstGeom prst="ellipse">
            <a:avLst/>
          </a:prstGeom>
          <a:solidFill>
            <a:srgbClr val="E7A07F"/>
          </a:solidFill>
          <a:ln w="12700">
            <a:solidFill>
              <a:srgbClr val="E7A07F"/>
            </a:solidFill>
            <a:prstDash val="solid"/>
          </a:ln>
        </p:spPr>
      </p:sp>
      <p:sp>
        <p:nvSpPr>
          <p:cNvPr id="17" name="text-128"/>
          <p:cNvSpPr txBox="1"/>
          <p:nvPr/>
        </p:nvSpPr>
        <p:spPr>
          <a:xfrm>
            <a:off x="5971642" y="1764792"/>
            <a:ext cx="1267968"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Jan–Feb 2026</a:t>
            </a:r>
            <a:endParaRPr lang="en-US" sz="1300" dirty="0"/>
          </a:p>
        </p:txBody>
      </p:sp>
      <p:sp>
        <p:nvSpPr>
          <p:cNvPr id="18" name="text-129"/>
          <p:cNvSpPr txBox="1"/>
          <p:nvPr/>
        </p:nvSpPr>
        <p:spPr>
          <a:xfrm>
            <a:off x="5971642" y="2532888"/>
            <a:ext cx="1267968" cy="1280160"/>
          </a:xfrm>
          <a:prstGeom prst="rect">
            <a:avLst/>
          </a:prstGeom>
          <a:noFill/>
          <a:ln/>
        </p:spPr>
        <p:txBody>
          <a:bodyPr wrap="square" lIns="0" tIns="0" rIns="0" bIns="0" rtlCol="0" anchor="t"/>
          <a:lstStyle/>
          <a:p>
            <a:pPr algn="ctr" indent="0" marL="0">
              <a:buNone/>
            </a:pPr>
            <a:r>
              <a:rPr lang="en-US" sz="1150" dirty="0">
                <a:solidFill>
                  <a:srgbClr val="CFC8BA"/>
                </a:solidFill>
                <a:latin typeface="Calibri" pitchFamily="34" charset="0"/>
                <a:ea typeface="Calibri" pitchFamily="34" charset="-122"/>
                <a:cs typeface="Calibri" pitchFamily="34" charset="-120"/>
              </a:rPr>
              <a:t>LTX-2 open weights; Seedance 2.0</a:t>
            </a:r>
            <a:endParaRPr lang="en-US" sz="1150" dirty="0"/>
          </a:p>
        </p:txBody>
      </p:sp>
      <p:sp>
        <p:nvSpPr>
          <p:cNvPr id="19" name="dot-130"/>
          <p:cNvSpPr/>
          <p:nvPr/>
        </p:nvSpPr>
        <p:spPr>
          <a:xfrm>
            <a:off x="7869936" y="2240280"/>
            <a:ext cx="182880" cy="182880"/>
          </a:xfrm>
          <a:prstGeom prst="ellipse">
            <a:avLst/>
          </a:prstGeom>
          <a:solidFill>
            <a:srgbClr val="B4472A"/>
          </a:solidFill>
          <a:ln w="12700">
            <a:solidFill>
              <a:srgbClr val="B4472A"/>
            </a:solidFill>
            <a:prstDash val="solid"/>
          </a:ln>
        </p:spPr>
      </p:sp>
      <p:sp>
        <p:nvSpPr>
          <p:cNvPr id="20" name="text-131"/>
          <p:cNvSpPr txBox="1"/>
          <p:nvPr/>
        </p:nvSpPr>
        <p:spPr>
          <a:xfrm>
            <a:off x="7327392" y="1764792"/>
            <a:ext cx="1267968" cy="365760"/>
          </a:xfrm>
          <a:prstGeom prst="rect">
            <a:avLst/>
          </a:prstGeom>
          <a:noFill/>
          <a:ln/>
        </p:spPr>
        <p:txBody>
          <a:bodyPr wrap="square" lIns="0" tIns="0" rIns="0" bIns="0" rtlCol="0" anchor="b"/>
          <a:lstStyle/>
          <a:p>
            <a:pPr algn="ctr" indent="0" marL="0">
              <a:buNone/>
            </a:pPr>
            <a:r>
              <a:rPr lang="en-US" sz="1300" b="1" dirty="0">
                <a:solidFill>
                  <a:srgbClr val="E7A07F"/>
                </a:solidFill>
                <a:latin typeface="Calibri" pitchFamily="34" charset="0"/>
                <a:ea typeface="Calibri" pitchFamily="34" charset="-122"/>
                <a:cs typeface="Calibri" pitchFamily="34" charset="-120"/>
              </a:rPr>
              <a:t>Aug–Oct 2026</a:t>
            </a:r>
            <a:endParaRPr lang="en-US" sz="1300" dirty="0"/>
          </a:p>
        </p:txBody>
      </p:sp>
      <p:sp>
        <p:nvSpPr>
          <p:cNvPr id="21" name="text-132"/>
          <p:cNvSpPr txBox="1"/>
          <p:nvPr/>
        </p:nvSpPr>
        <p:spPr>
          <a:xfrm>
            <a:off x="7327392" y="2532888"/>
            <a:ext cx="1267968" cy="1280160"/>
          </a:xfrm>
          <a:prstGeom prst="rect">
            <a:avLst/>
          </a:prstGeom>
          <a:noFill/>
          <a:ln/>
        </p:spPr>
        <p:txBody>
          <a:bodyPr wrap="square" lIns="0" tIns="0" rIns="0" bIns="0" rtlCol="0" anchor="t"/>
          <a:lstStyle/>
          <a:p>
            <a:pPr algn="ctr" indent="0" marL="0">
              <a:buNone/>
            </a:pPr>
            <a:r>
              <a:rPr lang="en-US" sz="1150" dirty="0">
                <a:solidFill>
                  <a:srgbClr val="CFC8BA"/>
                </a:solidFill>
                <a:latin typeface="Calibri" pitchFamily="34" charset="0"/>
                <a:ea typeface="Calibri" pitchFamily="34" charset="-122"/>
                <a:cs typeface="Calibri" pitchFamily="34" charset="-120"/>
              </a:rPr>
              <a:t>MiniMax H3, Kandinsky 6.0, Kling 4.0, Vidu Q4</a:t>
            </a:r>
            <a:endParaRPr lang="en-US" sz="1150" dirty="0"/>
          </a:p>
        </p:txBody>
      </p:sp>
      <p:sp>
        <p:nvSpPr>
          <p:cNvPr id="22" name="text-133"/>
          <p:cNvSpPr txBox="1"/>
          <p:nvPr/>
        </p:nvSpPr>
        <p:spPr>
          <a:xfrm>
            <a:off x="548640" y="3931920"/>
            <a:ext cx="8046720" cy="365760"/>
          </a:xfrm>
          <a:prstGeom prst="rect">
            <a:avLst/>
          </a:prstGeom>
          <a:noFill/>
          <a:ln/>
        </p:spPr>
        <p:txBody>
          <a:bodyPr wrap="square" lIns="0" tIns="0" rIns="0" bIns="0" rtlCol="0" anchor="t"/>
          <a:lstStyle/>
          <a:p>
            <a:pPr algn="ctr" indent="0" marL="0">
              <a:buNone/>
            </a:pPr>
            <a:r>
              <a:rPr lang="en-US" sz="1200" i="1" dirty="0">
                <a:solidFill>
                  <a:srgbClr val="CFC8BA"/>
                </a:solidFill>
                <a:latin typeface="Calibri" pitchFamily="34" charset="0"/>
                <a:ea typeface="Calibri" pitchFamily="34" charset="-122"/>
                <a:cs typeface="Calibri" pitchFamily="34" charset="-120"/>
              </a:rPr>
              <a:t>By mid-2026, almost every frontier video model generates its own sound.</a:t>
            </a:r>
            <a:endParaRPr lang="en-US" sz="1200" dirty="0"/>
          </a:p>
        </p:txBody>
      </p:sp>
      <p:sp>
        <p:nvSpPr>
          <p:cNvPr id="2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Veo 3: the clip that started it</a:t>
            </a:r>
            <a:endParaRPr lang="en-US" sz="2800" dirty="0"/>
          </a:p>
        </p:txBody>
      </p:sp>
      <p:sp>
        <p:nvSpPr>
          <p:cNvPr id="3" name="frame-134"/>
          <p:cNvSpPr/>
          <p:nvPr/>
        </p:nvSpPr>
        <p:spPr>
          <a:xfrm>
            <a:off x="1971040" y="1024128"/>
            <a:ext cx="5201920" cy="2926080"/>
          </a:xfrm>
          <a:prstGeom prst="rect">
            <a:avLst/>
          </a:prstGeom>
          <a:solidFill>
            <a:srgbClr val="111110"/>
          </a:solidFill>
          <a:ln w="9525">
            <a:solidFill>
              <a:srgbClr val="3A3631"/>
            </a:solidFill>
            <a:prstDash val="solid"/>
          </a:ln>
        </p:spPr>
      </p:sp>
      <p:pic>
        <p:nvPicPr>
          <p:cNvPr id="4" name="poster-135" descr="/tmp/claude-0/-home-claude/3f57d8ae-af99-58f6-a974-209369218365/scratchpad/build/covers/veo3_sailor.jpg">
            <a:hlinkClick r:id="rId2" tooltip="Watch on the original page"/>
          </p:cNvPr>
          <p:cNvPicPr>
            <a:picLocks noChangeAspect="1"/>
          </p:cNvPicPr>
          <p:nvPr/>
        </p:nvPicPr>
        <p:blipFill>
          <a:blip r:embed="rId1"/>
          <a:stretch>
            <a:fillRect/>
          </a:stretch>
        </p:blipFill>
        <p:spPr>
          <a:xfrm>
            <a:off x="1971040" y="1024128"/>
            <a:ext cx="5201920" cy="2926080"/>
          </a:xfrm>
          <a:prstGeom prst="rect">
            <a:avLst/>
          </a:prstGeom>
        </p:spPr>
      </p:pic>
      <p:sp>
        <p:nvSpPr>
          <p:cNvPr id="5" name="play-136">
            <a:hlinkClick r:id="rId3" tooltip="Watch on the original page"/>
          </p:cNvPr>
          <p:cNvSpPr/>
          <p:nvPr/>
        </p:nvSpPr>
        <p:spPr>
          <a:xfrm>
            <a:off x="4288536" y="2203704"/>
            <a:ext cx="566928" cy="566928"/>
          </a:xfrm>
          <a:prstGeom prst="ellipse">
            <a:avLst/>
          </a:prstGeom>
          <a:solidFill>
            <a:srgbClr val="B4472A">
              <a:alpha val="92000"/>
            </a:srgbClr>
          </a:solidFill>
          <a:ln w="15875">
            <a:solidFill>
              <a:srgbClr val="FBF3EC"/>
            </a:solidFill>
            <a:prstDash val="solid"/>
          </a:ln>
        </p:spPr>
      </p:sp>
      <p:sp>
        <p:nvSpPr>
          <p:cNvPr id="6" name="playicon-137"/>
          <p:cNvSpPr/>
          <p:nvPr/>
        </p:nvSpPr>
        <p:spPr>
          <a:xfrm rot="5400000">
            <a:off x="4492630" y="2373782"/>
            <a:ext cx="226771" cy="226771"/>
          </a:xfrm>
          <a:prstGeom prst="triangle">
            <a:avLst/>
          </a:prstGeom>
          <a:solidFill>
            <a:srgbClr val="FBF3EC"/>
          </a:solidFill>
          <a:ln w="12700">
            <a:solidFill>
              <a:srgbClr val="FBF3EC"/>
            </a:solidFill>
            <a:prstDash val="solid"/>
          </a:ln>
        </p:spPr>
      </p:sp>
      <p:sp>
        <p:nvSpPr>
          <p:cNvPr id="7" name="text-138"/>
          <p:cNvSpPr txBox="1"/>
          <p:nvPr/>
        </p:nvSpPr>
        <p:spPr>
          <a:xfrm>
            <a:off x="548640" y="4023360"/>
            <a:ext cx="8046720" cy="274320"/>
          </a:xfrm>
          <a:prstGeom prst="rect">
            <a:avLst/>
          </a:prstGeom>
          <a:noFill/>
          <a:ln/>
        </p:spPr>
        <p:txBody>
          <a:bodyPr wrap="square" lIns="0" tIns="0" rIns="0" bIns="0" rtlCol="0" anchor="t"/>
          <a:lstStyle/>
          <a:p>
            <a:pPr algn="ctr" indent="0" marL="0">
              <a:buNone/>
            </a:pPr>
            <a:r>
              <a:rPr lang="en-US" sz="1050" dirty="0">
                <a:solidFill>
                  <a:srgbClr val="CFC8BA"/>
                </a:solidFill>
                <a:latin typeface="Calibri" pitchFamily="34" charset="0"/>
                <a:ea typeface="Calibri" pitchFamily="34" charset="-122"/>
                <a:cs typeface="Calibri" pitchFamily="34" charset="-120"/>
              </a:rPr>
              <a:t>Voice, wind and sea from one prompt, in one pass  ·  </a:t>
            </a:r>
            <a:pPr algn="ctr" indent="0" marL="0">
              <a:buNone/>
            </a:pPr>
            <a:r>
              <a:rPr lang="en-US" sz="1050" dirty="0">
                <a:solidFill>
                  <a:srgbClr val="6E665C"/>
                </a:solidFill>
                <a:latin typeface="Calibri" pitchFamily="34" charset="0"/>
                <a:ea typeface="Calibri" pitchFamily="34" charset="-122"/>
                <a:cs typeface="Calibri" pitchFamily="34" charset="-120"/>
              </a:rPr>
              <a:t>Veo 3 · Google DeepMind · click to watch</a:t>
            </a:r>
            <a:pPr algn="ctr" indent="0" marL="0">
              <a:buNone/>
            </a:pPr>
            <a:r>
              <a:rPr lang="en-US" sz="1050" u="sng" dirty="0">
                <a:solidFill>
                  <a:srgbClr val="E7A07F"/>
                </a:solidFill>
                <a:latin typeface="Calibri" pitchFamily="34" charset="0"/>
                <a:ea typeface="Calibri" pitchFamily="34" charset="-122"/>
                <a:cs typeface="Calibri" pitchFamily="34" charset="-120"/>
                <a:hlinkClick r:id="rId4" invalidUrl="" action="" tgtFrame="" tooltip="https://deepmind.google/models/veo/" history="1" highlightClick="0" endSnd="0">
                  <a:extLst>
                    <a:ext uri="{A12FA001-AC4F-418D-AE19-62706E023703}">
                      <ahyp:hlinkClr xmlns:ahyp="http://schemas.microsoft.com/office/drawing/2018/hyperlinkcolor" val="tx"/>
                    </a:ext>
                  </a:extLst>
                </a:hlinkClick>
              </a:rPr>
              <a:t>  ·  source ↗</a:t>
            </a:r>
            <a:endParaRPr lang="en-US" sz="1050" dirty="0"/>
          </a:p>
        </p:txBody>
      </p:sp>
      <p:sp>
        <p:nvSpPr>
          <p:cNvPr id="8" name="text-139"/>
          <p:cNvSpPr txBox="1"/>
          <p:nvPr/>
        </p:nvSpPr>
        <p:spPr>
          <a:xfrm>
            <a:off x="548640" y="4553712"/>
            <a:ext cx="8046720" cy="182880"/>
          </a:xfrm>
          <a:prstGeom prst="rect">
            <a:avLst/>
          </a:prstGeom>
          <a:noFill/>
          <a:ln/>
        </p:spPr>
        <p:txBody>
          <a:bodyPr wrap="square" lIns="0" tIns="0" rIns="0" bIns="0" rtlCol="0" anchor="t"/>
          <a:lstStyle/>
          <a:p>
            <a:pPr indent="0" marL="0">
              <a:buNone/>
            </a:pPr>
            <a:r>
              <a:rPr lang="en-US" sz="800" dirty="0">
                <a:solidFill>
                  <a:srgbClr val="6E665C"/>
                </a:solidFill>
                <a:latin typeface="Calibri" pitchFamily="34" charset="0"/>
                <a:ea typeface="Calibri" pitchFamily="34" charset="-122"/>
                <a:cs typeface="Calibri" pitchFamily="34" charset="-120"/>
              </a:rPr>
              <a:t>Source: Google DeepMind, Veo 3 model card (2025)</a:t>
            </a:r>
            <a:endParaRPr lang="en-US" sz="800" dirty="0"/>
          </a:p>
        </p:txBody>
      </p:sp>
      <p:sp>
        <p:nvSpPr>
          <p:cNvPr id="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Three kinds of sound, one model</a:t>
            </a:r>
            <a:endParaRPr lang="en-US" sz="2800" dirty="0"/>
          </a:p>
        </p:txBody>
      </p:sp>
      <p:sp>
        <p:nvSpPr>
          <p:cNvPr id="3" name="frame-140"/>
          <p:cNvSpPr/>
          <p:nvPr/>
        </p:nvSpPr>
        <p:spPr>
          <a:xfrm>
            <a:off x="548640" y="1188720"/>
            <a:ext cx="2529840" cy="1423035"/>
          </a:xfrm>
          <a:prstGeom prst="rect">
            <a:avLst/>
          </a:prstGeom>
          <a:solidFill>
            <a:srgbClr val="111110"/>
          </a:solidFill>
          <a:ln w="9525">
            <a:solidFill>
              <a:srgbClr val="3A3631"/>
            </a:solidFill>
            <a:prstDash val="solid"/>
          </a:ln>
        </p:spPr>
      </p:sp>
      <p:pic>
        <p:nvPicPr>
          <p:cNvPr id="4" name="poster-141" descr="/tmp/claude-0/-home-claude/3f57d8ae-af99-58f6-a974-209369218365/scratchpad/build/covers/veo3_wok.jpg">
            <a:hlinkClick r:id="rId2" tooltip="Watch on the original page"/>
          </p:cNvPr>
          <p:cNvPicPr>
            <a:picLocks noChangeAspect="1"/>
          </p:cNvPicPr>
          <p:nvPr/>
        </p:nvPicPr>
        <p:blipFill>
          <a:blip r:embed="rId1"/>
          <a:stretch>
            <a:fillRect/>
          </a:stretch>
        </p:blipFill>
        <p:spPr>
          <a:xfrm>
            <a:off x="548640" y="1188720"/>
            <a:ext cx="2529840" cy="1423035"/>
          </a:xfrm>
          <a:prstGeom prst="rect">
            <a:avLst/>
          </a:prstGeom>
        </p:spPr>
      </p:pic>
      <p:sp>
        <p:nvSpPr>
          <p:cNvPr id="5" name="play-142">
            <a:hlinkClick r:id="rId3" tooltip="Watch on the original page"/>
          </p:cNvPr>
          <p:cNvSpPr/>
          <p:nvPr/>
        </p:nvSpPr>
        <p:spPr>
          <a:xfrm>
            <a:off x="1614335" y="1701013"/>
            <a:ext cx="398450" cy="398450"/>
          </a:xfrm>
          <a:prstGeom prst="ellipse">
            <a:avLst/>
          </a:prstGeom>
          <a:solidFill>
            <a:srgbClr val="B4472A">
              <a:alpha val="92000"/>
            </a:srgbClr>
          </a:solidFill>
          <a:ln w="15875">
            <a:solidFill>
              <a:srgbClr val="FBF3EC"/>
            </a:solidFill>
            <a:prstDash val="solid"/>
          </a:ln>
        </p:spPr>
      </p:sp>
      <p:sp>
        <p:nvSpPr>
          <p:cNvPr id="6" name="playicon-143"/>
          <p:cNvSpPr/>
          <p:nvPr/>
        </p:nvSpPr>
        <p:spPr>
          <a:xfrm rot="5400000">
            <a:off x="1757777" y="1820548"/>
            <a:ext cx="159380" cy="159380"/>
          </a:xfrm>
          <a:prstGeom prst="triangle">
            <a:avLst/>
          </a:prstGeom>
          <a:solidFill>
            <a:srgbClr val="FBF3EC"/>
          </a:solidFill>
          <a:ln w="12700">
            <a:solidFill>
              <a:srgbClr val="FBF3EC"/>
            </a:solidFill>
            <a:prstDash val="solid"/>
          </a:ln>
        </p:spPr>
      </p:sp>
      <p:sp>
        <p:nvSpPr>
          <p:cNvPr id="7" name="text-144"/>
          <p:cNvSpPr txBox="1"/>
          <p:nvPr/>
        </p:nvSpPr>
        <p:spPr>
          <a:xfrm>
            <a:off x="548640" y="2721483"/>
            <a:ext cx="252984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Effects</a:t>
            </a:r>
            <a:endParaRPr lang="en-US" sz="1400" dirty="0"/>
          </a:p>
        </p:txBody>
      </p:sp>
      <p:sp>
        <p:nvSpPr>
          <p:cNvPr id="8" name="text-145"/>
          <p:cNvSpPr txBox="1"/>
          <p:nvPr/>
        </p:nvSpPr>
        <p:spPr>
          <a:xfrm>
            <a:off x="548640" y="3023235"/>
            <a:ext cx="2529840" cy="6858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Sizzle and clatter timed to each toss of the wok.</a:t>
            </a:r>
            <a:endParaRPr lang="en-US" sz="1150" dirty="0"/>
          </a:p>
        </p:txBody>
      </p:sp>
      <p:sp>
        <p:nvSpPr>
          <p:cNvPr id="9" name="text-146"/>
          <p:cNvSpPr txBox="1"/>
          <p:nvPr/>
        </p:nvSpPr>
        <p:spPr>
          <a:xfrm>
            <a:off x="548640" y="3727323"/>
            <a:ext cx="2529840" cy="201168"/>
          </a:xfrm>
          <a:prstGeom prst="rect">
            <a:avLst/>
          </a:prstGeom>
          <a:noFill/>
          <a:ln/>
        </p:spPr>
        <p:txBody>
          <a:bodyPr wrap="square" lIns="0" tIns="0" rIns="0" bIns="0" rtlCol="0" anchor="t"/>
          <a:lstStyle/>
          <a:p>
            <a:pPr indent="0" marL="0">
              <a:buNone/>
            </a:pPr>
            <a:r>
              <a:rPr lang="en-US" sz="850" dirty="0">
                <a:solidFill>
                  <a:srgbClr val="6E665C"/>
                </a:solidFill>
                <a:latin typeface="Calibri" pitchFamily="34" charset="0"/>
                <a:ea typeface="Calibri" pitchFamily="34" charset="-122"/>
                <a:cs typeface="Calibri" pitchFamily="34" charset="-120"/>
              </a:rPr>
              <a:t>Veo 3 · Google DeepMind · click to watch</a:t>
            </a:r>
            <a:pPr indent="0" marL="0">
              <a:buNone/>
            </a:pPr>
            <a:r>
              <a:rPr lang="en-US" sz="850" u="sng" dirty="0">
                <a:solidFill>
                  <a:srgbClr val="E7A07F"/>
                </a:solidFill>
                <a:latin typeface="Calibri" pitchFamily="34" charset="0"/>
                <a:ea typeface="Calibri" pitchFamily="34" charset="-122"/>
                <a:cs typeface="Calibri" pitchFamily="34" charset="-120"/>
                <a:hlinkClick r:id="rId4" invalidUrl="" action="" tgtFrame="" tooltip="https://deepmind.google/models/veo/" history="1" highlightClick="0" endSnd="0">
                  <a:extLst>
                    <a:ext uri="{A12FA001-AC4F-418D-AE19-62706E023703}">
                      <ahyp:hlinkClr xmlns:ahyp="http://schemas.microsoft.com/office/drawing/2018/hyperlinkcolor" val="tx"/>
                    </a:ext>
                  </a:extLst>
                </a:hlinkClick>
              </a:rPr>
              <a:t>  ·  source ↗</a:t>
            </a:r>
            <a:endParaRPr lang="en-US" sz="850" dirty="0"/>
          </a:p>
        </p:txBody>
      </p:sp>
      <p:sp>
        <p:nvSpPr>
          <p:cNvPr id="10" name="frame-147"/>
          <p:cNvSpPr/>
          <p:nvPr/>
        </p:nvSpPr>
        <p:spPr>
          <a:xfrm>
            <a:off x="3307080" y="1188720"/>
            <a:ext cx="2529840" cy="1423035"/>
          </a:xfrm>
          <a:prstGeom prst="rect">
            <a:avLst/>
          </a:prstGeom>
          <a:solidFill>
            <a:srgbClr val="111110"/>
          </a:solidFill>
          <a:ln w="9525">
            <a:solidFill>
              <a:srgbClr val="3A3631"/>
            </a:solidFill>
            <a:prstDash val="solid"/>
          </a:ln>
        </p:spPr>
      </p:sp>
      <p:pic>
        <p:nvPicPr>
          <p:cNvPr id="11" name="poster-148" descr="/tmp/claude-0/-home-claude/3f57d8ae-af99-58f6-a974-209369218365/scratchpad/build/covers/veo3_violin.jpg">
            <a:hlinkClick r:id="rId6" tooltip="Watch on the original page"/>
          </p:cNvPr>
          <p:cNvPicPr>
            <a:picLocks noChangeAspect="1"/>
          </p:cNvPicPr>
          <p:nvPr/>
        </p:nvPicPr>
        <p:blipFill>
          <a:blip r:embed="rId5"/>
          <a:stretch>
            <a:fillRect/>
          </a:stretch>
        </p:blipFill>
        <p:spPr>
          <a:xfrm>
            <a:off x="3307080" y="1188720"/>
            <a:ext cx="2529840" cy="1423035"/>
          </a:xfrm>
          <a:prstGeom prst="rect">
            <a:avLst/>
          </a:prstGeom>
        </p:spPr>
      </p:pic>
      <p:sp>
        <p:nvSpPr>
          <p:cNvPr id="12" name="play-149">
            <a:hlinkClick r:id="rId7" tooltip="Watch on the original page"/>
          </p:cNvPr>
          <p:cNvSpPr/>
          <p:nvPr/>
        </p:nvSpPr>
        <p:spPr>
          <a:xfrm>
            <a:off x="4372775" y="1701013"/>
            <a:ext cx="398450" cy="398450"/>
          </a:xfrm>
          <a:prstGeom prst="ellipse">
            <a:avLst/>
          </a:prstGeom>
          <a:solidFill>
            <a:srgbClr val="B4472A">
              <a:alpha val="92000"/>
            </a:srgbClr>
          </a:solidFill>
          <a:ln w="15875">
            <a:solidFill>
              <a:srgbClr val="FBF3EC"/>
            </a:solidFill>
            <a:prstDash val="solid"/>
          </a:ln>
        </p:spPr>
      </p:sp>
      <p:sp>
        <p:nvSpPr>
          <p:cNvPr id="13" name="playicon-150"/>
          <p:cNvSpPr/>
          <p:nvPr/>
        </p:nvSpPr>
        <p:spPr>
          <a:xfrm rot="5400000">
            <a:off x="4516217" y="1820548"/>
            <a:ext cx="159380" cy="159380"/>
          </a:xfrm>
          <a:prstGeom prst="triangle">
            <a:avLst/>
          </a:prstGeom>
          <a:solidFill>
            <a:srgbClr val="FBF3EC"/>
          </a:solidFill>
          <a:ln w="12700">
            <a:solidFill>
              <a:srgbClr val="FBF3EC"/>
            </a:solidFill>
            <a:prstDash val="solid"/>
          </a:ln>
        </p:spPr>
      </p:sp>
      <p:sp>
        <p:nvSpPr>
          <p:cNvPr id="14" name="text-151"/>
          <p:cNvSpPr txBox="1"/>
          <p:nvPr/>
        </p:nvSpPr>
        <p:spPr>
          <a:xfrm>
            <a:off x="3307080" y="2721483"/>
            <a:ext cx="252984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Music</a:t>
            </a:r>
            <a:endParaRPr lang="en-US" sz="1400" dirty="0"/>
          </a:p>
        </p:txBody>
      </p:sp>
      <p:sp>
        <p:nvSpPr>
          <p:cNvPr id="15" name="text-152"/>
          <p:cNvSpPr txBox="1"/>
          <p:nvPr/>
        </p:nvSpPr>
        <p:spPr>
          <a:xfrm>
            <a:off x="3307080" y="3023235"/>
            <a:ext cx="2529840" cy="6858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The bow and the note move together.</a:t>
            </a:r>
            <a:endParaRPr lang="en-US" sz="1150" dirty="0"/>
          </a:p>
        </p:txBody>
      </p:sp>
      <p:sp>
        <p:nvSpPr>
          <p:cNvPr id="16" name="text-153"/>
          <p:cNvSpPr txBox="1"/>
          <p:nvPr/>
        </p:nvSpPr>
        <p:spPr>
          <a:xfrm>
            <a:off x="3307080" y="3727323"/>
            <a:ext cx="2529840" cy="201168"/>
          </a:xfrm>
          <a:prstGeom prst="rect">
            <a:avLst/>
          </a:prstGeom>
          <a:noFill/>
          <a:ln/>
        </p:spPr>
        <p:txBody>
          <a:bodyPr wrap="square" lIns="0" tIns="0" rIns="0" bIns="0" rtlCol="0" anchor="t"/>
          <a:lstStyle/>
          <a:p>
            <a:pPr indent="0" marL="0">
              <a:buNone/>
            </a:pPr>
            <a:r>
              <a:rPr lang="en-US" sz="850" dirty="0">
                <a:solidFill>
                  <a:srgbClr val="6E665C"/>
                </a:solidFill>
                <a:latin typeface="Calibri" pitchFamily="34" charset="0"/>
                <a:ea typeface="Calibri" pitchFamily="34" charset="-122"/>
                <a:cs typeface="Calibri" pitchFamily="34" charset="-120"/>
              </a:rPr>
              <a:t>Veo 3 · Google DeepMind · click to watch</a:t>
            </a:r>
            <a:pPr indent="0" marL="0">
              <a:buNone/>
            </a:pPr>
            <a:r>
              <a:rPr lang="en-US" sz="850" u="sng" dirty="0">
                <a:solidFill>
                  <a:srgbClr val="E7A07F"/>
                </a:solidFill>
                <a:latin typeface="Calibri" pitchFamily="34" charset="0"/>
                <a:ea typeface="Calibri" pitchFamily="34" charset="-122"/>
                <a:cs typeface="Calibri" pitchFamily="34" charset="-120"/>
                <a:hlinkClick r:id="rId8" invalidUrl="" action="" tgtFrame="" tooltip="https://deepmind.google/models/veo/" history="1" highlightClick="0" endSnd="0">
                  <a:extLst>
                    <a:ext uri="{A12FA001-AC4F-418D-AE19-62706E023703}">
                      <ahyp:hlinkClr xmlns:ahyp="http://schemas.microsoft.com/office/drawing/2018/hyperlinkcolor" val="tx"/>
                    </a:ext>
                  </a:extLst>
                </a:hlinkClick>
              </a:rPr>
              <a:t>  ·  source ↗</a:t>
            </a:r>
            <a:endParaRPr lang="en-US" sz="850" dirty="0"/>
          </a:p>
        </p:txBody>
      </p:sp>
      <p:sp>
        <p:nvSpPr>
          <p:cNvPr id="17" name="frame-154"/>
          <p:cNvSpPr/>
          <p:nvPr/>
        </p:nvSpPr>
        <p:spPr>
          <a:xfrm>
            <a:off x="6065520" y="1188720"/>
            <a:ext cx="2529840" cy="1423035"/>
          </a:xfrm>
          <a:prstGeom prst="rect">
            <a:avLst/>
          </a:prstGeom>
          <a:solidFill>
            <a:srgbClr val="111110"/>
          </a:solidFill>
          <a:ln w="9525">
            <a:solidFill>
              <a:srgbClr val="3A3631"/>
            </a:solidFill>
            <a:prstDash val="solid"/>
          </a:ln>
        </p:spPr>
      </p:sp>
      <p:pic>
        <p:nvPicPr>
          <p:cNvPr id="18" name="poster-155" descr="/tmp/claude-0/-home-claude/3f57d8ae-af99-58f6-a974-209369218365/scratchpad/build/covers/veo3_duck.jpg">
            <a:hlinkClick r:id="rId10" tooltip="Watch on the original page"/>
          </p:cNvPr>
          <p:cNvPicPr>
            <a:picLocks noChangeAspect="1"/>
          </p:cNvPicPr>
          <p:nvPr/>
        </p:nvPicPr>
        <p:blipFill>
          <a:blip r:embed="rId9"/>
          <a:stretch>
            <a:fillRect/>
          </a:stretch>
        </p:blipFill>
        <p:spPr>
          <a:xfrm>
            <a:off x="6065520" y="1188720"/>
            <a:ext cx="2529840" cy="1423035"/>
          </a:xfrm>
          <a:prstGeom prst="rect">
            <a:avLst/>
          </a:prstGeom>
        </p:spPr>
      </p:pic>
      <p:sp>
        <p:nvSpPr>
          <p:cNvPr id="19" name="play-156">
            <a:hlinkClick r:id="rId11" tooltip="Watch on the original page"/>
          </p:cNvPr>
          <p:cNvSpPr/>
          <p:nvPr/>
        </p:nvSpPr>
        <p:spPr>
          <a:xfrm>
            <a:off x="7131215" y="1701013"/>
            <a:ext cx="398450" cy="398450"/>
          </a:xfrm>
          <a:prstGeom prst="ellipse">
            <a:avLst/>
          </a:prstGeom>
          <a:solidFill>
            <a:srgbClr val="B4472A">
              <a:alpha val="92000"/>
            </a:srgbClr>
          </a:solidFill>
          <a:ln w="15875">
            <a:solidFill>
              <a:srgbClr val="FBF3EC"/>
            </a:solidFill>
            <a:prstDash val="solid"/>
          </a:ln>
        </p:spPr>
      </p:sp>
      <p:sp>
        <p:nvSpPr>
          <p:cNvPr id="20" name="playicon-157"/>
          <p:cNvSpPr/>
          <p:nvPr/>
        </p:nvSpPr>
        <p:spPr>
          <a:xfrm rot="5400000">
            <a:off x="7274657" y="1820548"/>
            <a:ext cx="159380" cy="159380"/>
          </a:xfrm>
          <a:prstGeom prst="triangle">
            <a:avLst/>
          </a:prstGeom>
          <a:solidFill>
            <a:srgbClr val="FBF3EC"/>
          </a:solidFill>
          <a:ln w="12700">
            <a:solidFill>
              <a:srgbClr val="FBF3EC"/>
            </a:solidFill>
            <a:prstDash val="solid"/>
          </a:ln>
        </p:spPr>
      </p:sp>
      <p:sp>
        <p:nvSpPr>
          <p:cNvPr id="21" name="text-158"/>
          <p:cNvSpPr txBox="1"/>
          <p:nvPr/>
        </p:nvSpPr>
        <p:spPr>
          <a:xfrm>
            <a:off x="6065520" y="2721483"/>
            <a:ext cx="252984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Dialogue</a:t>
            </a:r>
            <a:endParaRPr lang="en-US" sz="1400" dirty="0"/>
          </a:p>
        </p:txBody>
      </p:sp>
      <p:sp>
        <p:nvSpPr>
          <p:cNvPr id="22" name="text-159"/>
          <p:cNvSpPr txBox="1"/>
          <p:nvPr/>
        </p:nvSpPr>
        <p:spPr>
          <a:xfrm>
            <a:off x="6065520" y="3023235"/>
            <a:ext cx="2529840" cy="6858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A detective interrogates a rubber duck. Comedy needs timing.</a:t>
            </a:r>
            <a:endParaRPr lang="en-US" sz="1150" dirty="0"/>
          </a:p>
        </p:txBody>
      </p:sp>
      <p:sp>
        <p:nvSpPr>
          <p:cNvPr id="23" name="text-160"/>
          <p:cNvSpPr txBox="1"/>
          <p:nvPr/>
        </p:nvSpPr>
        <p:spPr>
          <a:xfrm>
            <a:off x="6065520" y="3727323"/>
            <a:ext cx="2529840" cy="201168"/>
          </a:xfrm>
          <a:prstGeom prst="rect">
            <a:avLst/>
          </a:prstGeom>
          <a:noFill/>
          <a:ln/>
        </p:spPr>
        <p:txBody>
          <a:bodyPr wrap="square" lIns="0" tIns="0" rIns="0" bIns="0" rtlCol="0" anchor="t"/>
          <a:lstStyle/>
          <a:p>
            <a:pPr indent="0" marL="0">
              <a:buNone/>
            </a:pPr>
            <a:r>
              <a:rPr lang="en-US" sz="850" dirty="0">
                <a:solidFill>
                  <a:srgbClr val="6E665C"/>
                </a:solidFill>
                <a:latin typeface="Calibri" pitchFamily="34" charset="0"/>
                <a:ea typeface="Calibri" pitchFamily="34" charset="-122"/>
                <a:cs typeface="Calibri" pitchFamily="34" charset="-120"/>
              </a:rPr>
              <a:t>Veo 3 · Google DeepMind · click to watch</a:t>
            </a:r>
            <a:pPr indent="0" marL="0">
              <a:buNone/>
            </a:pPr>
            <a:r>
              <a:rPr lang="en-US" sz="850" u="sng" dirty="0">
                <a:solidFill>
                  <a:srgbClr val="E7A07F"/>
                </a:solidFill>
                <a:latin typeface="Calibri" pitchFamily="34" charset="0"/>
                <a:ea typeface="Calibri" pitchFamily="34" charset="-122"/>
                <a:cs typeface="Calibri" pitchFamily="34" charset="-120"/>
                <a:hlinkClick r:id="rId12" invalidUrl="" action="" tgtFrame="" tooltip="https://deepmind.google/models/veo/" history="1" highlightClick="0" endSnd="0">
                  <a:extLst>
                    <a:ext uri="{A12FA001-AC4F-418D-AE19-62706E023703}">
                      <ahyp:hlinkClr xmlns:ahyp="http://schemas.microsoft.com/office/drawing/2018/hyperlinkcolor" val="tx"/>
                    </a:ext>
                  </a:extLst>
                </a:hlinkClick>
              </a:rPr>
              <a:t>  ·  source ↗</a:t>
            </a:r>
            <a:endParaRPr lang="en-US" sz="850" dirty="0"/>
          </a:p>
        </p:txBody>
      </p:sp>
      <p:sp>
        <p:nvSpPr>
          <p:cNvPr id="24" name="text-161"/>
          <p:cNvSpPr txBox="1"/>
          <p:nvPr/>
        </p:nvSpPr>
        <p:spPr>
          <a:xfrm>
            <a:off x="548640" y="4160520"/>
            <a:ext cx="8046720" cy="274320"/>
          </a:xfrm>
          <a:prstGeom prst="rect">
            <a:avLst/>
          </a:prstGeom>
          <a:noFill/>
          <a:ln/>
        </p:spPr>
        <p:txBody>
          <a:bodyPr wrap="square" lIns="0" tIns="0" rIns="0" bIns="0" rtlCol="0" anchor="t"/>
          <a:lstStyle/>
          <a:p>
            <a:pPr algn="ctr" indent="0" marL="0">
              <a:buNone/>
            </a:pPr>
            <a:r>
              <a:rPr lang="en-US" sz="1150" i="1" dirty="0">
                <a:solidFill>
                  <a:srgbClr val="CFC8BA"/>
                </a:solidFill>
                <a:latin typeface="Calibri" pitchFamily="34" charset="0"/>
                <a:ea typeface="Calibri" pitchFamily="34" charset="-122"/>
                <a:cs typeface="Calibri" pitchFamily="34" charset="-120"/>
              </a:rPr>
              <a:t>Listen for synchresis: which sound “welds” to the picture best?</a:t>
            </a:r>
            <a:endParaRPr lang="en-US" sz="115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Who ships native audio in 2026</a:t>
            </a:r>
            <a:endParaRPr lang="en-US" sz="2800" dirty="0"/>
          </a:p>
        </p:txBody>
      </p:sp>
      <p:graphicFrame>
        <p:nvGraphicFramePr>
          <p:cNvPr id="3" name="table-162"/>
          <p:cNvGraphicFramePr>
            <a:graphicFrameLocks noGrp="1"/>
          </p:cNvGraphicFramePr>
          <p:nvPr>
            <p:extLst>
              <p:ext uri="{D42A27DB-BD31-4B8C-83A1-F6EECF244321}">
                <p14:modId xmlns:p14="http://schemas.microsoft.com/office/powerpoint/2010/main" val="1579011935"/>
              </p:ext>
            </p:extLst>
          </p:nvPr>
        </p:nvGraphicFramePr>
        <p:xfrm>
          <a:off x="548640" y="1051560"/>
          <a:ext cx="8046720" cy="914400"/>
        </p:xfrm>
        <a:graphic>
          <a:graphicData uri="http://schemas.openxmlformats.org/drawingml/2006/table">
            <a:tbl>
              <a:tblPr/>
              <a:tblGrid>
                <a:gridCol w="1737360"/>
                <a:gridCol w="1554480"/>
                <a:gridCol w="1371600"/>
                <a:gridCol w="3383280"/>
              </a:tblGrid>
              <a:tr h="329184">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Model</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Maker</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Open?</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What stands out</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29184">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Veo 3.1</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Google</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Closed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Audio in reference, first/last-frame and Extend modes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29184">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Seedance 2.0 / 2.5</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ByteDance</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Closed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Up to 9 images + 3 videos + 3 audio clips as references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29184">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Kling 4.0</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Kuaishou</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Closed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Up to 30 s per generation (Sep 28 preview)</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29184">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Vidu Q4 Preview</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ShengShu</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Closed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Voice references for consistent characters (Oct 7)</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29184">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LTX-2 / 2.5</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Lightricks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Open weights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19B: 14B video + 5B audio stream</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29184">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Ovi</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Character.AI</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Open (Apache-2.0)</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Twin towers; audio tower trained from scratch</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29184">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MiniMax H3</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MiniMax</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Open weights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33B single stream; 32 kHz stereo audio</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29184">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Kandinsky 6.0</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Kandinsky Lab</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Open (MIT)</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3B Lite and 29B Pro; 44 kHz audio</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4" name="text-163"/>
          <p:cNvSpPr txBox="1"/>
          <p:nvPr/>
        </p:nvSpPr>
        <p:spPr>
          <a:xfrm>
            <a:off x="548640" y="4224528"/>
            <a:ext cx="8046720" cy="365760"/>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Sources: official model cards, technical reports and release notes (Google, ByteDance Seed, Lightricks arXiv 2601.03233, Character.AI arXiv 2510.01284, MiniMax, Kandinsky arXiv 2610.05608).</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Open weights, this summer and autumn</a:t>
            </a:r>
            <a:endParaRPr lang="en-US" sz="2800" dirty="0"/>
          </a:p>
        </p:txBody>
      </p:sp>
      <p:sp>
        <p:nvSpPr>
          <p:cNvPr id="3" name="frame-164"/>
          <p:cNvSpPr/>
          <p:nvPr/>
        </p:nvSpPr>
        <p:spPr>
          <a:xfrm>
            <a:off x="548640" y="1188720"/>
            <a:ext cx="2529840" cy="1423035"/>
          </a:xfrm>
          <a:prstGeom prst="rect">
            <a:avLst/>
          </a:prstGeom>
          <a:solidFill>
            <a:srgbClr val="111110"/>
          </a:solidFill>
          <a:ln w="9525">
            <a:solidFill>
              <a:srgbClr val="3A3631"/>
            </a:solidFill>
            <a:prstDash val="solid"/>
          </a:ln>
        </p:spPr>
      </p:sp>
      <p:pic>
        <p:nvPicPr>
          <p:cNvPr id="4" name="poster-165" descr="/tmp/claude-0/-home-claude/3f57d8ae-af99-58f6-a974-209369218365/scratchpad/build/covers/kandinsky_dog.jpg">
            <a:hlinkClick r:id="rId2" tooltip="Watch on the original page"/>
          </p:cNvPr>
          <p:cNvPicPr>
            <a:picLocks noChangeAspect="1"/>
          </p:cNvPicPr>
          <p:nvPr/>
        </p:nvPicPr>
        <p:blipFill>
          <a:blip r:embed="rId1"/>
          <a:stretch>
            <a:fillRect/>
          </a:stretch>
        </p:blipFill>
        <p:spPr>
          <a:xfrm>
            <a:off x="548640" y="1188720"/>
            <a:ext cx="2529840" cy="1423035"/>
          </a:xfrm>
          <a:prstGeom prst="rect">
            <a:avLst/>
          </a:prstGeom>
        </p:spPr>
      </p:pic>
      <p:sp>
        <p:nvSpPr>
          <p:cNvPr id="5" name="play-166">
            <a:hlinkClick r:id="rId3" tooltip="Watch on the original page"/>
          </p:cNvPr>
          <p:cNvSpPr/>
          <p:nvPr/>
        </p:nvSpPr>
        <p:spPr>
          <a:xfrm>
            <a:off x="1614335" y="1701013"/>
            <a:ext cx="398450" cy="398450"/>
          </a:xfrm>
          <a:prstGeom prst="ellipse">
            <a:avLst/>
          </a:prstGeom>
          <a:solidFill>
            <a:srgbClr val="B4472A">
              <a:alpha val="92000"/>
            </a:srgbClr>
          </a:solidFill>
          <a:ln w="15875">
            <a:solidFill>
              <a:srgbClr val="FBF3EC"/>
            </a:solidFill>
            <a:prstDash val="solid"/>
          </a:ln>
        </p:spPr>
      </p:sp>
      <p:sp>
        <p:nvSpPr>
          <p:cNvPr id="6" name="playicon-167"/>
          <p:cNvSpPr/>
          <p:nvPr/>
        </p:nvSpPr>
        <p:spPr>
          <a:xfrm rot="5400000">
            <a:off x="1757777" y="1820548"/>
            <a:ext cx="159380" cy="159380"/>
          </a:xfrm>
          <a:prstGeom prst="triangle">
            <a:avLst/>
          </a:prstGeom>
          <a:solidFill>
            <a:srgbClr val="FBF3EC"/>
          </a:solidFill>
          <a:ln w="12700">
            <a:solidFill>
              <a:srgbClr val="FBF3EC"/>
            </a:solidFill>
            <a:prstDash val="solid"/>
          </a:ln>
        </p:spPr>
      </p:sp>
      <p:sp>
        <p:nvSpPr>
          <p:cNvPr id="7" name="text-168"/>
          <p:cNvSpPr txBox="1"/>
          <p:nvPr/>
        </p:nvSpPr>
        <p:spPr>
          <a:xfrm>
            <a:off x="548640" y="2721483"/>
            <a:ext cx="252984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Kandinsky 6.0 (Oct 2026)</a:t>
            </a:r>
            <a:endParaRPr lang="en-US" sz="1400" dirty="0"/>
          </a:p>
        </p:txBody>
      </p:sp>
      <p:sp>
        <p:nvSpPr>
          <p:cNvPr id="8" name="text-169"/>
          <p:cNvSpPr txBox="1"/>
          <p:nvPr/>
        </p:nvSpPr>
        <p:spPr>
          <a:xfrm>
            <a:off x="548640" y="3023235"/>
            <a:ext cx="2529840" cy="6858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MIT license; 3B Lite and 29B Pro; 44 kHz audio.</a:t>
            </a:r>
            <a:endParaRPr lang="en-US" sz="1150" dirty="0"/>
          </a:p>
        </p:txBody>
      </p:sp>
      <p:sp>
        <p:nvSpPr>
          <p:cNvPr id="9" name="text-170"/>
          <p:cNvSpPr txBox="1"/>
          <p:nvPr/>
        </p:nvSpPr>
        <p:spPr>
          <a:xfrm>
            <a:off x="548640" y="3727323"/>
            <a:ext cx="2529840" cy="201168"/>
          </a:xfrm>
          <a:prstGeom prst="rect">
            <a:avLst/>
          </a:prstGeom>
          <a:noFill/>
          <a:ln/>
        </p:spPr>
        <p:txBody>
          <a:bodyPr wrap="square" lIns="0" tIns="0" rIns="0" bIns="0" rtlCol="0" anchor="t"/>
          <a:lstStyle/>
          <a:p>
            <a:pPr indent="0" marL="0">
              <a:buNone/>
            </a:pPr>
            <a:r>
              <a:rPr lang="en-US" sz="850" dirty="0">
                <a:solidFill>
                  <a:srgbClr val="6E665C"/>
                </a:solidFill>
                <a:latin typeface="Calibri" pitchFamily="34" charset="0"/>
                <a:ea typeface="Calibri" pitchFamily="34" charset="-122"/>
                <a:cs typeface="Calibri" pitchFamily="34" charset="-120"/>
              </a:rPr>
              <a:t>Kandinsky 6.0 · Kandinsky Lab · click to watch</a:t>
            </a:r>
            <a:pPr indent="0" marL="0">
              <a:buNone/>
            </a:pPr>
            <a:r>
              <a:rPr lang="en-US" sz="850" u="sng" dirty="0">
                <a:solidFill>
                  <a:srgbClr val="E7A07F"/>
                </a:solidFill>
                <a:latin typeface="Calibri" pitchFamily="34" charset="0"/>
                <a:ea typeface="Calibri" pitchFamily="34" charset="-122"/>
                <a:cs typeface="Calibri" pitchFamily="34" charset="-120"/>
                <a:hlinkClick r:id="rId4" invalidUrl="" action="" tgtFrame="" tooltip="https://kandinskylab.ai/models/video/" history="1" highlightClick="0" endSnd="0">
                  <a:extLst>
                    <a:ext uri="{A12FA001-AC4F-418D-AE19-62706E023703}">
                      <ahyp:hlinkClr xmlns:ahyp="http://schemas.microsoft.com/office/drawing/2018/hyperlinkcolor" val="tx"/>
                    </a:ext>
                  </a:extLst>
                </a:hlinkClick>
              </a:rPr>
              <a:t>  ·  source ↗</a:t>
            </a:r>
            <a:endParaRPr lang="en-US" sz="850" dirty="0"/>
          </a:p>
        </p:txBody>
      </p:sp>
      <p:sp>
        <p:nvSpPr>
          <p:cNvPr id="10" name="frame-171"/>
          <p:cNvSpPr/>
          <p:nvPr/>
        </p:nvSpPr>
        <p:spPr>
          <a:xfrm>
            <a:off x="3307080" y="1188720"/>
            <a:ext cx="2529840" cy="1423035"/>
          </a:xfrm>
          <a:prstGeom prst="rect">
            <a:avLst/>
          </a:prstGeom>
          <a:solidFill>
            <a:srgbClr val="111110"/>
          </a:solidFill>
          <a:ln w="9525">
            <a:solidFill>
              <a:srgbClr val="3A3631"/>
            </a:solidFill>
            <a:prstDash val="solid"/>
          </a:ln>
        </p:spPr>
      </p:sp>
      <p:pic>
        <p:nvPicPr>
          <p:cNvPr id="11" name="poster-172" descr="/tmp/claude-0/-home-claude/3f57d8ae-af99-58f6-a974-209369218365/scratchpad/build/covers/minimax_ship.jpg">
            <a:hlinkClick r:id="rId6" tooltip="Watch on the original page"/>
          </p:cNvPr>
          <p:cNvPicPr>
            <a:picLocks noChangeAspect="1"/>
          </p:cNvPicPr>
          <p:nvPr/>
        </p:nvPicPr>
        <p:blipFill>
          <a:blip r:embed="rId5"/>
          <a:stretch>
            <a:fillRect/>
          </a:stretch>
        </p:blipFill>
        <p:spPr>
          <a:xfrm>
            <a:off x="3327816" y="1188720"/>
            <a:ext cx="2488367" cy="1423035"/>
          </a:xfrm>
          <a:prstGeom prst="rect">
            <a:avLst/>
          </a:prstGeom>
        </p:spPr>
      </p:pic>
      <p:sp>
        <p:nvSpPr>
          <p:cNvPr id="12" name="play-173">
            <a:hlinkClick r:id="rId7" tooltip="Watch on the original page"/>
          </p:cNvPr>
          <p:cNvSpPr/>
          <p:nvPr/>
        </p:nvSpPr>
        <p:spPr>
          <a:xfrm>
            <a:off x="4372775" y="1701013"/>
            <a:ext cx="398450" cy="398450"/>
          </a:xfrm>
          <a:prstGeom prst="ellipse">
            <a:avLst/>
          </a:prstGeom>
          <a:solidFill>
            <a:srgbClr val="B4472A">
              <a:alpha val="92000"/>
            </a:srgbClr>
          </a:solidFill>
          <a:ln w="15875">
            <a:solidFill>
              <a:srgbClr val="FBF3EC"/>
            </a:solidFill>
            <a:prstDash val="solid"/>
          </a:ln>
        </p:spPr>
      </p:sp>
      <p:sp>
        <p:nvSpPr>
          <p:cNvPr id="13" name="playicon-174"/>
          <p:cNvSpPr/>
          <p:nvPr/>
        </p:nvSpPr>
        <p:spPr>
          <a:xfrm rot="5400000">
            <a:off x="4516217" y="1820548"/>
            <a:ext cx="159380" cy="159380"/>
          </a:xfrm>
          <a:prstGeom prst="triangle">
            <a:avLst/>
          </a:prstGeom>
          <a:solidFill>
            <a:srgbClr val="FBF3EC"/>
          </a:solidFill>
          <a:ln w="12700">
            <a:solidFill>
              <a:srgbClr val="FBF3EC"/>
            </a:solidFill>
            <a:prstDash val="solid"/>
          </a:ln>
        </p:spPr>
      </p:sp>
      <p:sp>
        <p:nvSpPr>
          <p:cNvPr id="14" name="text-175"/>
          <p:cNvSpPr txBox="1"/>
          <p:nvPr/>
        </p:nvSpPr>
        <p:spPr>
          <a:xfrm>
            <a:off x="3307080" y="2721483"/>
            <a:ext cx="252984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MiniMax H3 (Aug 2026)</a:t>
            </a:r>
            <a:endParaRPr lang="en-US" sz="1400" dirty="0"/>
          </a:p>
        </p:txBody>
      </p:sp>
      <p:sp>
        <p:nvSpPr>
          <p:cNvPr id="15" name="text-176"/>
          <p:cNvSpPr txBox="1"/>
          <p:nvPr/>
        </p:nvSpPr>
        <p:spPr>
          <a:xfrm>
            <a:off x="3307080" y="3023235"/>
            <a:ext cx="2529840" cy="6858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33B single stream; 32 kHz stereo; 11 languages of dialogue.</a:t>
            </a:r>
            <a:endParaRPr lang="en-US" sz="1150" dirty="0"/>
          </a:p>
        </p:txBody>
      </p:sp>
      <p:sp>
        <p:nvSpPr>
          <p:cNvPr id="16" name="text-177"/>
          <p:cNvSpPr txBox="1"/>
          <p:nvPr/>
        </p:nvSpPr>
        <p:spPr>
          <a:xfrm>
            <a:off x="3307080" y="3727323"/>
            <a:ext cx="2529840" cy="201168"/>
          </a:xfrm>
          <a:prstGeom prst="rect">
            <a:avLst/>
          </a:prstGeom>
          <a:noFill/>
          <a:ln/>
        </p:spPr>
        <p:txBody>
          <a:bodyPr wrap="square" lIns="0" tIns="0" rIns="0" bIns="0" rtlCol="0" anchor="t"/>
          <a:lstStyle/>
          <a:p>
            <a:pPr indent="0" marL="0">
              <a:buNone/>
            </a:pPr>
            <a:r>
              <a:rPr lang="en-US" sz="850" dirty="0">
                <a:solidFill>
                  <a:srgbClr val="6E665C"/>
                </a:solidFill>
                <a:latin typeface="Calibri" pitchFamily="34" charset="0"/>
                <a:ea typeface="Calibri" pitchFamily="34" charset="-122"/>
                <a:cs typeface="Calibri" pitchFamily="34" charset="-120"/>
              </a:rPr>
              <a:t>MiniMax H3 · MiniMax · click to watch</a:t>
            </a:r>
            <a:pPr indent="0" marL="0">
              <a:buNone/>
            </a:pPr>
            <a:r>
              <a:rPr lang="en-US" sz="850" u="sng" dirty="0">
                <a:solidFill>
                  <a:srgbClr val="E7A07F"/>
                </a:solidFill>
                <a:latin typeface="Calibri" pitchFamily="34" charset="0"/>
                <a:ea typeface="Calibri" pitchFamily="34" charset="-122"/>
                <a:cs typeface="Calibri" pitchFamily="34" charset="-120"/>
                <a:hlinkClick r:id="rId8" invalidUrl="" action="" tgtFrame="" tooltip="https://huggingface.co/MiniMaxAI/MiniMax-H3" history="1" highlightClick="0" endSnd="0">
                  <a:extLst>
                    <a:ext uri="{A12FA001-AC4F-418D-AE19-62706E023703}">
                      <ahyp:hlinkClr xmlns:ahyp="http://schemas.microsoft.com/office/drawing/2018/hyperlinkcolor" val="tx"/>
                    </a:ext>
                  </a:extLst>
                </a:hlinkClick>
              </a:rPr>
              <a:t>  ·  source ↗</a:t>
            </a:r>
            <a:endParaRPr lang="en-US" sz="850" dirty="0"/>
          </a:p>
        </p:txBody>
      </p:sp>
      <p:sp>
        <p:nvSpPr>
          <p:cNvPr id="17" name="frame-178"/>
          <p:cNvSpPr/>
          <p:nvPr/>
        </p:nvSpPr>
        <p:spPr>
          <a:xfrm>
            <a:off x="6065520" y="1188720"/>
            <a:ext cx="2529840" cy="1423035"/>
          </a:xfrm>
          <a:prstGeom prst="rect">
            <a:avLst/>
          </a:prstGeom>
          <a:solidFill>
            <a:srgbClr val="111110"/>
          </a:solidFill>
          <a:ln w="9525">
            <a:solidFill>
              <a:srgbClr val="3A3631"/>
            </a:solidFill>
            <a:prstDash val="solid"/>
          </a:ln>
        </p:spPr>
      </p:sp>
      <p:pic>
        <p:nvPicPr>
          <p:cNvPr id="18" name="poster-179" descr="/tmp/claude-0/-home-claude/3f57d8ae-af99-58f6-a974-209369218365/scratchpad/build/covers/nava_chess.jpg">
            <a:hlinkClick r:id="rId10" tooltip="Watch on the original page"/>
          </p:cNvPr>
          <p:cNvPicPr>
            <a:picLocks noChangeAspect="1"/>
          </p:cNvPicPr>
          <p:nvPr/>
        </p:nvPicPr>
        <p:blipFill>
          <a:blip r:embed="rId9"/>
          <a:stretch>
            <a:fillRect/>
          </a:stretch>
        </p:blipFill>
        <p:spPr>
          <a:xfrm>
            <a:off x="6065520" y="1204532"/>
            <a:ext cx="2529840" cy="1391412"/>
          </a:xfrm>
          <a:prstGeom prst="rect">
            <a:avLst/>
          </a:prstGeom>
        </p:spPr>
      </p:pic>
      <p:sp>
        <p:nvSpPr>
          <p:cNvPr id="19" name="play-180">
            <a:hlinkClick r:id="rId11" tooltip="Watch on the original page"/>
          </p:cNvPr>
          <p:cNvSpPr/>
          <p:nvPr/>
        </p:nvSpPr>
        <p:spPr>
          <a:xfrm>
            <a:off x="7135642" y="1705440"/>
            <a:ext cx="389595" cy="389595"/>
          </a:xfrm>
          <a:prstGeom prst="ellipse">
            <a:avLst/>
          </a:prstGeom>
          <a:solidFill>
            <a:srgbClr val="B4472A">
              <a:alpha val="92000"/>
            </a:srgbClr>
          </a:solidFill>
          <a:ln w="15875">
            <a:solidFill>
              <a:srgbClr val="FBF3EC"/>
            </a:solidFill>
            <a:prstDash val="solid"/>
          </a:ln>
        </p:spPr>
      </p:sp>
      <p:sp>
        <p:nvSpPr>
          <p:cNvPr id="20" name="playicon-181"/>
          <p:cNvSpPr/>
          <p:nvPr/>
        </p:nvSpPr>
        <p:spPr>
          <a:xfrm rot="5400000">
            <a:off x="7275897" y="1822318"/>
            <a:ext cx="155838" cy="155838"/>
          </a:xfrm>
          <a:prstGeom prst="triangle">
            <a:avLst/>
          </a:prstGeom>
          <a:solidFill>
            <a:srgbClr val="FBF3EC"/>
          </a:solidFill>
          <a:ln w="12700">
            <a:solidFill>
              <a:srgbClr val="FBF3EC"/>
            </a:solidFill>
            <a:prstDash val="solid"/>
          </a:ln>
        </p:spPr>
      </p:sp>
      <p:sp>
        <p:nvSpPr>
          <p:cNvPr id="21" name="text-182"/>
          <p:cNvSpPr txBox="1"/>
          <p:nvPr/>
        </p:nvSpPr>
        <p:spPr>
          <a:xfrm>
            <a:off x="6065520" y="2721483"/>
            <a:ext cx="252984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NAVA (May 2026)</a:t>
            </a:r>
            <a:endParaRPr lang="en-US" sz="1400" dirty="0"/>
          </a:p>
        </p:txBody>
      </p:sp>
      <p:sp>
        <p:nvSpPr>
          <p:cNvPr id="22" name="text-183"/>
          <p:cNvSpPr txBox="1"/>
          <p:nvPr/>
        </p:nvSpPr>
        <p:spPr>
          <a:xfrm>
            <a:off x="6065520" y="3023235"/>
            <a:ext cx="2529840" cy="6858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6.3B, Apache-2.0; best open lip-sync on Verse-Bench.</a:t>
            </a:r>
            <a:endParaRPr lang="en-US" sz="1150" dirty="0"/>
          </a:p>
        </p:txBody>
      </p:sp>
      <p:sp>
        <p:nvSpPr>
          <p:cNvPr id="23" name="text-184"/>
          <p:cNvSpPr txBox="1"/>
          <p:nvPr/>
        </p:nvSpPr>
        <p:spPr>
          <a:xfrm>
            <a:off x="6065520" y="3727323"/>
            <a:ext cx="2529840" cy="201168"/>
          </a:xfrm>
          <a:prstGeom prst="rect">
            <a:avLst/>
          </a:prstGeom>
          <a:noFill/>
          <a:ln/>
        </p:spPr>
        <p:txBody>
          <a:bodyPr wrap="square" lIns="0" tIns="0" rIns="0" bIns="0" rtlCol="0" anchor="t"/>
          <a:lstStyle/>
          <a:p>
            <a:pPr indent="0" marL="0">
              <a:buNone/>
            </a:pPr>
            <a:r>
              <a:rPr lang="en-US" sz="850" dirty="0">
                <a:solidFill>
                  <a:srgbClr val="6E665C"/>
                </a:solidFill>
                <a:latin typeface="Calibri" pitchFamily="34" charset="0"/>
                <a:ea typeface="Calibri" pitchFamily="34" charset="-122"/>
                <a:cs typeface="Calibri" pitchFamily="34" charset="-120"/>
              </a:rPr>
              <a:t>NAVA · Baidu ERNIE · click to watch</a:t>
            </a:r>
            <a:pPr indent="0" marL="0">
              <a:buNone/>
            </a:pPr>
            <a:r>
              <a:rPr lang="en-US" sz="850" u="sng" dirty="0">
                <a:solidFill>
                  <a:srgbClr val="E7A07F"/>
                </a:solidFill>
                <a:latin typeface="Calibri" pitchFamily="34" charset="0"/>
                <a:ea typeface="Calibri" pitchFamily="34" charset="-122"/>
                <a:cs typeface="Calibri" pitchFamily="34" charset="-120"/>
                <a:hlinkClick r:id="rId12" invalidUrl="" action="" tgtFrame="" tooltip="https://ernie-research.github.io/NAVA/" history="1" highlightClick="0" endSnd="0">
                  <a:extLst>
                    <a:ext uri="{A12FA001-AC4F-418D-AE19-62706E023703}">
                      <ahyp:hlinkClr xmlns:ahyp="http://schemas.microsoft.com/office/drawing/2018/hyperlinkcolor" val="tx"/>
                    </a:ext>
                  </a:extLst>
                </a:hlinkClick>
              </a:rPr>
              <a:t>  ·  source ↗</a:t>
            </a:r>
            <a:endParaRPr lang="en-US" sz="850" dirty="0"/>
          </a:p>
        </p:txBody>
      </p:sp>
      <p:sp>
        <p:nvSpPr>
          <p:cNvPr id="24" name="text-185"/>
          <p:cNvSpPr txBox="1"/>
          <p:nvPr/>
        </p:nvSpPr>
        <p:spPr>
          <a:xfrm>
            <a:off x="548640" y="4160520"/>
            <a:ext cx="8046720" cy="274320"/>
          </a:xfrm>
          <a:prstGeom prst="rect">
            <a:avLst/>
          </a:prstGeom>
          <a:noFill/>
          <a:ln/>
        </p:spPr>
        <p:txBody>
          <a:bodyPr wrap="square" lIns="0" tIns="0" rIns="0" bIns="0" rtlCol="0" anchor="t"/>
          <a:lstStyle/>
          <a:p>
            <a:pPr algn="ctr" indent="0" marL="0">
              <a:buNone/>
            </a:pPr>
            <a:r>
              <a:rPr lang="en-US" sz="1150" i="1" dirty="0">
                <a:solidFill>
                  <a:srgbClr val="CFC8BA"/>
                </a:solidFill>
                <a:latin typeface="Calibri" pitchFamily="34" charset="0"/>
                <a:ea typeface="Calibri" pitchFamily="34" charset="-122"/>
                <a:cs typeface="Calibri" pitchFamily="34" charset="-120"/>
              </a:rPr>
              <a:t>You can download and run all three; check each license before commercial use.</a:t>
            </a:r>
            <a:endParaRPr lang="en-US" sz="115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Closed models: Seedance 2.0’s range</a:t>
            </a:r>
            <a:endParaRPr lang="en-US" sz="2800" dirty="0"/>
          </a:p>
        </p:txBody>
      </p:sp>
      <p:sp>
        <p:nvSpPr>
          <p:cNvPr id="3" name="frame-186"/>
          <p:cNvSpPr/>
          <p:nvPr/>
        </p:nvSpPr>
        <p:spPr>
          <a:xfrm>
            <a:off x="548640" y="1051560"/>
            <a:ext cx="3886200" cy="2185988"/>
          </a:xfrm>
          <a:prstGeom prst="rect">
            <a:avLst/>
          </a:prstGeom>
          <a:solidFill>
            <a:srgbClr val="111110"/>
          </a:solidFill>
          <a:ln w="9525">
            <a:solidFill>
              <a:srgbClr val="3A3631"/>
            </a:solidFill>
            <a:prstDash val="solid"/>
          </a:ln>
        </p:spPr>
      </p:sp>
      <p:pic>
        <p:nvPicPr>
          <p:cNvPr id="4" name="poster-187" descr="/tmp/claude-0/-home-claude/3f57d8ae-af99-58f6-a974-209369218365/scratchpad/build/covers/seedance_ink.jpg">
            <a:hlinkClick r:id="rId2" tooltip="Watch on the original page"/>
          </p:cNvPr>
          <p:cNvPicPr>
            <a:picLocks noChangeAspect="1"/>
          </p:cNvPicPr>
          <p:nvPr/>
        </p:nvPicPr>
        <p:blipFill>
          <a:blip r:embed="rId1"/>
          <a:stretch>
            <a:fillRect/>
          </a:stretch>
        </p:blipFill>
        <p:spPr>
          <a:xfrm>
            <a:off x="974352" y="1051560"/>
            <a:ext cx="3034777" cy="2185988"/>
          </a:xfrm>
          <a:prstGeom prst="rect">
            <a:avLst/>
          </a:prstGeom>
        </p:spPr>
      </p:pic>
      <p:sp>
        <p:nvSpPr>
          <p:cNvPr id="5" name="play-188">
            <a:hlinkClick r:id="rId3" tooltip="Watch on the original page"/>
          </p:cNvPr>
          <p:cNvSpPr/>
          <p:nvPr/>
        </p:nvSpPr>
        <p:spPr>
          <a:xfrm>
            <a:off x="2208276" y="1861090"/>
            <a:ext cx="566928" cy="566928"/>
          </a:xfrm>
          <a:prstGeom prst="ellipse">
            <a:avLst/>
          </a:prstGeom>
          <a:solidFill>
            <a:srgbClr val="B4472A">
              <a:alpha val="92000"/>
            </a:srgbClr>
          </a:solidFill>
          <a:ln w="15875">
            <a:solidFill>
              <a:srgbClr val="FBF3EC"/>
            </a:solidFill>
            <a:prstDash val="solid"/>
          </a:ln>
        </p:spPr>
      </p:sp>
      <p:sp>
        <p:nvSpPr>
          <p:cNvPr id="6" name="playicon-189"/>
          <p:cNvSpPr/>
          <p:nvPr/>
        </p:nvSpPr>
        <p:spPr>
          <a:xfrm rot="5400000">
            <a:off x="2412370" y="2031168"/>
            <a:ext cx="226771" cy="226771"/>
          </a:xfrm>
          <a:prstGeom prst="triangle">
            <a:avLst/>
          </a:prstGeom>
          <a:solidFill>
            <a:srgbClr val="FBF3EC"/>
          </a:solidFill>
          <a:ln w="12700">
            <a:solidFill>
              <a:srgbClr val="FBF3EC"/>
            </a:solidFill>
            <a:prstDash val="solid"/>
          </a:ln>
        </p:spPr>
      </p:sp>
      <p:sp>
        <p:nvSpPr>
          <p:cNvPr id="7" name="text-190"/>
          <p:cNvSpPr txBox="1"/>
          <p:nvPr/>
        </p:nvSpPr>
        <p:spPr>
          <a:xfrm>
            <a:off x="54864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A painting comes alive</a:t>
            </a:r>
            <a:endParaRPr lang="en-US" sz="1400" dirty="0"/>
          </a:p>
        </p:txBody>
      </p:sp>
      <p:sp>
        <p:nvSpPr>
          <p:cNvPr id="8" name="text-191"/>
          <p:cNvSpPr txBox="1"/>
          <p:nvPr/>
        </p:nvSpPr>
        <p:spPr>
          <a:xfrm>
            <a:off x="54864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Chinese ink-painting style, with hooves and wind generated to match.</a:t>
            </a:r>
            <a:endParaRPr lang="en-US" sz="1150" dirty="0"/>
          </a:p>
        </p:txBody>
      </p:sp>
      <p:sp>
        <p:nvSpPr>
          <p:cNvPr id="9" name="text-192"/>
          <p:cNvSpPr txBox="1"/>
          <p:nvPr/>
        </p:nvSpPr>
        <p:spPr>
          <a:xfrm>
            <a:off x="54864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Seedance 2.0 · ByteDance Seed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4" invalidUrl="" action="" tgtFrame="" tooltip="https://seed.bytedance.com/en/seedance2_0"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0" name="frame-193"/>
          <p:cNvSpPr/>
          <p:nvPr/>
        </p:nvSpPr>
        <p:spPr>
          <a:xfrm>
            <a:off x="4709160" y="1051560"/>
            <a:ext cx="3886200" cy="2185988"/>
          </a:xfrm>
          <a:prstGeom prst="rect">
            <a:avLst/>
          </a:prstGeom>
          <a:solidFill>
            <a:srgbClr val="111110"/>
          </a:solidFill>
          <a:ln w="9525">
            <a:solidFill>
              <a:srgbClr val="3A3631"/>
            </a:solidFill>
            <a:prstDash val="solid"/>
          </a:ln>
        </p:spPr>
      </p:sp>
      <p:pic>
        <p:nvPicPr>
          <p:cNvPr id="11" name="poster-194" descr="/tmp/claude-0/-home-claude/3f57d8ae-af99-58f6-a974-209369218365/scratchpad/build/covers/seedance_piano.jpg">
            <a:hlinkClick r:id="rId6" tooltip="Watch on the original page"/>
          </p:cNvPr>
          <p:cNvPicPr>
            <a:picLocks noChangeAspect="1"/>
          </p:cNvPicPr>
          <p:nvPr/>
        </p:nvPicPr>
        <p:blipFill>
          <a:blip r:embed="rId5"/>
          <a:stretch>
            <a:fillRect/>
          </a:stretch>
        </p:blipFill>
        <p:spPr>
          <a:xfrm>
            <a:off x="4709160" y="1051560"/>
            <a:ext cx="3886200" cy="2185988"/>
          </a:xfrm>
          <a:prstGeom prst="rect">
            <a:avLst/>
          </a:prstGeom>
        </p:spPr>
      </p:pic>
      <p:sp>
        <p:nvSpPr>
          <p:cNvPr id="12" name="play-195">
            <a:hlinkClick r:id="rId7" tooltip="Watch on the original page"/>
          </p:cNvPr>
          <p:cNvSpPr/>
          <p:nvPr/>
        </p:nvSpPr>
        <p:spPr>
          <a:xfrm>
            <a:off x="6368796" y="1861090"/>
            <a:ext cx="566928" cy="566928"/>
          </a:xfrm>
          <a:prstGeom prst="ellipse">
            <a:avLst/>
          </a:prstGeom>
          <a:solidFill>
            <a:srgbClr val="B4472A">
              <a:alpha val="92000"/>
            </a:srgbClr>
          </a:solidFill>
          <a:ln w="15875">
            <a:solidFill>
              <a:srgbClr val="FBF3EC"/>
            </a:solidFill>
            <a:prstDash val="solid"/>
          </a:ln>
        </p:spPr>
      </p:sp>
      <p:sp>
        <p:nvSpPr>
          <p:cNvPr id="13" name="playicon-196"/>
          <p:cNvSpPr/>
          <p:nvPr/>
        </p:nvSpPr>
        <p:spPr>
          <a:xfrm rot="5400000">
            <a:off x="6572890" y="2031168"/>
            <a:ext cx="226771" cy="226771"/>
          </a:xfrm>
          <a:prstGeom prst="triangle">
            <a:avLst/>
          </a:prstGeom>
          <a:solidFill>
            <a:srgbClr val="FBF3EC"/>
          </a:solidFill>
          <a:ln w="12700">
            <a:solidFill>
              <a:srgbClr val="FBF3EC"/>
            </a:solidFill>
            <a:prstDash val="solid"/>
          </a:ln>
        </p:spPr>
      </p:sp>
      <p:sp>
        <p:nvSpPr>
          <p:cNvPr id="14" name="text-197"/>
          <p:cNvSpPr txBox="1"/>
          <p:nvPr/>
        </p:nvSpPr>
        <p:spPr>
          <a:xfrm>
            <a:off x="470916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A concert hall</a:t>
            </a:r>
            <a:endParaRPr lang="en-US" sz="1400" dirty="0"/>
          </a:p>
        </p:txBody>
      </p:sp>
      <p:sp>
        <p:nvSpPr>
          <p:cNvPr id="15" name="text-198"/>
          <p:cNvSpPr txBox="1"/>
          <p:nvPr/>
        </p:nvSpPr>
        <p:spPr>
          <a:xfrm>
            <a:off x="470916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Hands, music and the room’s reverb, together.</a:t>
            </a:r>
            <a:endParaRPr lang="en-US" sz="1150" dirty="0"/>
          </a:p>
        </p:txBody>
      </p:sp>
      <p:sp>
        <p:nvSpPr>
          <p:cNvPr id="16" name="text-199"/>
          <p:cNvSpPr txBox="1"/>
          <p:nvPr/>
        </p:nvSpPr>
        <p:spPr>
          <a:xfrm>
            <a:off x="470916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Seedance 2.0 · ByteDance Seed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8" invalidUrl="" action="" tgtFrame="" tooltip="https://seed.bytedance.com/en/seedance2_0"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Under the hood: what is sound to a model?</a:t>
            </a:r>
            <a:endParaRPr lang="en-US" sz="2800" dirty="0"/>
          </a:p>
        </p:txBody>
      </p:sp>
      <p:sp>
        <p:nvSpPr>
          <p:cNvPr id="3" name="card-200"/>
          <p:cNvSpPr/>
          <p:nvPr/>
        </p:nvSpPr>
        <p:spPr>
          <a:xfrm>
            <a:off x="548640" y="1234440"/>
            <a:ext cx="1792224" cy="2240280"/>
          </a:xfrm>
          <a:prstGeom prst="roundRect">
            <a:avLst>
              <a:gd name="adj" fmla="val 4082"/>
            </a:avLst>
          </a:prstGeom>
          <a:solidFill>
            <a:srgbClr val="2B2926"/>
          </a:solidFill>
          <a:ln w="12700">
            <a:solidFill>
              <a:srgbClr val="2B2926"/>
            </a:solidFill>
            <a:prstDash val="solid"/>
          </a:ln>
        </p:spPr>
      </p:sp>
      <p:sp>
        <p:nvSpPr>
          <p:cNvPr id="4" name="text-201"/>
          <p:cNvSpPr txBox="1"/>
          <p:nvPr/>
        </p:nvSpPr>
        <p:spPr>
          <a:xfrm>
            <a:off x="694944" y="1435608"/>
            <a:ext cx="1499616" cy="86868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48,000</a:t>
            </a:r>
            <a:endParaRPr lang="en-US" sz="2600" dirty="0"/>
          </a:p>
        </p:txBody>
      </p:sp>
      <p:sp>
        <p:nvSpPr>
          <p:cNvPr id="5" name="text-202"/>
          <p:cNvSpPr txBox="1"/>
          <p:nvPr/>
        </p:nvSpPr>
        <p:spPr>
          <a:xfrm>
            <a:off x="694944"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Numbers per second per channel: raw audio is a pressure wave, sampled</a:t>
            </a:r>
            <a:endParaRPr lang="en-US" sz="1250" dirty="0"/>
          </a:p>
        </p:txBody>
      </p:sp>
      <p:sp>
        <p:nvSpPr>
          <p:cNvPr id="6" name="text-203"/>
          <p:cNvSpPr txBox="1"/>
          <p:nvPr/>
        </p:nvSpPr>
        <p:spPr>
          <a:xfrm>
            <a:off x="2359152"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7" name="card-204"/>
          <p:cNvSpPr/>
          <p:nvPr/>
        </p:nvSpPr>
        <p:spPr>
          <a:xfrm>
            <a:off x="2633472" y="1234440"/>
            <a:ext cx="1792224" cy="2240280"/>
          </a:xfrm>
          <a:prstGeom prst="roundRect">
            <a:avLst>
              <a:gd name="adj" fmla="val 4082"/>
            </a:avLst>
          </a:prstGeom>
          <a:solidFill>
            <a:srgbClr val="2B2926"/>
          </a:solidFill>
          <a:ln w="12700">
            <a:solidFill>
              <a:srgbClr val="2B2926"/>
            </a:solidFill>
            <a:prstDash val="solid"/>
          </a:ln>
        </p:spPr>
      </p:sp>
      <p:sp>
        <p:nvSpPr>
          <p:cNvPr id="8" name="text-205"/>
          <p:cNvSpPr txBox="1"/>
          <p:nvPr/>
        </p:nvSpPr>
        <p:spPr>
          <a:xfrm>
            <a:off x="2779776" y="1435608"/>
            <a:ext cx="1499616"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Mel</a:t>
            </a:r>
            <a:endParaRPr lang="en-US" sz="3400" dirty="0"/>
          </a:p>
        </p:txBody>
      </p:sp>
      <p:sp>
        <p:nvSpPr>
          <p:cNvPr id="9" name="text-206"/>
          <p:cNvSpPr txBox="1"/>
          <p:nvPr/>
        </p:nvSpPr>
        <p:spPr>
          <a:xfrm>
            <a:off x="2779776"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Many short FFTs turn it into a picture of pitch over time (a spectrogram), warped to how we hear</a:t>
            </a:r>
            <a:endParaRPr lang="en-US" sz="1250" dirty="0"/>
          </a:p>
        </p:txBody>
      </p:sp>
      <p:sp>
        <p:nvSpPr>
          <p:cNvPr id="10" name="text-207"/>
          <p:cNvSpPr txBox="1"/>
          <p:nvPr/>
        </p:nvSpPr>
        <p:spPr>
          <a:xfrm>
            <a:off x="4443984"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1" name="card-208"/>
          <p:cNvSpPr/>
          <p:nvPr/>
        </p:nvSpPr>
        <p:spPr>
          <a:xfrm>
            <a:off x="4718304" y="1234440"/>
            <a:ext cx="1792224" cy="2240280"/>
          </a:xfrm>
          <a:prstGeom prst="roundRect">
            <a:avLst>
              <a:gd name="adj" fmla="val 4082"/>
            </a:avLst>
          </a:prstGeom>
          <a:solidFill>
            <a:srgbClr val="2B2926"/>
          </a:solidFill>
          <a:ln w="12700">
            <a:solidFill>
              <a:srgbClr val="2B2926"/>
            </a:solidFill>
            <a:prstDash val="solid"/>
          </a:ln>
        </p:spPr>
      </p:sp>
      <p:sp>
        <p:nvSpPr>
          <p:cNvPr id="12" name="text-209"/>
          <p:cNvSpPr txBox="1"/>
          <p:nvPr/>
        </p:nvSpPr>
        <p:spPr>
          <a:xfrm>
            <a:off x="4864608" y="1435608"/>
            <a:ext cx="1499616" cy="86868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25 / s</a:t>
            </a:r>
            <a:endParaRPr lang="en-US" sz="2600" dirty="0"/>
          </a:p>
        </p:txBody>
      </p:sp>
      <p:sp>
        <p:nvSpPr>
          <p:cNvPr id="13" name="text-210"/>
          <p:cNvSpPr txBox="1"/>
          <p:nvPr/>
        </p:nvSpPr>
        <p:spPr>
          <a:xfrm>
            <a:off x="4864608"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An audio VAE squeezes it to about 25 latent vectors per second (LTX-2: 128 numbers each)</a:t>
            </a:r>
            <a:endParaRPr lang="en-US" sz="1250" dirty="0"/>
          </a:p>
        </p:txBody>
      </p:sp>
      <p:sp>
        <p:nvSpPr>
          <p:cNvPr id="14" name="text-211"/>
          <p:cNvSpPr txBox="1"/>
          <p:nvPr/>
        </p:nvSpPr>
        <p:spPr>
          <a:xfrm>
            <a:off x="6528816"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5" name="card-212"/>
          <p:cNvSpPr/>
          <p:nvPr/>
        </p:nvSpPr>
        <p:spPr>
          <a:xfrm>
            <a:off x="6803136" y="1234440"/>
            <a:ext cx="1792224" cy="2240280"/>
          </a:xfrm>
          <a:prstGeom prst="roundRect">
            <a:avLst>
              <a:gd name="adj" fmla="val 4082"/>
            </a:avLst>
          </a:prstGeom>
          <a:solidFill>
            <a:srgbClr val="B4472A"/>
          </a:solidFill>
          <a:ln w="12700">
            <a:solidFill>
              <a:srgbClr val="B4472A"/>
            </a:solidFill>
            <a:prstDash val="solid"/>
          </a:ln>
        </p:spPr>
      </p:sp>
      <p:sp>
        <p:nvSpPr>
          <p:cNvPr id="16" name="text-213"/>
          <p:cNvSpPr txBox="1"/>
          <p:nvPr/>
        </p:nvSpPr>
        <p:spPr>
          <a:xfrm>
            <a:off x="6949440" y="1435608"/>
            <a:ext cx="1499616" cy="868680"/>
          </a:xfrm>
          <a:prstGeom prst="rect">
            <a:avLst/>
          </a:prstGeom>
          <a:noFill/>
          <a:ln/>
        </p:spPr>
        <p:txBody>
          <a:bodyPr wrap="square" lIns="0" tIns="0" rIns="0" bIns="0" rtlCol="0" anchor="ctr"/>
          <a:lstStyle/>
          <a:p>
            <a:pPr indent="0" marL="0">
              <a:buNone/>
            </a:pPr>
            <a:r>
              <a:rPr lang="en-US" sz="2600" dirty="0">
                <a:solidFill>
                  <a:srgbClr val="FBF3EC"/>
                </a:solidFill>
                <a:latin typeface="Cambria" pitchFamily="34" charset="0"/>
                <a:ea typeface="Cambria" pitchFamily="34" charset="-122"/>
                <a:cs typeface="Cambria" pitchFamily="34" charset="-120"/>
              </a:rPr>
              <a:t>Tokens</a:t>
            </a:r>
            <a:endParaRPr lang="en-US" sz="2600" dirty="0"/>
          </a:p>
        </p:txBody>
      </p:sp>
      <p:sp>
        <p:nvSpPr>
          <p:cNvPr id="17" name="text-214"/>
          <p:cNvSpPr txBox="1"/>
          <p:nvPr/>
        </p:nvSpPr>
        <p:spPr>
          <a:xfrm>
            <a:off x="6949440" y="2350008"/>
            <a:ext cx="1499616" cy="1033272"/>
          </a:xfrm>
          <a:prstGeom prst="rect">
            <a:avLst/>
          </a:prstGeom>
          <a:noFill/>
          <a:ln/>
        </p:spPr>
        <p:txBody>
          <a:bodyPr wrap="square" lIns="0" tIns="0" rIns="0" bIns="0" rtlCol="0" anchor="t"/>
          <a:lstStyle/>
          <a:p>
            <a:pPr indent="0" marL="0">
              <a:buNone/>
            </a:pPr>
            <a:r>
              <a:rPr lang="en-US" sz="1250" dirty="0">
                <a:solidFill>
                  <a:srgbClr val="FBF3EC"/>
                </a:solidFill>
                <a:latin typeface="Calibri" pitchFamily="34" charset="0"/>
                <a:ea typeface="Calibri" pitchFamily="34" charset="-122"/>
                <a:cs typeface="Calibri" pitchFamily="34" charset="-120"/>
              </a:rPr>
              <a:t>Now sound is a short sequence the transformer can attend to, like video tokens</a:t>
            </a:r>
            <a:endParaRPr lang="en-US" sz="1250" dirty="0"/>
          </a:p>
        </p:txBody>
      </p:sp>
      <p:sp>
        <p:nvSpPr>
          <p:cNvPr id="18" name="text-215"/>
          <p:cNvSpPr txBox="1"/>
          <p:nvPr/>
        </p:nvSpPr>
        <p:spPr>
          <a:xfrm>
            <a:off x="548640" y="3657600"/>
            <a:ext cx="8046720" cy="45720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Adapted from CMU 10-423 Generative AI, Lecture 24 “Audio Understanding and Synthesis” (Gormley &amp; Nayebi, Fall 2025); numbers from LTX-2 (arXiv 2601.03233).</a:t>
            </a:r>
            <a:endParaRPr lang="en-US" sz="1100" dirty="0"/>
          </a:p>
        </p:txBody>
      </p:sp>
      <p:sp>
        <p:nvSpPr>
          <p:cNvPr id="1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See it: 8 seconds of the Veo 3 sailor, as a model sees it</a:t>
            </a:r>
            <a:endParaRPr lang="en-US" sz="2800" dirty="0"/>
          </a:p>
        </p:txBody>
      </p:sp>
      <p:pic>
        <p:nvPicPr>
          <p:cNvPr id="3" name="figure-216" descr="/tmp/claude-0/-home-claude/3f57d8ae-af99-58f6-a974-209369218365/scratchpad/build/covers/fig_mel.jpg">    </p:cNvPr>
          <p:cNvPicPr>
            <a:picLocks noChangeAspect="1"/>
          </p:cNvPicPr>
          <p:nvPr/>
        </p:nvPicPr>
        <p:blipFill>
          <a:blip r:embed="rId1"/>
          <a:stretch>
            <a:fillRect/>
          </a:stretch>
        </p:blipFill>
        <p:spPr>
          <a:xfrm>
            <a:off x="1405467" y="1005840"/>
            <a:ext cx="6333067" cy="3108960"/>
          </a:xfrm>
          <a:prstGeom prst="rect">
            <a:avLst/>
          </a:prstGeom>
        </p:spPr>
      </p:pic>
      <p:sp>
        <p:nvSpPr>
          <p:cNvPr id="4" name="text-217"/>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Computed from the demo clip for this lecture. Horizontal stripes are the harmonics of a voiced vowel; vertical bursts are consonants and splashes; the hiss between words is wind and sea. A mel spectrogram is literally an image of sound.</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Worked example: 10 seconds of picture vs sound</a:t>
            </a:r>
            <a:endParaRPr lang="en-US" sz="2800" dirty="0"/>
          </a:p>
        </p:txBody>
      </p:sp>
      <p:sp>
        <p:nvSpPr>
          <p:cNvPr id="3" name="card-218"/>
          <p:cNvSpPr/>
          <p:nvPr/>
        </p:nvSpPr>
        <p:spPr>
          <a:xfrm>
            <a:off x="548640" y="1234440"/>
            <a:ext cx="1792224" cy="2240280"/>
          </a:xfrm>
          <a:prstGeom prst="roundRect">
            <a:avLst>
              <a:gd name="adj" fmla="val 4082"/>
            </a:avLst>
          </a:prstGeom>
          <a:solidFill>
            <a:srgbClr val="2B2926"/>
          </a:solidFill>
          <a:ln w="12700">
            <a:solidFill>
              <a:srgbClr val="2B2926"/>
            </a:solidFill>
            <a:prstDash val="solid"/>
          </a:ln>
        </p:spPr>
      </p:sp>
      <p:sp>
        <p:nvSpPr>
          <p:cNvPr id="4" name="text-219"/>
          <p:cNvSpPr txBox="1"/>
          <p:nvPr/>
        </p:nvSpPr>
        <p:spPr>
          <a:xfrm>
            <a:off x="694944" y="1435608"/>
            <a:ext cx="1499616"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240</a:t>
            </a:r>
            <a:endParaRPr lang="en-US" sz="3400" dirty="0"/>
          </a:p>
        </p:txBody>
      </p:sp>
      <p:sp>
        <p:nvSpPr>
          <p:cNvPr id="5" name="text-220"/>
          <p:cNvSpPr txBox="1"/>
          <p:nvPr/>
        </p:nvSpPr>
        <p:spPr>
          <a:xfrm>
            <a:off x="694944"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frames: 10 s of 720p at 24 fps</a:t>
            </a:r>
            <a:endParaRPr lang="en-US" sz="1250" dirty="0"/>
          </a:p>
        </p:txBody>
      </p:sp>
      <p:sp>
        <p:nvSpPr>
          <p:cNvPr id="6" name="text-221"/>
          <p:cNvSpPr txBox="1"/>
          <p:nvPr/>
        </p:nvSpPr>
        <p:spPr>
          <a:xfrm>
            <a:off x="2359152"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7" name="card-222"/>
          <p:cNvSpPr/>
          <p:nvPr/>
        </p:nvSpPr>
        <p:spPr>
          <a:xfrm>
            <a:off x="2633472" y="1234440"/>
            <a:ext cx="1792224" cy="2240280"/>
          </a:xfrm>
          <a:prstGeom prst="roundRect">
            <a:avLst>
              <a:gd name="adj" fmla="val 4082"/>
            </a:avLst>
          </a:prstGeom>
          <a:solidFill>
            <a:srgbClr val="2B2926"/>
          </a:solidFill>
          <a:ln w="12700">
            <a:solidFill>
              <a:srgbClr val="2B2926"/>
            </a:solidFill>
            <a:prstDash val="solid"/>
          </a:ln>
        </p:spPr>
      </p:sp>
      <p:sp>
        <p:nvSpPr>
          <p:cNvPr id="8" name="text-223"/>
          <p:cNvSpPr txBox="1"/>
          <p:nvPr/>
        </p:nvSpPr>
        <p:spPr>
          <a:xfrm>
            <a:off x="2779776" y="1435608"/>
            <a:ext cx="1499616"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61</a:t>
            </a:r>
            <a:endParaRPr lang="en-US" sz="3400" dirty="0"/>
          </a:p>
        </p:txBody>
      </p:sp>
      <p:sp>
        <p:nvSpPr>
          <p:cNvPr id="9" name="text-224"/>
          <p:cNvSpPr txBox="1"/>
          <p:nvPr/>
        </p:nvSpPr>
        <p:spPr>
          <a:xfrm>
            <a:off x="2779776"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latent frames after the video VAE (4× in time)</a:t>
            </a:r>
            <a:endParaRPr lang="en-US" sz="1250" dirty="0"/>
          </a:p>
        </p:txBody>
      </p:sp>
      <p:sp>
        <p:nvSpPr>
          <p:cNvPr id="10" name="text-225"/>
          <p:cNvSpPr txBox="1"/>
          <p:nvPr/>
        </p:nvSpPr>
        <p:spPr>
          <a:xfrm>
            <a:off x="4443984"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1" name="card-226"/>
          <p:cNvSpPr/>
          <p:nvPr/>
        </p:nvSpPr>
        <p:spPr>
          <a:xfrm>
            <a:off x="4718304" y="1234440"/>
            <a:ext cx="1792224" cy="2240280"/>
          </a:xfrm>
          <a:prstGeom prst="roundRect">
            <a:avLst>
              <a:gd name="adj" fmla="val 4082"/>
            </a:avLst>
          </a:prstGeom>
          <a:solidFill>
            <a:srgbClr val="2B2926"/>
          </a:solidFill>
          <a:ln w="12700">
            <a:solidFill>
              <a:srgbClr val="2B2926"/>
            </a:solidFill>
            <a:prstDash val="solid"/>
          </a:ln>
        </p:spPr>
      </p:sp>
      <p:sp>
        <p:nvSpPr>
          <p:cNvPr id="12" name="text-227"/>
          <p:cNvSpPr txBox="1"/>
          <p:nvPr/>
        </p:nvSpPr>
        <p:spPr>
          <a:xfrm>
            <a:off x="4864608" y="1435608"/>
            <a:ext cx="1499616"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~220k</a:t>
            </a:r>
            <a:endParaRPr lang="en-US" sz="3400" dirty="0"/>
          </a:p>
        </p:txBody>
      </p:sp>
      <p:sp>
        <p:nvSpPr>
          <p:cNvPr id="13" name="text-228"/>
          <p:cNvSpPr txBox="1"/>
          <p:nvPr/>
        </p:nvSpPr>
        <p:spPr>
          <a:xfrm>
            <a:off x="4864608"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video tokens (3,600 per latent frame, Week 7)</a:t>
            </a:r>
            <a:endParaRPr lang="en-US" sz="1250" dirty="0"/>
          </a:p>
        </p:txBody>
      </p:sp>
      <p:sp>
        <p:nvSpPr>
          <p:cNvPr id="14" name="text-229"/>
          <p:cNvSpPr txBox="1"/>
          <p:nvPr/>
        </p:nvSpPr>
        <p:spPr>
          <a:xfrm>
            <a:off x="6528816"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5" name="card-230"/>
          <p:cNvSpPr/>
          <p:nvPr/>
        </p:nvSpPr>
        <p:spPr>
          <a:xfrm>
            <a:off x="6803136" y="1234440"/>
            <a:ext cx="1792224" cy="2240280"/>
          </a:xfrm>
          <a:prstGeom prst="roundRect">
            <a:avLst>
              <a:gd name="adj" fmla="val 4082"/>
            </a:avLst>
          </a:prstGeom>
          <a:solidFill>
            <a:srgbClr val="B4472A"/>
          </a:solidFill>
          <a:ln w="12700">
            <a:solidFill>
              <a:srgbClr val="B4472A"/>
            </a:solidFill>
            <a:prstDash val="solid"/>
          </a:ln>
        </p:spPr>
      </p:sp>
      <p:sp>
        <p:nvSpPr>
          <p:cNvPr id="16" name="text-231"/>
          <p:cNvSpPr txBox="1"/>
          <p:nvPr/>
        </p:nvSpPr>
        <p:spPr>
          <a:xfrm>
            <a:off x="6949440" y="1435608"/>
            <a:ext cx="1499616" cy="868680"/>
          </a:xfrm>
          <a:prstGeom prst="rect">
            <a:avLst/>
          </a:prstGeom>
          <a:noFill/>
          <a:ln/>
        </p:spPr>
        <p:txBody>
          <a:bodyPr wrap="square" lIns="0" tIns="0" rIns="0" bIns="0" rtlCol="0" anchor="ctr"/>
          <a:lstStyle/>
          <a:p>
            <a:pPr indent="0" marL="0">
              <a:buNone/>
            </a:pPr>
            <a:r>
              <a:rPr lang="en-US" sz="3400" dirty="0">
                <a:solidFill>
                  <a:srgbClr val="FBF3EC"/>
                </a:solidFill>
                <a:latin typeface="Cambria" pitchFamily="34" charset="0"/>
                <a:ea typeface="Cambria" pitchFamily="34" charset="-122"/>
                <a:cs typeface="Cambria" pitchFamily="34" charset="-120"/>
              </a:rPr>
              <a:t>250</a:t>
            </a:r>
            <a:endParaRPr lang="en-US" sz="3400" dirty="0"/>
          </a:p>
        </p:txBody>
      </p:sp>
      <p:sp>
        <p:nvSpPr>
          <p:cNvPr id="17" name="text-232"/>
          <p:cNvSpPr txBox="1"/>
          <p:nvPr/>
        </p:nvSpPr>
        <p:spPr>
          <a:xfrm>
            <a:off x="6949440" y="2350008"/>
            <a:ext cx="1499616" cy="1033272"/>
          </a:xfrm>
          <a:prstGeom prst="rect">
            <a:avLst/>
          </a:prstGeom>
          <a:noFill/>
          <a:ln/>
        </p:spPr>
        <p:txBody>
          <a:bodyPr wrap="square" lIns="0" tIns="0" rIns="0" bIns="0" rtlCol="0" anchor="t"/>
          <a:lstStyle/>
          <a:p>
            <a:pPr indent="0" marL="0">
              <a:buNone/>
            </a:pPr>
            <a:r>
              <a:rPr lang="en-US" sz="1250" dirty="0">
                <a:solidFill>
                  <a:srgbClr val="FBF3EC"/>
                </a:solidFill>
                <a:latin typeface="Calibri" pitchFamily="34" charset="0"/>
                <a:ea typeface="Calibri" pitchFamily="34" charset="-122"/>
                <a:cs typeface="Calibri" pitchFamily="34" charset="-120"/>
              </a:rPr>
              <a:t>audio tokens (25 per second, LTX-2)</a:t>
            </a:r>
            <a:endParaRPr lang="en-US" sz="1250" dirty="0"/>
          </a:p>
        </p:txBody>
      </p:sp>
      <p:sp>
        <p:nvSpPr>
          <p:cNvPr id="18" name="text-233"/>
          <p:cNvSpPr txBox="1"/>
          <p:nvPr/>
        </p:nvSpPr>
        <p:spPr>
          <a:xfrm>
            <a:off x="548640" y="3657600"/>
            <a:ext cx="8046720" cy="45720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 880× fewer tokens for sound, so LTX-2 gives picture a 14B stream and sound a 5B stream: an “asymmetric dual-stream” model.</a:t>
            </a:r>
            <a:endParaRPr lang="en-US" sz="1100" dirty="0"/>
          </a:p>
        </p:txBody>
      </p:sp>
      <p:sp>
        <p:nvSpPr>
          <p:cNvPr id="1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Four ways to wire sound and picture</a:t>
            </a:r>
            <a:endParaRPr lang="en-US" sz="2800" dirty="0"/>
          </a:p>
        </p:txBody>
      </p:sp>
      <p:sp>
        <p:nvSpPr>
          <p:cNvPr id="3" name="card-234"/>
          <p:cNvSpPr/>
          <p:nvPr/>
        </p:nvSpPr>
        <p:spPr>
          <a:xfrm>
            <a:off x="548640" y="1024128"/>
            <a:ext cx="1888236" cy="2366889"/>
          </a:xfrm>
          <a:prstGeom prst="roundRect">
            <a:avLst>
              <a:gd name="adj" fmla="val 3874"/>
            </a:avLst>
          </a:prstGeom>
          <a:solidFill>
            <a:srgbClr val="2B2926"/>
          </a:solidFill>
          <a:ln w="12700">
            <a:solidFill>
              <a:srgbClr val="2B2926"/>
            </a:solidFill>
            <a:prstDash val="solid"/>
          </a:ln>
        </p:spPr>
      </p:sp>
      <p:sp>
        <p:nvSpPr>
          <p:cNvPr id="4" name="panel-235"/>
          <p:cNvSpPr/>
          <p:nvPr/>
        </p:nvSpPr>
        <p:spPr>
          <a:xfrm>
            <a:off x="548640" y="1024128"/>
            <a:ext cx="1888236" cy="1452489"/>
          </a:xfrm>
          <a:prstGeom prst="rect">
            <a:avLst/>
          </a:prstGeom>
          <a:solidFill>
            <a:srgbClr val="FFFFFF"/>
          </a:solidFill>
          <a:ln w="12700">
            <a:solidFill>
              <a:srgbClr val="FFFFFF"/>
            </a:solidFill>
            <a:prstDash val="solid"/>
          </a:ln>
        </p:spPr>
      </p:sp>
      <p:pic>
        <p:nvPicPr>
          <p:cNvPr id="5" name="figure-236" descr="/tmp/claude-0/-home-claude/3f57d8ae-af99-58f6-a974-209369218365/scratchpad/build/covers/p_mma_teaser.jpg">    </p:cNvPr>
          <p:cNvPicPr>
            <a:picLocks noChangeAspect="1"/>
          </p:cNvPicPr>
          <p:nvPr/>
        </p:nvPicPr>
        <p:blipFill>
          <a:blip r:embed="rId1"/>
          <a:stretch>
            <a:fillRect/>
          </a:stretch>
        </p:blipFill>
        <p:spPr>
          <a:xfrm>
            <a:off x="594360" y="1240675"/>
            <a:ext cx="1796796" cy="1019394"/>
          </a:xfrm>
          <a:prstGeom prst="rect">
            <a:avLst/>
          </a:prstGeom>
        </p:spPr>
      </p:pic>
      <p:sp>
        <p:nvSpPr>
          <p:cNvPr id="6" name="text-237"/>
          <p:cNvSpPr txBox="1"/>
          <p:nvPr/>
        </p:nvSpPr>
        <p:spPr>
          <a:xfrm>
            <a:off x="676656" y="2549769"/>
            <a:ext cx="1632204"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Picture → sound</a:t>
            </a:r>
            <a:endParaRPr lang="en-US" sz="1350" dirty="0"/>
          </a:p>
        </p:txBody>
      </p:sp>
      <p:sp>
        <p:nvSpPr>
          <p:cNvPr id="7" name="text-238"/>
          <p:cNvSpPr txBox="1"/>
          <p:nvPr/>
        </p:nvSpPr>
        <p:spPr>
          <a:xfrm>
            <a:off x="676656" y="2805801"/>
            <a:ext cx="1632204"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MMAudio, HunyuanVideo-Foley</a:t>
            </a:r>
            <a:endParaRPr lang="en-US" sz="1150" dirty="0"/>
          </a:p>
        </p:txBody>
      </p:sp>
      <p:sp>
        <p:nvSpPr>
          <p:cNvPr id="8" name="card-239"/>
          <p:cNvSpPr/>
          <p:nvPr/>
        </p:nvSpPr>
        <p:spPr>
          <a:xfrm>
            <a:off x="2601468" y="1024128"/>
            <a:ext cx="1888236" cy="2366889"/>
          </a:xfrm>
          <a:prstGeom prst="roundRect">
            <a:avLst>
              <a:gd name="adj" fmla="val 3874"/>
            </a:avLst>
          </a:prstGeom>
          <a:solidFill>
            <a:srgbClr val="2B2926"/>
          </a:solidFill>
          <a:ln w="12700">
            <a:solidFill>
              <a:srgbClr val="2B2926"/>
            </a:solidFill>
            <a:prstDash val="solid"/>
          </a:ln>
        </p:spPr>
      </p:sp>
      <p:sp>
        <p:nvSpPr>
          <p:cNvPr id="9" name="panel-240"/>
          <p:cNvSpPr/>
          <p:nvPr/>
        </p:nvSpPr>
        <p:spPr>
          <a:xfrm>
            <a:off x="2601468" y="1024128"/>
            <a:ext cx="1888236" cy="1452489"/>
          </a:xfrm>
          <a:prstGeom prst="rect">
            <a:avLst/>
          </a:prstGeom>
          <a:solidFill>
            <a:srgbClr val="FFFFFF"/>
          </a:solidFill>
          <a:ln w="12700">
            <a:solidFill>
              <a:srgbClr val="FFFFFF"/>
            </a:solidFill>
            <a:prstDash val="solid"/>
          </a:ln>
        </p:spPr>
      </p:sp>
      <p:pic>
        <p:nvPicPr>
          <p:cNvPr id="10" name="figure-241" descr="/tmp/claude-0/-home-claude/3f57d8ae-af99-58f6-a974-209369218365/scratchpad/build/covers/p_vasa.jpg">    </p:cNvPr>
          <p:cNvPicPr>
            <a:picLocks noChangeAspect="1"/>
          </p:cNvPicPr>
          <p:nvPr/>
        </p:nvPicPr>
        <p:blipFill>
          <a:blip r:embed="rId2"/>
          <a:stretch>
            <a:fillRect/>
          </a:stretch>
        </p:blipFill>
        <p:spPr>
          <a:xfrm>
            <a:off x="2647188" y="1468126"/>
            <a:ext cx="1796796" cy="564493"/>
          </a:xfrm>
          <a:prstGeom prst="rect">
            <a:avLst/>
          </a:prstGeom>
        </p:spPr>
      </p:pic>
      <p:sp>
        <p:nvSpPr>
          <p:cNvPr id="11" name="text-242"/>
          <p:cNvSpPr txBox="1"/>
          <p:nvPr/>
        </p:nvSpPr>
        <p:spPr>
          <a:xfrm>
            <a:off x="2729484" y="2549769"/>
            <a:ext cx="1632204"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Sound → picture</a:t>
            </a:r>
            <a:endParaRPr lang="en-US" sz="1350" dirty="0"/>
          </a:p>
        </p:txBody>
      </p:sp>
      <p:sp>
        <p:nvSpPr>
          <p:cNvPr id="12" name="text-243"/>
          <p:cNvSpPr txBox="1"/>
          <p:nvPr/>
        </p:nvSpPr>
        <p:spPr>
          <a:xfrm>
            <a:off x="2729484" y="2805801"/>
            <a:ext cx="1632204"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VASA-1, OmniHuman, InfiniteTalk</a:t>
            </a:r>
            <a:endParaRPr lang="en-US" sz="1150" dirty="0"/>
          </a:p>
        </p:txBody>
      </p:sp>
      <p:sp>
        <p:nvSpPr>
          <p:cNvPr id="13" name="card-244"/>
          <p:cNvSpPr/>
          <p:nvPr/>
        </p:nvSpPr>
        <p:spPr>
          <a:xfrm>
            <a:off x="4654296" y="1024128"/>
            <a:ext cx="1888236" cy="2366889"/>
          </a:xfrm>
          <a:prstGeom prst="roundRect">
            <a:avLst>
              <a:gd name="adj" fmla="val 3874"/>
            </a:avLst>
          </a:prstGeom>
          <a:solidFill>
            <a:srgbClr val="B4472A"/>
          </a:solidFill>
          <a:ln w="12700">
            <a:solidFill>
              <a:srgbClr val="B4472A"/>
            </a:solidFill>
            <a:prstDash val="solid"/>
          </a:ln>
        </p:spPr>
      </p:sp>
      <p:sp>
        <p:nvSpPr>
          <p:cNvPr id="14" name="panel-245"/>
          <p:cNvSpPr/>
          <p:nvPr/>
        </p:nvSpPr>
        <p:spPr>
          <a:xfrm>
            <a:off x="4654296" y="1024128"/>
            <a:ext cx="1888236" cy="1452489"/>
          </a:xfrm>
          <a:prstGeom prst="rect">
            <a:avLst/>
          </a:prstGeom>
          <a:solidFill>
            <a:srgbClr val="FFFFFF"/>
          </a:solidFill>
          <a:ln w="12700">
            <a:solidFill>
              <a:srgbClr val="FFFFFF"/>
            </a:solidFill>
            <a:prstDash val="solid"/>
          </a:ln>
        </p:spPr>
      </p:sp>
      <p:pic>
        <p:nvPicPr>
          <p:cNvPr id="15" name="figure-246" descr="/tmp/claude-0/-home-claude/3f57d8ae-af99-58f6-a974-209369218365/scratchpad/build/covers/p_ovi.jpg">    </p:cNvPr>
          <p:cNvPicPr>
            <a:picLocks noChangeAspect="1"/>
          </p:cNvPicPr>
          <p:nvPr/>
        </p:nvPicPr>
        <p:blipFill>
          <a:blip r:embed="rId3"/>
          <a:stretch>
            <a:fillRect/>
          </a:stretch>
        </p:blipFill>
        <p:spPr>
          <a:xfrm>
            <a:off x="4700016" y="1340450"/>
            <a:ext cx="1796796" cy="819846"/>
          </a:xfrm>
          <a:prstGeom prst="rect">
            <a:avLst/>
          </a:prstGeom>
        </p:spPr>
      </p:pic>
      <p:sp>
        <p:nvSpPr>
          <p:cNvPr id="16" name="text-247"/>
          <p:cNvSpPr txBox="1"/>
          <p:nvPr/>
        </p:nvSpPr>
        <p:spPr>
          <a:xfrm>
            <a:off x="4782312" y="2549769"/>
            <a:ext cx="1632204" cy="246888"/>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Two towers that talk</a:t>
            </a:r>
            <a:endParaRPr lang="en-US" sz="1350" dirty="0"/>
          </a:p>
        </p:txBody>
      </p:sp>
      <p:sp>
        <p:nvSpPr>
          <p:cNvPr id="17" name="text-248"/>
          <p:cNvSpPr txBox="1"/>
          <p:nvPr/>
        </p:nvSpPr>
        <p:spPr>
          <a:xfrm>
            <a:off x="4782312" y="2805801"/>
            <a:ext cx="1632204" cy="548640"/>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Ovi, LTX-2, Kandinsky 6.0</a:t>
            </a:r>
            <a:endParaRPr lang="en-US" sz="1150" dirty="0"/>
          </a:p>
        </p:txBody>
      </p:sp>
      <p:sp>
        <p:nvSpPr>
          <p:cNvPr id="18" name="card-249"/>
          <p:cNvSpPr/>
          <p:nvPr/>
        </p:nvSpPr>
        <p:spPr>
          <a:xfrm>
            <a:off x="6707124" y="1024128"/>
            <a:ext cx="1888236" cy="2366889"/>
          </a:xfrm>
          <a:prstGeom prst="roundRect">
            <a:avLst>
              <a:gd name="adj" fmla="val 3874"/>
            </a:avLst>
          </a:prstGeom>
          <a:solidFill>
            <a:srgbClr val="2B2926"/>
          </a:solidFill>
          <a:ln w="12700">
            <a:solidFill>
              <a:srgbClr val="2B2926"/>
            </a:solidFill>
            <a:prstDash val="solid"/>
          </a:ln>
        </p:spPr>
      </p:sp>
      <p:pic>
        <p:nvPicPr>
          <p:cNvPr id="19" name="thumb-250" descr="/tmp/claude-0/-home-claude/3f57d8ae-af99-58f6-a974-209369218365/scratchpad/build/covers/minimax_ship.jpg">    </p:cNvPr>
          <p:cNvPicPr>
            <a:picLocks noChangeAspect="1"/>
          </p:cNvPicPr>
          <p:nvPr/>
        </p:nvPicPr>
        <p:blipFill>
          <a:blip r:embed="rId4"/>
          <a:srcRect l="12828" r="12828" t="0" b="0"/>
          <a:stretch/>
        </p:blipFill>
        <p:spPr>
          <a:xfrm>
            <a:off x="6707124" y="1024128"/>
            <a:ext cx="1888236" cy="1452489"/>
          </a:xfrm>
          <a:prstGeom prst="rect">
            <a:avLst/>
          </a:prstGeom>
        </p:spPr>
      </p:pic>
      <p:sp>
        <p:nvSpPr>
          <p:cNvPr id="20" name="text-251"/>
          <p:cNvSpPr txBox="1"/>
          <p:nvPr/>
        </p:nvSpPr>
        <p:spPr>
          <a:xfrm>
            <a:off x="6835140" y="2549769"/>
            <a:ext cx="1632204"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One stream</a:t>
            </a:r>
            <a:endParaRPr lang="en-US" sz="1350" dirty="0"/>
          </a:p>
        </p:txBody>
      </p:sp>
      <p:sp>
        <p:nvSpPr>
          <p:cNvPr id="21" name="text-252"/>
          <p:cNvSpPr txBox="1"/>
          <p:nvPr/>
        </p:nvSpPr>
        <p:spPr>
          <a:xfrm>
            <a:off x="6835140" y="2805801"/>
            <a:ext cx="1632204"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MiniMax H3, daVinci-MagiHuman</a:t>
            </a:r>
            <a:endParaRPr lang="en-US" sz="1150" dirty="0"/>
          </a:p>
        </p:txBody>
      </p:sp>
      <p:sp>
        <p:nvSpPr>
          <p:cNvPr id="22" name="text-253"/>
          <p:cNvSpPr txBox="1"/>
          <p:nvPr/>
        </p:nvSpPr>
        <p:spPr>
          <a:xfrm>
            <a:off x="548640" y="3500745"/>
            <a:ext cx="8046720" cy="365760"/>
          </a:xfrm>
          <a:prstGeom prst="rect">
            <a:avLst/>
          </a:prstGeom>
          <a:noFill/>
          <a:ln/>
        </p:spPr>
        <p:txBody>
          <a:bodyPr wrap="square" lIns="0" tIns="0" rIns="0" bIns="0" rtlCol="0" anchor="t"/>
          <a:lstStyle/>
          <a:p>
            <a:pPr indent="0" marL="0">
              <a:buNone/>
            </a:pPr>
            <a:r>
              <a:rPr lang="en-US" sz="1200" i="1" dirty="0">
                <a:solidFill>
                  <a:srgbClr val="CFC8BA"/>
                </a:solidFill>
                <a:latin typeface="Calibri" pitchFamily="34" charset="0"/>
                <a:ea typeface="Calibri" pitchFamily="34" charset="-122"/>
                <a:cs typeface="Calibri" pitchFamily="34" charset="-120"/>
              </a:rPr>
              <a:t>Two towers is the most common open design in 2026.</a:t>
            </a:r>
            <a:endParaRPr lang="en-US" sz="1200" dirty="0"/>
          </a:p>
        </p:txBody>
      </p:sp>
      <p:sp>
        <p:nvSpPr>
          <p:cNvPr id="2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Inside LTX-2: two streams, one clock</a:t>
            </a:r>
            <a:endParaRPr lang="en-US" sz="2800" dirty="0"/>
          </a:p>
        </p:txBody>
      </p:sp>
      <p:sp>
        <p:nvSpPr>
          <p:cNvPr id="3" name="text-254"/>
          <p:cNvSpPr txBox="1"/>
          <p:nvPr/>
        </p:nvSpPr>
        <p:spPr>
          <a:xfrm>
            <a:off x="548640" y="1234440"/>
            <a:ext cx="1188720" cy="457200"/>
          </a:xfrm>
          <a:prstGeom prst="rect">
            <a:avLst/>
          </a:prstGeom>
          <a:noFill/>
          <a:ln/>
        </p:spPr>
        <p:txBody>
          <a:bodyPr wrap="square" lIns="0" tIns="0" rIns="0" bIns="0" rtlCol="0" anchor="ctr"/>
          <a:lstStyle/>
          <a:p>
            <a:pPr indent="0" marL="0">
              <a:buNone/>
            </a:pPr>
            <a:r>
              <a:rPr lang="en-US" sz="1300" b="1" dirty="0">
                <a:solidFill>
                  <a:srgbClr val="E7A07F"/>
                </a:solidFill>
                <a:latin typeface="Calibri" pitchFamily="34" charset="0"/>
                <a:ea typeface="Calibri" pitchFamily="34" charset="-122"/>
                <a:cs typeface="Calibri" pitchFamily="34" charset="-120"/>
              </a:rPr>
              <a:t>Video stream</a:t>
            </a:r>
            <a:endParaRPr lang="en-US" sz="1300" dirty="0"/>
          </a:p>
        </p:txBody>
      </p:sp>
      <p:sp>
        <p:nvSpPr>
          <p:cNvPr id="4" name="text-255"/>
          <p:cNvSpPr txBox="1"/>
          <p:nvPr/>
        </p:nvSpPr>
        <p:spPr>
          <a:xfrm>
            <a:off x="548640" y="1618488"/>
            <a:ext cx="1234440" cy="685800"/>
          </a:xfrm>
          <a:prstGeom prst="rect">
            <a:avLst/>
          </a:prstGeom>
          <a:noFill/>
          <a:ln/>
        </p:spPr>
        <p:txBody>
          <a:bodyPr wrap="square" lIns="0" tIns="0" rIns="0" bIns="0" rtlCol="0" anchor="t"/>
          <a:lstStyle/>
          <a:p>
            <a:pPr indent="0" marL="0">
              <a:buNone/>
            </a:pPr>
            <a:r>
              <a:rPr lang="en-US" sz="950" dirty="0">
                <a:solidFill>
                  <a:srgbClr val="CFC8BA"/>
                </a:solidFill>
                <a:latin typeface="Calibri" pitchFamily="34" charset="0"/>
                <a:ea typeface="Calibri" pitchFamily="34" charset="-122"/>
                <a:cs typeface="Calibri" pitchFamily="34" charset="-120"/>
              </a:rPr>
              <a:t>14B · 3D RoPE (x, y, t)</a:t>
            </a:r>
            <a:endParaRPr lang="en-US" sz="950" dirty="0"/>
          </a:p>
          <a:p>
            <a:pPr indent="0" marL="0">
              <a:buNone/>
            </a:pPr>
            <a:r>
              <a:rPr lang="en-US" sz="950" dirty="0">
                <a:solidFill>
                  <a:srgbClr val="CFC8BA"/>
                </a:solidFill>
                <a:latin typeface="Calibri" pitchFamily="34" charset="0"/>
                <a:ea typeface="Calibri" pitchFamily="34" charset="-122"/>
                <a:cs typeface="Calibri" pitchFamily="34" charset="-120"/>
              </a:rPr>
              <a:t>about 20,000 tokens per second of 720p</a:t>
            </a:r>
            <a:endParaRPr lang="en-US" sz="950" dirty="0"/>
          </a:p>
        </p:txBody>
      </p:sp>
      <p:sp>
        <p:nvSpPr>
          <p:cNvPr id="5" name="tok-256"/>
          <p:cNvSpPr/>
          <p:nvPr/>
        </p:nvSpPr>
        <p:spPr>
          <a:xfrm>
            <a:off x="1828800" y="1325880"/>
            <a:ext cx="225552" cy="502920"/>
          </a:xfrm>
          <a:prstGeom prst="roundRect">
            <a:avLst>
              <a:gd name="adj" fmla="val 16216"/>
            </a:avLst>
          </a:prstGeom>
          <a:solidFill>
            <a:srgbClr val="B4472A"/>
          </a:solidFill>
          <a:ln w="12700">
            <a:solidFill>
              <a:srgbClr val="1C1B19"/>
            </a:solidFill>
            <a:prstDash val="solid"/>
          </a:ln>
        </p:spPr>
      </p:sp>
      <p:sp>
        <p:nvSpPr>
          <p:cNvPr id="6" name="tok-257"/>
          <p:cNvSpPr/>
          <p:nvPr/>
        </p:nvSpPr>
        <p:spPr>
          <a:xfrm>
            <a:off x="2109216" y="1325880"/>
            <a:ext cx="225552" cy="502920"/>
          </a:xfrm>
          <a:prstGeom prst="roundRect">
            <a:avLst>
              <a:gd name="adj" fmla="val 16216"/>
            </a:avLst>
          </a:prstGeom>
          <a:solidFill>
            <a:srgbClr val="B4472A"/>
          </a:solidFill>
          <a:ln w="12700">
            <a:solidFill>
              <a:srgbClr val="1C1B19"/>
            </a:solidFill>
            <a:prstDash val="solid"/>
          </a:ln>
        </p:spPr>
      </p:sp>
      <p:sp>
        <p:nvSpPr>
          <p:cNvPr id="7" name="tok-258"/>
          <p:cNvSpPr/>
          <p:nvPr/>
        </p:nvSpPr>
        <p:spPr>
          <a:xfrm>
            <a:off x="2389632" y="1325880"/>
            <a:ext cx="225552" cy="502920"/>
          </a:xfrm>
          <a:prstGeom prst="roundRect">
            <a:avLst>
              <a:gd name="adj" fmla="val 16216"/>
            </a:avLst>
          </a:prstGeom>
          <a:solidFill>
            <a:srgbClr val="B4472A"/>
          </a:solidFill>
          <a:ln w="12700">
            <a:solidFill>
              <a:srgbClr val="1C1B19"/>
            </a:solidFill>
            <a:prstDash val="solid"/>
          </a:ln>
        </p:spPr>
      </p:sp>
      <p:sp>
        <p:nvSpPr>
          <p:cNvPr id="8" name="tok-259"/>
          <p:cNvSpPr/>
          <p:nvPr/>
        </p:nvSpPr>
        <p:spPr>
          <a:xfrm>
            <a:off x="2670048" y="1325880"/>
            <a:ext cx="225552" cy="502920"/>
          </a:xfrm>
          <a:prstGeom prst="roundRect">
            <a:avLst>
              <a:gd name="adj" fmla="val 16216"/>
            </a:avLst>
          </a:prstGeom>
          <a:solidFill>
            <a:srgbClr val="B4472A"/>
          </a:solidFill>
          <a:ln w="12700">
            <a:solidFill>
              <a:srgbClr val="1C1B19"/>
            </a:solidFill>
            <a:prstDash val="solid"/>
          </a:ln>
        </p:spPr>
      </p:sp>
      <p:sp>
        <p:nvSpPr>
          <p:cNvPr id="9" name="tok-260"/>
          <p:cNvSpPr/>
          <p:nvPr/>
        </p:nvSpPr>
        <p:spPr>
          <a:xfrm>
            <a:off x="2950464" y="1325880"/>
            <a:ext cx="225552" cy="502920"/>
          </a:xfrm>
          <a:prstGeom prst="roundRect">
            <a:avLst>
              <a:gd name="adj" fmla="val 16216"/>
            </a:avLst>
          </a:prstGeom>
          <a:solidFill>
            <a:srgbClr val="B4472A"/>
          </a:solidFill>
          <a:ln w="12700">
            <a:solidFill>
              <a:srgbClr val="1C1B19"/>
            </a:solidFill>
            <a:prstDash val="solid"/>
          </a:ln>
        </p:spPr>
      </p:sp>
      <p:sp>
        <p:nvSpPr>
          <p:cNvPr id="10" name="tok-261"/>
          <p:cNvSpPr/>
          <p:nvPr/>
        </p:nvSpPr>
        <p:spPr>
          <a:xfrm>
            <a:off x="3230880" y="1325880"/>
            <a:ext cx="225552" cy="502920"/>
          </a:xfrm>
          <a:prstGeom prst="roundRect">
            <a:avLst>
              <a:gd name="adj" fmla="val 16216"/>
            </a:avLst>
          </a:prstGeom>
          <a:solidFill>
            <a:srgbClr val="B4472A"/>
          </a:solidFill>
          <a:ln w="12700">
            <a:solidFill>
              <a:srgbClr val="1C1B19"/>
            </a:solidFill>
            <a:prstDash val="solid"/>
          </a:ln>
        </p:spPr>
      </p:sp>
      <p:sp>
        <p:nvSpPr>
          <p:cNvPr id="11" name="tok-262"/>
          <p:cNvSpPr/>
          <p:nvPr/>
        </p:nvSpPr>
        <p:spPr>
          <a:xfrm>
            <a:off x="3511296" y="1325880"/>
            <a:ext cx="225552" cy="502920"/>
          </a:xfrm>
          <a:prstGeom prst="roundRect">
            <a:avLst>
              <a:gd name="adj" fmla="val 16216"/>
            </a:avLst>
          </a:prstGeom>
          <a:solidFill>
            <a:srgbClr val="B4472A"/>
          </a:solidFill>
          <a:ln w="12700">
            <a:solidFill>
              <a:srgbClr val="1C1B19"/>
            </a:solidFill>
            <a:prstDash val="solid"/>
          </a:ln>
        </p:spPr>
      </p:sp>
      <p:sp>
        <p:nvSpPr>
          <p:cNvPr id="12" name="tok-263"/>
          <p:cNvSpPr/>
          <p:nvPr/>
        </p:nvSpPr>
        <p:spPr>
          <a:xfrm>
            <a:off x="3791712" y="1325880"/>
            <a:ext cx="225552" cy="502920"/>
          </a:xfrm>
          <a:prstGeom prst="roundRect">
            <a:avLst>
              <a:gd name="adj" fmla="val 16216"/>
            </a:avLst>
          </a:prstGeom>
          <a:solidFill>
            <a:srgbClr val="B4472A"/>
          </a:solidFill>
          <a:ln w="12700">
            <a:solidFill>
              <a:srgbClr val="1C1B19"/>
            </a:solidFill>
            <a:prstDash val="solid"/>
          </a:ln>
        </p:spPr>
      </p:sp>
      <p:sp>
        <p:nvSpPr>
          <p:cNvPr id="13" name="tok-264"/>
          <p:cNvSpPr/>
          <p:nvPr/>
        </p:nvSpPr>
        <p:spPr>
          <a:xfrm>
            <a:off x="4072128" y="1325880"/>
            <a:ext cx="225552" cy="502920"/>
          </a:xfrm>
          <a:prstGeom prst="roundRect">
            <a:avLst>
              <a:gd name="adj" fmla="val 16216"/>
            </a:avLst>
          </a:prstGeom>
          <a:solidFill>
            <a:srgbClr val="B4472A"/>
          </a:solidFill>
          <a:ln w="12700">
            <a:solidFill>
              <a:srgbClr val="1C1B19"/>
            </a:solidFill>
            <a:prstDash val="solid"/>
          </a:ln>
        </p:spPr>
      </p:sp>
      <p:sp>
        <p:nvSpPr>
          <p:cNvPr id="14" name="tok-265"/>
          <p:cNvSpPr/>
          <p:nvPr/>
        </p:nvSpPr>
        <p:spPr>
          <a:xfrm>
            <a:off x="4352544" y="1325880"/>
            <a:ext cx="225552" cy="502920"/>
          </a:xfrm>
          <a:prstGeom prst="roundRect">
            <a:avLst>
              <a:gd name="adj" fmla="val 16216"/>
            </a:avLst>
          </a:prstGeom>
          <a:solidFill>
            <a:srgbClr val="B4472A"/>
          </a:solidFill>
          <a:ln w="12700">
            <a:solidFill>
              <a:srgbClr val="1C1B19"/>
            </a:solidFill>
            <a:prstDash val="solid"/>
          </a:ln>
        </p:spPr>
      </p:sp>
      <p:sp>
        <p:nvSpPr>
          <p:cNvPr id="15" name="tok-266"/>
          <p:cNvSpPr/>
          <p:nvPr/>
        </p:nvSpPr>
        <p:spPr>
          <a:xfrm>
            <a:off x="4632960" y="1325880"/>
            <a:ext cx="225552" cy="502920"/>
          </a:xfrm>
          <a:prstGeom prst="roundRect">
            <a:avLst>
              <a:gd name="adj" fmla="val 16216"/>
            </a:avLst>
          </a:prstGeom>
          <a:solidFill>
            <a:srgbClr val="B4472A"/>
          </a:solidFill>
          <a:ln w="12700">
            <a:solidFill>
              <a:srgbClr val="1C1B19"/>
            </a:solidFill>
            <a:prstDash val="solid"/>
          </a:ln>
        </p:spPr>
      </p:sp>
      <p:sp>
        <p:nvSpPr>
          <p:cNvPr id="16" name="tok-267"/>
          <p:cNvSpPr/>
          <p:nvPr/>
        </p:nvSpPr>
        <p:spPr>
          <a:xfrm>
            <a:off x="4913376" y="1325880"/>
            <a:ext cx="225552" cy="502920"/>
          </a:xfrm>
          <a:prstGeom prst="roundRect">
            <a:avLst>
              <a:gd name="adj" fmla="val 16216"/>
            </a:avLst>
          </a:prstGeom>
          <a:solidFill>
            <a:srgbClr val="B4472A"/>
          </a:solidFill>
          <a:ln w="12700">
            <a:solidFill>
              <a:srgbClr val="1C1B19"/>
            </a:solidFill>
            <a:prstDash val="solid"/>
          </a:ln>
        </p:spPr>
      </p:sp>
      <p:sp>
        <p:nvSpPr>
          <p:cNvPr id="17" name="tok-268"/>
          <p:cNvSpPr/>
          <p:nvPr/>
        </p:nvSpPr>
        <p:spPr>
          <a:xfrm>
            <a:off x="5193792" y="1325880"/>
            <a:ext cx="225552" cy="502920"/>
          </a:xfrm>
          <a:prstGeom prst="roundRect">
            <a:avLst>
              <a:gd name="adj" fmla="val 16216"/>
            </a:avLst>
          </a:prstGeom>
          <a:solidFill>
            <a:srgbClr val="B4472A"/>
          </a:solidFill>
          <a:ln w="12700">
            <a:solidFill>
              <a:srgbClr val="1C1B19"/>
            </a:solidFill>
            <a:prstDash val="solid"/>
          </a:ln>
        </p:spPr>
      </p:sp>
      <p:sp>
        <p:nvSpPr>
          <p:cNvPr id="18" name="tok-269"/>
          <p:cNvSpPr/>
          <p:nvPr/>
        </p:nvSpPr>
        <p:spPr>
          <a:xfrm>
            <a:off x="5474208" y="1325880"/>
            <a:ext cx="225552" cy="502920"/>
          </a:xfrm>
          <a:prstGeom prst="roundRect">
            <a:avLst>
              <a:gd name="adj" fmla="val 16216"/>
            </a:avLst>
          </a:prstGeom>
          <a:solidFill>
            <a:srgbClr val="B4472A"/>
          </a:solidFill>
          <a:ln w="12700">
            <a:solidFill>
              <a:srgbClr val="1C1B19"/>
            </a:solidFill>
            <a:prstDash val="solid"/>
          </a:ln>
        </p:spPr>
      </p:sp>
      <p:sp>
        <p:nvSpPr>
          <p:cNvPr id="19" name="tok-270"/>
          <p:cNvSpPr/>
          <p:nvPr/>
        </p:nvSpPr>
        <p:spPr>
          <a:xfrm>
            <a:off x="5754624" y="1325880"/>
            <a:ext cx="225552" cy="502920"/>
          </a:xfrm>
          <a:prstGeom prst="roundRect">
            <a:avLst>
              <a:gd name="adj" fmla="val 16216"/>
            </a:avLst>
          </a:prstGeom>
          <a:solidFill>
            <a:srgbClr val="B4472A"/>
          </a:solidFill>
          <a:ln w="12700">
            <a:solidFill>
              <a:srgbClr val="1C1B19"/>
            </a:solidFill>
            <a:prstDash val="solid"/>
          </a:ln>
        </p:spPr>
      </p:sp>
      <p:sp>
        <p:nvSpPr>
          <p:cNvPr id="20" name="tok-271"/>
          <p:cNvSpPr/>
          <p:nvPr/>
        </p:nvSpPr>
        <p:spPr>
          <a:xfrm>
            <a:off x="6035040" y="1325880"/>
            <a:ext cx="225552" cy="502920"/>
          </a:xfrm>
          <a:prstGeom prst="roundRect">
            <a:avLst>
              <a:gd name="adj" fmla="val 16216"/>
            </a:avLst>
          </a:prstGeom>
          <a:solidFill>
            <a:srgbClr val="B4472A"/>
          </a:solidFill>
          <a:ln w="12700">
            <a:solidFill>
              <a:srgbClr val="1C1B19"/>
            </a:solidFill>
            <a:prstDash val="solid"/>
          </a:ln>
        </p:spPr>
      </p:sp>
      <p:sp>
        <p:nvSpPr>
          <p:cNvPr id="21" name="tok-272"/>
          <p:cNvSpPr/>
          <p:nvPr/>
        </p:nvSpPr>
        <p:spPr>
          <a:xfrm>
            <a:off x="6315456" y="1325880"/>
            <a:ext cx="225552" cy="502920"/>
          </a:xfrm>
          <a:prstGeom prst="roundRect">
            <a:avLst>
              <a:gd name="adj" fmla="val 16216"/>
            </a:avLst>
          </a:prstGeom>
          <a:solidFill>
            <a:srgbClr val="B4472A"/>
          </a:solidFill>
          <a:ln w="12700">
            <a:solidFill>
              <a:srgbClr val="1C1B19"/>
            </a:solidFill>
            <a:prstDash val="solid"/>
          </a:ln>
        </p:spPr>
      </p:sp>
      <p:sp>
        <p:nvSpPr>
          <p:cNvPr id="22" name="tok-273"/>
          <p:cNvSpPr/>
          <p:nvPr/>
        </p:nvSpPr>
        <p:spPr>
          <a:xfrm>
            <a:off x="6595872" y="1325880"/>
            <a:ext cx="225552" cy="502920"/>
          </a:xfrm>
          <a:prstGeom prst="roundRect">
            <a:avLst>
              <a:gd name="adj" fmla="val 16216"/>
            </a:avLst>
          </a:prstGeom>
          <a:solidFill>
            <a:srgbClr val="B4472A"/>
          </a:solidFill>
          <a:ln w="12700">
            <a:solidFill>
              <a:srgbClr val="1C1B19"/>
            </a:solidFill>
            <a:prstDash val="solid"/>
          </a:ln>
        </p:spPr>
      </p:sp>
      <p:sp>
        <p:nvSpPr>
          <p:cNvPr id="23" name="tok-274"/>
          <p:cNvSpPr/>
          <p:nvPr/>
        </p:nvSpPr>
        <p:spPr>
          <a:xfrm>
            <a:off x="6876288" y="1325880"/>
            <a:ext cx="225552" cy="502920"/>
          </a:xfrm>
          <a:prstGeom prst="roundRect">
            <a:avLst>
              <a:gd name="adj" fmla="val 16216"/>
            </a:avLst>
          </a:prstGeom>
          <a:solidFill>
            <a:srgbClr val="B4472A"/>
          </a:solidFill>
          <a:ln w="12700">
            <a:solidFill>
              <a:srgbClr val="1C1B19"/>
            </a:solidFill>
            <a:prstDash val="solid"/>
          </a:ln>
        </p:spPr>
      </p:sp>
      <p:sp>
        <p:nvSpPr>
          <p:cNvPr id="24" name="tok-275"/>
          <p:cNvSpPr/>
          <p:nvPr/>
        </p:nvSpPr>
        <p:spPr>
          <a:xfrm>
            <a:off x="7156704" y="1325880"/>
            <a:ext cx="225552" cy="502920"/>
          </a:xfrm>
          <a:prstGeom prst="roundRect">
            <a:avLst>
              <a:gd name="adj" fmla="val 16216"/>
            </a:avLst>
          </a:prstGeom>
          <a:solidFill>
            <a:srgbClr val="B4472A"/>
          </a:solidFill>
          <a:ln w="12700">
            <a:solidFill>
              <a:srgbClr val="1C1B19"/>
            </a:solidFill>
            <a:prstDash val="solid"/>
          </a:ln>
        </p:spPr>
      </p:sp>
      <p:sp>
        <p:nvSpPr>
          <p:cNvPr id="25" name="tok-276"/>
          <p:cNvSpPr/>
          <p:nvPr/>
        </p:nvSpPr>
        <p:spPr>
          <a:xfrm>
            <a:off x="7437120" y="1325880"/>
            <a:ext cx="225552" cy="502920"/>
          </a:xfrm>
          <a:prstGeom prst="roundRect">
            <a:avLst>
              <a:gd name="adj" fmla="val 16216"/>
            </a:avLst>
          </a:prstGeom>
          <a:solidFill>
            <a:srgbClr val="B4472A"/>
          </a:solidFill>
          <a:ln w="12700">
            <a:solidFill>
              <a:srgbClr val="1C1B19"/>
            </a:solidFill>
            <a:prstDash val="solid"/>
          </a:ln>
        </p:spPr>
      </p:sp>
      <p:sp>
        <p:nvSpPr>
          <p:cNvPr id="26" name="tok-277"/>
          <p:cNvSpPr/>
          <p:nvPr/>
        </p:nvSpPr>
        <p:spPr>
          <a:xfrm>
            <a:off x="7717536" y="1325880"/>
            <a:ext cx="225552" cy="502920"/>
          </a:xfrm>
          <a:prstGeom prst="roundRect">
            <a:avLst>
              <a:gd name="adj" fmla="val 16216"/>
            </a:avLst>
          </a:prstGeom>
          <a:solidFill>
            <a:srgbClr val="B4472A"/>
          </a:solidFill>
          <a:ln w="12700">
            <a:solidFill>
              <a:srgbClr val="1C1B19"/>
            </a:solidFill>
            <a:prstDash val="solid"/>
          </a:ln>
        </p:spPr>
      </p:sp>
      <p:sp>
        <p:nvSpPr>
          <p:cNvPr id="27" name="tok-278"/>
          <p:cNvSpPr/>
          <p:nvPr/>
        </p:nvSpPr>
        <p:spPr>
          <a:xfrm>
            <a:off x="7997952" y="1325880"/>
            <a:ext cx="225552" cy="502920"/>
          </a:xfrm>
          <a:prstGeom prst="roundRect">
            <a:avLst>
              <a:gd name="adj" fmla="val 16216"/>
            </a:avLst>
          </a:prstGeom>
          <a:solidFill>
            <a:srgbClr val="B4472A"/>
          </a:solidFill>
          <a:ln w="12700">
            <a:solidFill>
              <a:srgbClr val="1C1B19"/>
            </a:solidFill>
            <a:prstDash val="solid"/>
          </a:ln>
        </p:spPr>
      </p:sp>
      <p:sp>
        <p:nvSpPr>
          <p:cNvPr id="28" name="tok-279"/>
          <p:cNvSpPr/>
          <p:nvPr/>
        </p:nvSpPr>
        <p:spPr>
          <a:xfrm>
            <a:off x="8278368" y="1325880"/>
            <a:ext cx="225552" cy="502920"/>
          </a:xfrm>
          <a:prstGeom prst="roundRect">
            <a:avLst>
              <a:gd name="adj" fmla="val 16216"/>
            </a:avLst>
          </a:prstGeom>
          <a:solidFill>
            <a:srgbClr val="B4472A"/>
          </a:solidFill>
          <a:ln w="12700">
            <a:solidFill>
              <a:srgbClr val="1C1B19"/>
            </a:solidFill>
            <a:prstDash val="solid"/>
          </a:ln>
        </p:spPr>
      </p:sp>
      <p:sp>
        <p:nvSpPr>
          <p:cNvPr id="29" name="text-280"/>
          <p:cNvSpPr txBox="1"/>
          <p:nvPr/>
        </p:nvSpPr>
        <p:spPr>
          <a:xfrm>
            <a:off x="548640" y="2651760"/>
            <a:ext cx="1188720" cy="457200"/>
          </a:xfrm>
          <a:prstGeom prst="rect">
            <a:avLst/>
          </a:prstGeom>
          <a:noFill/>
          <a:ln/>
        </p:spPr>
        <p:txBody>
          <a:bodyPr wrap="square" lIns="0" tIns="0" rIns="0" bIns="0" rtlCol="0" anchor="ctr"/>
          <a:lstStyle/>
          <a:p>
            <a:pPr indent="0" marL="0">
              <a:buNone/>
            </a:pPr>
            <a:r>
              <a:rPr lang="en-US" sz="1300" b="1" dirty="0">
                <a:solidFill>
                  <a:srgbClr val="E7A07F"/>
                </a:solidFill>
                <a:latin typeface="Calibri" pitchFamily="34" charset="0"/>
                <a:ea typeface="Calibri" pitchFamily="34" charset="-122"/>
                <a:cs typeface="Calibri" pitchFamily="34" charset="-120"/>
              </a:rPr>
              <a:t>Audio stream</a:t>
            </a:r>
            <a:endParaRPr lang="en-US" sz="1300" dirty="0"/>
          </a:p>
        </p:txBody>
      </p:sp>
      <p:sp>
        <p:nvSpPr>
          <p:cNvPr id="30" name="text-281"/>
          <p:cNvSpPr txBox="1"/>
          <p:nvPr/>
        </p:nvSpPr>
        <p:spPr>
          <a:xfrm>
            <a:off x="548640" y="3035808"/>
            <a:ext cx="1234440" cy="685800"/>
          </a:xfrm>
          <a:prstGeom prst="rect">
            <a:avLst/>
          </a:prstGeom>
          <a:noFill/>
          <a:ln/>
        </p:spPr>
        <p:txBody>
          <a:bodyPr wrap="square" lIns="0" tIns="0" rIns="0" bIns="0" rtlCol="0" anchor="t"/>
          <a:lstStyle/>
          <a:p>
            <a:pPr indent="0" marL="0">
              <a:buNone/>
            </a:pPr>
            <a:r>
              <a:rPr lang="en-US" sz="950" dirty="0">
                <a:solidFill>
                  <a:srgbClr val="CFC8BA"/>
                </a:solidFill>
                <a:latin typeface="Calibri" pitchFamily="34" charset="0"/>
                <a:ea typeface="Calibri" pitchFamily="34" charset="-122"/>
                <a:cs typeface="Calibri" pitchFamily="34" charset="-120"/>
              </a:rPr>
              <a:t>5B · 1D RoPE (t)</a:t>
            </a:r>
            <a:endParaRPr lang="en-US" sz="950" dirty="0"/>
          </a:p>
          <a:p>
            <a:pPr indent="0" marL="0">
              <a:buNone/>
            </a:pPr>
            <a:r>
              <a:rPr lang="en-US" sz="950" dirty="0">
                <a:solidFill>
                  <a:srgbClr val="CFC8BA"/>
                </a:solidFill>
                <a:latin typeface="Calibri" pitchFamily="34" charset="0"/>
                <a:ea typeface="Calibri" pitchFamily="34" charset="-122"/>
                <a:cs typeface="Calibri" pitchFamily="34" charset="-120"/>
              </a:rPr>
              <a:t>about 25 tokens per second</a:t>
            </a:r>
            <a:endParaRPr lang="en-US" sz="950" dirty="0"/>
          </a:p>
        </p:txBody>
      </p:sp>
      <p:sp>
        <p:nvSpPr>
          <p:cNvPr id="31" name="tok-282"/>
          <p:cNvSpPr/>
          <p:nvPr/>
        </p:nvSpPr>
        <p:spPr>
          <a:xfrm>
            <a:off x="1828800" y="2743200"/>
            <a:ext cx="618134" cy="365760"/>
          </a:xfrm>
          <a:prstGeom prst="roundRect">
            <a:avLst>
              <a:gd name="adj" fmla="val 10000"/>
            </a:avLst>
          </a:prstGeom>
          <a:solidFill>
            <a:srgbClr val="5C6F6A"/>
          </a:solidFill>
          <a:ln w="12700">
            <a:solidFill>
              <a:srgbClr val="1C1B19"/>
            </a:solidFill>
            <a:prstDash val="solid"/>
          </a:ln>
        </p:spPr>
      </p:sp>
      <p:sp>
        <p:nvSpPr>
          <p:cNvPr id="32" name="tok-283"/>
          <p:cNvSpPr/>
          <p:nvPr/>
        </p:nvSpPr>
        <p:spPr>
          <a:xfrm>
            <a:off x="2501798" y="2743200"/>
            <a:ext cx="618134" cy="365760"/>
          </a:xfrm>
          <a:prstGeom prst="roundRect">
            <a:avLst>
              <a:gd name="adj" fmla="val 10000"/>
            </a:avLst>
          </a:prstGeom>
          <a:solidFill>
            <a:srgbClr val="5C6F6A"/>
          </a:solidFill>
          <a:ln w="12700">
            <a:solidFill>
              <a:srgbClr val="1C1B19"/>
            </a:solidFill>
            <a:prstDash val="solid"/>
          </a:ln>
        </p:spPr>
      </p:sp>
      <p:sp>
        <p:nvSpPr>
          <p:cNvPr id="33" name="tok-284"/>
          <p:cNvSpPr/>
          <p:nvPr/>
        </p:nvSpPr>
        <p:spPr>
          <a:xfrm>
            <a:off x="3174797" y="2743200"/>
            <a:ext cx="618134" cy="365760"/>
          </a:xfrm>
          <a:prstGeom prst="roundRect">
            <a:avLst>
              <a:gd name="adj" fmla="val 10000"/>
            </a:avLst>
          </a:prstGeom>
          <a:solidFill>
            <a:srgbClr val="5C6F6A"/>
          </a:solidFill>
          <a:ln w="12700">
            <a:solidFill>
              <a:srgbClr val="1C1B19"/>
            </a:solidFill>
            <a:prstDash val="solid"/>
          </a:ln>
        </p:spPr>
      </p:sp>
      <p:sp>
        <p:nvSpPr>
          <p:cNvPr id="34" name="tok-285"/>
          <p:cNvSpPr/>
          <p:nvPr/>
        </p:nvSpPr>
        <p:spPr>
          <a:xfrm>
            <a:off x="3847795" y="2743200"/>
            <a:ext cx="618134" cy="365760"/>
          </a:xfrm>
          <a:prstGeom prst="roundRect">
            <a:avLst>
              <a:gd name="adj" fmla="val 10000"/>
            </a:avLst>
          </a:prstGeom>
          <a:solidFill>
            <a:srgbClr val="5C6F6A"/>
          </a:solidFill>
          <a:ln w="12700">
            <a:solidFill>
              <a:srgbClr val="1C1B19"/>
            </a:solidFill>
            <a:prstDash val="solid"/>
          </a:ln>
        </p:spPr>
      </p:sp>
      <p:sp>
        <p:nvSpPr>
          <p:cNvPr id="35" name="tok-286"/>
          <p:cNvSpPr/>
          <p:nvPr/>
        </p:nvSpPr>
        <p:spPr>
          <a:xfrm>
            <a:off x="4520794" y="2743200"/>
            <a:ext cx="618134" cy="365760"/>
          </a:xfrm>
          <a:prstGeom prst="roundRect">
            <a:avLst>
              <a:gd name="adj" fmla="val 10000"/>
            </a:avLst>
          </a:prstGeom>
          <a:solidFill>
            <a:srgbClr val="5C6F6A"/>
          </a:solidFill>
          <a:ln w="12700">
            <a:solidFill>
              <a:srgbClr val="1C1B19"/>
            </a:solidFill>
            <a:prstDash val="solid"/>
          </a:ln>
        </p:spPr>
      </p:sp>
      <p:sp>
        <p:nvSpPr>
          <p:cNvPr id="36" name="tok-287"/>
          <p:cNvSpPr/>
          <p:nvPr/>
        </p:nvSpPr>
        <p:spPr>
          <a:xfrm>
            <a:off x="5193792" y="2743200"/>
            <a:ext cx="618134" cy="365760"/>
          </a:xfrm>
          <a:prstGeom prst="roundRect">
            <a:avLst>
              <a:gd name="adj" fmla="val 10000"/>
            </a:avLst>
          </a:prstGeom>
          <a:solidFill>
            <a:srgbClr val="5C6F6A"/>
          </a:solidFill>
          <a:ln w="12700">
            <a:solidFill>
              <a:srgbClr val="1C1B19"/>
            </a:solidFill>
            <a:prstDash val="solid"/>
          </a:ln>
        </p:spPr>
      </p:sp>
      <p:sp>
        <p:nvSpPr>
          <p:cNvPr id="37" name="tok-288"/>
          <p:cNvSpPr/>
          <p:nvPr/>
        </p:nvSpPr>
        <p:spPr>
          <a:xfrm>
            <a:off x="5866790" y="2743200"/>
            <a:ext cx="618134" cy="365760"/>
          </a:xfrm>
          <a:prstGeom prst="roundRect">
            <a:avLst>
              <a:gd name="adj" fmla="val 10000"/>
            </a:avLst>
          </a:prstGeom>
          <a:solidFill>
            <a:srgbClr val="5C6F6A"/>
          </a:solidFill>
          <a:ln w="12700">
            <a:solidFill>
              <a:srgbClr val="1C1B19"/>
            </a:solidFill>
            <a:prstDash val="solid"/>
          </a:ln>
        </p:spPr>
      </p:sp>
      <p:sp>
        <p:nvSpPr>
          <p:cNvPr id="38" name="tok-289"/>
          <p:cNvSpPr/>
          <p:nvPr/>
        </p:nvSpPr>
        <p:spPr>
          <a:xfrm>
            <a:off x="6539789" y="2743200"/>
            <a:ext cx="618134" cy="365760"/>
          </a:xfrm>
          <a:prstGeom prst="roundRect">
            <a:avLst>
              <a:gd name="adj" fmla="val 10000"/>
            </a:avLst>
          </a:prstGeom>
          <a:solidFill>
            <a:srgbClr val="5C6F6A"/>
          </a:solidFill>
          <a:ln w="12700">
            <a:solidFill>
              <a:srgbClr val="1C1B19"/>
            </a:solidFill>
            <a:prstDash val="solid"/>
          </a:ln>
        </p:spPr>
      </p:sp>
      <p:sp>
        <p:nvSpPr>
          <p:cNvPr id="39" name="tok-290"/>
          <p:cNvSpPr/>
          <p:nvPr/>
        </p:nvSpPr>
        <p:spPr>
          <a:xfrm>
            <a:off x="7212787" y="2743200"/>
            <a:ext cx="618134" cy="365760"/>
          </a:xfrm>
          <a:prstGeom prst="roundRect">
            <a:avLst>
              <a:gd name="adj" fmla="val 10000"/>
            </a:avLst>
          </a:prstGeom>
          <a:solidFill>
            <a:srgbClr val="5C6F6A"/>
          </a:solidFill>
          <a:ln w="12700">
            <a:solidFill>
              <a:srgbClr val="1C1B19"/>
            </a:solidFill>
            <a:prstDash val="solid"/>
          </a:ln>
        </p:spPr>
      </p:sp>
      <p:sp>
        <p:nvSpPr>
          <p:cNvPr id="40" name="tok-291"/>
          <p:cNvSpPr/>
          <p:nvPr/>
        </p:nvSpPr>
        <p:spPr>
          <a:xfrm>
            <a:off x="7885786" y="2743200"/>
            <a:ext cx="618134" cy="365760"/>
          </a:xfrm>
          <a:prstGeom prst="roundRect">
            <a:avLst>
              <a:gd name="adj" fmla="val 10000"/>
            </a:avLst>
          </a:prstGeom>
          <a:solidFill>
            <a:srgbClr val="5C6F6A"/>
          </a:solidFill>
          <a:ln w="12700">
            <a:solidFill>
              <a:srgbClr val="1C1B19"/>
            </a:solidFill>
            <a:prstDash val="solid"/>
          </a:ln>
        </p:spPr>
      </p:sp>
      <p:sp>
        <p:nvSpPr>
          <p:cNvPr id="41" name="link-292"/>
          <p:cNvSpPr/>
          <p:nvPr/>
        </p:nvSpPr>
        <p:spPr>
          <a:xfrm>
            <a:off x="2148840" y="1874520"/>
            <a:ext cx="0" cy="841248"/>
          </a:xfrm>
          <a:prstGeom prst="line">
            <a:avLst/>
          </a:prstGeom>
          <a:noFill/>
          <a:ln w="12700">
            <a:solidFill>
              <a:srgbClr val="E7A07F"/>
            </a:solidFill>
            <a:prstDash val="dash"/>
            <a:headEnd type="triangle"/>
            <a:tailEnd type="triangle"/>
          </a:ln>
        </p:spPr>
      </p:sp>
      <p:sp>
        <p:nvSpPr>
          <p:cNvPr id="42" name="link-293"/>
          <p:cNvSpPr/>
          <p:nvPr/>
        </p:nvSpPr>
        <p:spPr>
          <a:xfrm>
            <a:off x="3154680" y="1874520"/>
            <a:ext cx="0" cy="841248"/>
          </a:xfrm>
          <a:prstGeom prst="line">
            <a:avLst/>
          </a:prstGeom>
          <a:noFill/>
          <a:ln w="12700">
            <a:solidFill>
              <a:srgbClr val="E7A07F"/>
            </a:solidFill>
            <a:prstDash val="dash"/>
            <a:headEnd type="triangle"/>
            <a:tailEnd type="triangle"/>
          </a:ln>
        </p:spPr>
      </p:sp>
      <p:sp>
        <p:nvSpPr>
          <p:cNvPr id="43" name="link-294"/>
          <p:cNvSpPr/>
          <p:nvPr/>
        </p:nvSpPr>
        <p:spPr>
          <a:xfrm>
            <a:off x="4160520" y="1874520"/>
            <a:ext cx="0" cy="841248"/>
          </a:xfrm>
          <a:prstGeom prst="line">
            <a:avLst/>
          </a:prstGeom>
          <a:noFill/>
          <a:ln w="12700">
            <a:solidFill>
              <a:srgbClr val="E7A07F"/>
            </a:solidFill>
            <a:prstDash val="dash"/>
            <a:headEnd type="triangle"/>
            <a:tailEnd type="triangle"/>
          </a:ln>
        </p:spPr>
      </p:sp>
      <p:sp>
        <p:nvSpPr>
          <p:cNvPr id="44" name="link-295"/>
          <p:cNvSpPr/>
          <p:nvPr/>
        </p:nvSpPr>
        <p:spPr>
          <a:xfrm>
            <a:off x="5166360" y="1874520"/>
            <a:ext cx="0" cy="841248"/>
          </a:xfrm>
          <a:prstGeom prst="line">
            <a:avLst/>
          </a:prstGeom>
          <a:noFill/>
          <a:ln w="12700">
            <a:solidFill>
              <a:srgbClr val="E7A07F"/>
            </a:solidFill>
            <a:prstDash val="dash"/>
            <a:headEnd type="triangle"/>
            <a:tailEnd type="triangle"/>
          </a:ln>
        </p:spPr>
      </p:sp>
      <p:sp>
        <p:nvSpPr>
          <p:cNvPr id="45" name="link-296"/>
          <p:cNvSpPr/>
          <p:nvPr/>
        </p:nvSpPr>
        <p:spPr>
          <a:xfrm>
            <a:off x="6172200" y="1874520"/>
            <a:ext cx="0" cy="841248"/>
          </a:xfrm>
          <a:prstGeom prst="line">
            <a:avLst/>
          </a:prstGeom>
          <a:noFill/>
          <a:ln w="12700">
            <a:solidFill>
              <a:srgbClr val="E7A07F"/>
            </a:solidFill>
            <a:prstDash val="dash"/>
            <a:headEnd type="triangle"/>
            <a:tailEnd type="triangle"/>
          </a:ln>
        </p:spPr>
      </p:sp>
      <p:sp>
        <p:nvSpPr>
          <p:cNvPr id="46" name="link-297"/>
          <p:cNvSpPr/>
          <p:nvPr/>
        </p:nvSpPr>
        <p:spPr>
          <a:xfrm>
            <a:off x="7178040" y="1874520"/>
            <a:ext cx="0" cy="841248"/>
          </a:xfrm>
          <a:prstGeom prst="line">
            <a:avLst/>
          </a:prstGeom>
          <a:noFill/>
          <a:ln w="12700">
            <a:solidFill>
              <a:srgbClr val="E7A07F"/>
            </a:solidFill>
            <a:prstDash val="dash"/>
            <a:headEnd type="triangle"/>
            <a:tailEnd type="triangle"/>
          </a:ln>
        </p:spPr>
      </p:sp>
      <p:sp>
        <p:nvSpPr>
          <p:cNvPr id="47" name="link-298"/>
          <p:cNvSpPr/>
          <p:nvPr/>
        </p:nvSpPr>
        <p:spPr>
          <a:xfrm>
            <a:off x="8183880" y="1874520"/>
            <a:ext cx="0" cy="841248"/>
          </a:xfrm>
          <a:prstGeom prst="line">
            <a:avLst/>
          </a:prstGeom>
          <a:noFill/>
          <a:ln w="12700">
            <a:solidFill>
              <a:srgbClr val="E7A07F"/>
            </a:solidFill>
            <a:prstDash val="dash"/>
            <a:headEnd type="triangle"/>
            <a:tailEnd type="triangle"/>
          </a:ln>
        </p:spPr>
      </p:sp>
      <p:sp>
        <p:nvSpPr>
          <p:cNvPr id="48" name="text-299"/>
          <p:cNvSpPr txBox="1"/>
          <p:nvPr/>
        </p:nvSpPr>
        <p:spPr>
          <a:xfrm>
            <a:off x="1828800" y="2057400"/>
            <a:ext cx="6675120" cy="457200"/>
          </a:xfrm>
          <a:prstGeom prst="rect">
            <a:avLst/>
          </a:prstGeom>
          <a:solidFill>
            <a:srgbClr val="1C1B19"/>
          </a:solidFill>
          <a:ln/>
        </p:spPr>
        <p:txBody>
          <a:bodyPr wrap="square" lIns="0" tIns="0" rIns="0" bIns="0" rtlCol="0" anchor="ctr"/>
          <a:lstStyle/>
          <a:p>
            <a:pPr algn="ctr" indent="0" marL="0">
              <a:buNone/>
            </a:pPr>
            <a:r>
              <a:rPr lang="en-US" sz="1200" dirty="0">
                <a:solidFill>
                  <a:srgbClr val="F4F0E8"/>
                </a:solidFill>
                <a:latin typeface="Calibri" pitchFamily="34" charset="0"/>
                <a:ea typeface="Calibri" pitchFamily="34" charset="-122"/>
                <a:cs typeface="Calibri" pitchFamily="34" charset="-120"/>
              </a:rPr>
              <a:t>Bidirectional cross-attention in every block, using only the time positions</a:t>
            </a:r>
            <a:endParaRPr lang="en-US" sz="1200" dirty="0"/>
          </a:p>
        </p:txBody>
      </p:sp>
      <p:sp>
        <p:nvSpPr>
          <p:cNvPr id="49" name="text-300"/>
          <p:cNvSpPr txBox="1"/>
          <p:nvPr/>
        </p:nvSpPr>
        <p:spPr>
          <a:xfrm>
            <a:off x="548640" y="3931920"/>
            <a:ext cx="8046720" cy="457200"/>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Both streams also share the diffusion timestep. Result: up to 20 s of video with stereo sound; 1.22 s per step on an H100 vs 22.3 s for Wan 2.2-14B. Source: LTX-2, arXiv 2601.03233.</a:t>
            </a:r>
            <a:endParaRPr lang="en-US" sz="1200" dirty="0"/>
          </a:p>
        </p:txBody>
      </p:sp>
      <p:sp>
        <p:nvSpPr>
          <p:cNvPr id="50"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From the technical report: LTX-2 at a glance</a:t>
            </a:r>
            <a:endParaRPr lang="en-US" sz="2800" dirty="0"/>
          </a:p>
        </p:txBody>
      </p:sp>
      <p:sp>
        <p:nvSpPr>
          <p:cNvPr id="3" name="panel-301"/>
          <p:cNvSpPr/>
          <p:nvPr/>
        </p:nvSpPr>
        <p:spPr>
          <a:xfrm>
            <a:off x="548640" y="1391717"/>
            <a:ext cx="5120640" cy="2291486"/>
          </a:xfrm>
          <a:prstGeom prst="roundRect">
            <a:avLst>
              <a:gd name="adj" fmla="val 1995"/>
            </a:avLst>
          </a:prstGeom>
          <a:solidFill>
            <a:srgbClr val="FFFFFF"/>
          </a:solidFill>
          <a:ln w="12700">
            <a:solidFill>
              <a:srgbClr val="FFFFFF"/>
            </a:solidFill>
            <a:prstDash val="solid"/>
          </a:ln>
        </p:spPr>
      </p:sp>
      <p:pic>
        <p:nvPicPr>
          <p:cNvPr id="4" name="figure-302" descr="/tmp/claude-0/-home-claude/3f57d8ae-af99-58f6-a974-209369218365/scratchpad/build/covers/p_ltx2_overview.jpg">    </p:cNvPr>
          <p:cNvPicPr>
            <a:picLocks noChangeAspect="1"/>
          </p:cNvPicPr>
          <p:nvPr/>
        </p:nvPicPr>
        <p:blipFill>
          <a:blip r:embed="rId1"/>
          <a:stretch>
            <a:fillRect/>
          </a:stretch>
        </p:blipFill>
        <p:spPr>
          <a:xfrm>
            <a:off x="621792" y="1464869"/>
            <a:ext cx="4974336" cy="2145182"/>
          </a:xfrm>
          <a:prstGeom prst="rect">
            <a:avLst/>
          </a:prstGeom>
        </p:spPr>
      </p:pic>
      <p:sp>
        <p:nvSpPr>
          <p:cNvPr id="5" name="text-303"/>
          <p:cNvSpPr txBox="1"/>
          <p:nvPr/>
        </p:nvSpPr>
        <p:spPr>
          <a:xfrm>
            <a:off x="5943600" y="1051560"/>
            <a:ext cx="2651760" cy="3017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Two VAEs: one compresses video, one compresses the mel spectrogram</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A text encoder (Gemma 3) feeds both streams through separate “connectors”</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The streams denoise together; the A↔V cross-attention is the bridge</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Two losses at the end: one for picture, one for sound</a:t>
            </a:r>
            <a:endParaRPr lang="en-US" sz="1300" dirty="0"/>
          </a:p>
        </p:txBody>
      </p:sp>
      <p:sp>
        <p:nvSpPr>
          <p:cNvPr id="6" name="text-304"/>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Figure: LTX-2 technical report, Lightricks, arXiv 2601.03233 (2026). Shown for teaching.</a:t>
            </a:r>
            <a:endParaRPr lang="en-US" sz="1050" dirty="0"/>
          </a:p>
        </p:txBody>
      </p:sp>
      <p:sp>
        <p:nvSpPr>
          <p:cNvPr id="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Keeping time: why positions must be aligned</a:t>
            </a:r>
            <a:endParaRPr lang="en-US" sz="2800" dirty="0"/>
          </a:p>
        </p:txBody>
      </p:sp>
      <p:sp>
        <p:nvSpPr>
          <p:cNvPr id="3" name="panel-305"/>
          <p:cNvSpPr/>
          <p:nvPr/>
        </p:nvSpPr>
        <p:spPr>
          <a:xfrm>
            <a:off x="1083564" y="1051560"/>
            <a:ext cx="2816352" cy="2148840"/>
          </a:xfrm>
          <a:prstGeom prst="roundRect">
            <a:avLst>
              <a:gd name="adj" fmla="val 2128"/>
            </a:avLst>
          </a:prstGeom>
          <a:solidFill>
            <a:srgbClr val="FFFFFF"/>
          </a:solidFill>
          <a:ln w="12700">
            <a:solidFill>
              <a:srgbClr val="FFFFFF"/>
            </a:solidFill>
            <a:prstDash val="solid"/>
          </a:ln>
        </p:spPr>
      </p:sp>
      <p:pic>
        <p:nvPicPr>
          <p:cNvPr id="4" name="figure-306" descr="/tmp/claude-0/-home-claude/3f57d8ae-af99-58f6-a974-209369218365/scratchpad/build/covers/p_mma_rope.jpg">    </p:cNvPr>
          <p:cNvPicPr>
            <a:picLocks noChangeAspect="1"/>
          </p:cNvPicPr>
          <p:nvPr/>
        </p:nvPicPr>
        <p:blipFill>
          <a:blip r:embed="rId1"/>
          <a:stretch>
            <a:fillRect/>
          </a:stretch>
        </p:blipFill>
        <p:spPr>
          <a:xfrm>
            <a:off x="1156716" y="1124712"/>
            <a:ext cx="2670048" cy="2002536"/>
          </a:xfrm>
          <a:prstGeom prst="rect">
            <a:avLst/>
          </a:prstGeom>
        </p:spPr>
      </p:pic>
      <p:sp>
        <p:nvSpPr>
          <p:cNvPr id="5" name="text-307"/>
          <p:cNvSpPr txBox="1"/>
          <p:nvPr/>
        </p:nvSpPr>
        <p:spPr>
          <a:xfrm>
            <a:off x="548640" y="3291840"/>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Default positions</a:t>
            </a:r>
            <a:endParaRPr lang="en-US" sz="1400" dirty="0"/>
          </a:p>
        </p:txBody>
      </p:sp>
      <p:sp>
        <p:nvSpPr>
          <p:cNvPr id="6" name="text-308"/>
          <p:cNvSpPr txBox="1"/>
          <p:nvPr/>
        </p:nvSpPr>
        <p:spPr>
          <a:xfrm>
            <a:off x="548640" y="3584448"/>
            <a:ext cx="3886200" cy="4572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Video and audio tokens arrive at different rates, so “nearest in position” drifts away from “same moment”.</a:t>
            </a:r>
            <a:endParaRPr lang="en-US" sz="1150" dirty="0"/>
          </a:p>
        </p:txBody>
      </p:sp>
      <p:sp>
        <p:nvSpPr>
          <p:cNvPr id="7" name="panel-309"/>
          <p:cNvSpPr/>
          <p:nvPr/>
        </p:nvSpPr>
        <p:spPr>
          <a:xfrm>
            <a:off x="5244084" y="1051560"/>
            <a:ext cx="2816352" cy="2148840"/>
          </a:xfrm>
          <a:prstGeom prst="roundRect">
            <a:avLst>
              <a:gd name="adj" fmla="val 2128"/>
            </a:avLst>
          </a:prstGeom>
          <a:solidFill>
            <a:srgbClr val="FFFFFF"/>
          </a:solidFill>
          <a:ln w="12700">
            <a:solidFill>
              <a:srgbClr val="FFFFFF"/>
            </a:solidFill>
            <a:prstDash val="solid"/>
          </a:ln>
        </p:spPr>
      </p:sp>
      <p:pic>
        <p:nvPicPr>
          <p:cNvPr id="8" name="figure-310" descr="/tmp/claude-0/-home-claude/3f57d8ae-af99-58f6-a974-209369218365/scratchpad/build/covers/p_mma_rope_al.jpg">    </p:cNvPr>
          <p:cNvPicPr>
            <a:picLocks noChangeAspect="1"/>
          </p:cNvPicPr>
          <p:nvPr/>
        </p:nvPicPr>
        <p:blipFill>
          <a:blip r:embed="rId2"/>
          <a:stretch>
            <a:fillRect/>
          </a:stretch>
        </p:blipFill>
        <p:spPr>
          <a:xfrm>
            <a:off x="5317236" y="1124712"/>
            <a:ext cx="2670048" cy="2002536"/>
          </a:xfrm>
          <a:prstGeom prst="rect">
            <a:avLst/>
          </a:prstGeom>
        </p:spPr>
      </p:pic>
      <p:sp>
        <p:nvSpPr>
          <p:cNvPr id="9" name="text-311"/>
          <p:cNvSpPr txBox="1"/>
          <p:nvPr/>
        </p:nvSpPr>
        <p:spPr>
          <a:xfrm>
            <a:off x="4709160" y="3291840"/>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Aligned positions</a:t>
            </a:r>
            <a:endParaRPr lang="en-US" sz="1400" dirty="0"/>
          </a:p>
        </p:txBody>
      </p:sp>
      <p:sp>
        <p:nvSpPr>
          <p:cNvPr id="10" name="text-312"/>
          <p:cNvSpPr txBox="1"/>
          <p:nvPr/>
        </p:nvSpPr>
        <p:spPr>
          <a:xfrm>
            <a:off x="4709160" y="3584448"/>
            <a:ext cx="3886200" cy="4572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Scale the positions to seconds and the bright diagonal lines up: each frame attends to its own moment of sound.</a:t>
            </a:r>
            <a:endParaRPr lang="en-US" sz="1150" dirty="0"/>
          </a:p>
        </p:txBody>
      </p:sp>
      <p:sp>
        <p:nvSpPr>
          <p:cNvPr id="11" name="text-313"/>
          <p:cNvSpPr txBox="1"/>
          <p:nvPr/>
        </p:nvSpPr>
        <p:spPr>
          <a:xfrm>
            <a:off x="548640" y="4224528"/>
            <a:ext cx="8046720" cy="274320"/>
          </a:xfrm>
          <a:prstGeom prst="rect">
            <a:avLst/>
          </a:prstGeom>
          <a:noFill/>
          <a:ln/>
        </p:spPr>
        <p:txBody>
          <a:bodyPr wrap="square" lIns="0" tIns="0" rIns="0" bIns="0" rtlCol="0" anchor="t"/>
          <a:lstStyle/>
          <a:p>
            <a:pPr indent="0" marL="0">
              <a:buNone/>
            </a:pPr>
            <a:r>
              <a:rPr lang="en-US" sz="1000" dirty="0">
                <a:solidFill>
                  <a:srgbClr val="8F877B"/>
                </a:solidFill>
                <a:latin typeface="Calibri" pitchFamily="34" charset="0"/>
                <a:ea typeface="Calibri" pitchFamily="34" charset="-122"/>
                <a:cs typeface="Calibri" pitchFamily="34" charset="-120"/>
              </a:rPr>
              <a:t>Figures: MMAudio (Cheng et al., CVPR 2025), arXiv 2412.15322. LTX-2 and Ovi use the same idea: only time positions are shared across streams.</a:t>
            </a:r>
            <a:endParaRPr lang="en-US" sz="1000" dirty="0"/>
          </a:p>
        </p:txBody>
      </p:sp>
      <p:sp>
        <p:nvSpPr>
          <p:cNvPr id="12"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LTX-2: give it a sound, get a performance</a:t>
            </a:r>
            <a:endParaRPr lang="en-US" sz="2800" dirty="0"/>
          </a:p>
        </p:txBody>
      </p:sp>
      <p:sp>
        <p:nvSpPr>
          <p:cNvPr id="3" name="frame-314"/>
          <p:cNvSpPr/>
          <p:nvPr/>
        </p:nvSpPr>
        <p:spPr>
          <a:xfrm>
            <a:off x="548640" y="1051560"/>
            <a:ext cx="4343400" cy="2441448"/>
          </a:xfrm>
          <a:prstGeom prst="rect">
            <a:avLst/>
          </a:prstGeom>
          <a:solidFill>
            <a:srgbClr val="111110"/>
          </a:solidFill>
          <a:ln w="9525">
            <a:solidFill>
              <a:srgbClr val="3A3631"/>
            </a:solidFill>
            <a:prstDash val="solid"/>
          </a:ln>
        </p:spPr>
      </p:sp>
      <p:pic>
        <p:nvPicPr>
          <p:cNvPr id="4" name="poster-315" descr="/tmp/claude-0/-home-claude/3f57d8ae-af99-58f6-a974-209369218365/scratchpad/build/covers/ltx2_a2v.jpg">
            <a:hlinkClick r:id="rId2" tooltip="Watch on the original page"/>
          </p:cNvPr>
          <p:cNvPicPr>
            <a:picLocks noChangeAspect="1"/>
          </p:cNvPicPr>
          <p:nvPr/>
        </p:nvPicPr>
        <p:blipFill>
          <a:blip r:embed="rId1"/>
          <a:stretch>
            <a:fillRect/>
          </a:stretch>
        </p:blipFill>
        <p:spPr>
          <a:xfrm>
            <a:off x="550164" y="1051560"/>
            <a:ext cx="4340352" cy="2441448"/>
          </a:xfrm>
          <a:prstGeom prst="rect">
            <a:avLst/>
          </a:prstGeom>
        </p:spPr>
      </p:pic>
      <p:sp>
        <p:nvSpPr>
          <p:cNvPr id="5" name="play-316">
            <a:hlinkClick r:id="rId3" tooltip="Watch on the original page"/>
          </p:cNvPr>
          <p:cNvSpPr/>
          <p:nvPr/>
        </p:nvSpPr>
        <p:spPr>
          <a:xfrm>
            <a:off x="2436876" y="1988820"/>
            <a:ext cx="566928" cy="566928"/>
          </a:xfrm>
          <a:prstGeom prst="ellipse">
            <a:avLst/>
          </a:prstGeom>
          <a:solidFill>
            <a:srgbClr val="B4472A">
              <a:alpha val="92000"/>
            </a:srgbClr>
          </a:solidFill>
          <a:ln w="15875">
            <a:solidFill>
              <a:srgbClr val="FBF3EC"/>
            </a:solidFill>
            <a:prstDash val="solid"/>
          </a:ln>
        </p:spPr>
      </p:sp>
      <p:sp>
        <p:nvSpPr>
          <p:cNvPr id="6" name="playicon-317"/>
          <p:cNvSpPr/>
          <p:nvPr/>
        </p:nvSpPr>
        <p:spPr>
          <a:xfrm rot="5400000">
            <a:off x="2640970" y="2158898"/>
            <a:ext cx="226771" cy="226771"/>
          </a:xfrm>
          <a:prstGeom prst="triangle">
            <a:avLst/>
          </a:prstGeom>
          <a:solidFill>
            <a:srgbClr val="FBF3EC"/>
          </a:solidFill>
          <a:ln w="12700">
            <a:solidFill>
              <a:srgbClr val="FBF3EC"/>
            </a:solidFill>
            <a:prstDash val="solid"/>
          </a:ln>
        </p:spPr>
      </p:sp>
      <p:sp>
        <p:nvSpPr>
          <p:cNvPr id="7" name="text-318"/>
          <p:cNvSpPr txBox="1"/>
          <p:nvPr/>
        </p:nvSpPr>
        <p:spPr>
          <a:xfrm>
            <a:off x="548640" y="3547872"/>
            <a:ext cx="43434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LTX-2 · Lightricks · click to watch</a:t>
            </a:r>
            <a:endParaRPr lang="en-US" sz="900" dirty="0"/>
          </a:p>
        </p:txBody>
      </p:sp>
      <p:sp>
        <p:nvSpPr>
          <p:cNvPr id="8" name="text-319"/>
          <p:cNvSpPr txBox="1"/>
          <p:nvPr/>
        </p:nvSpPr>
        <p:spPr>
          <a:xfrm>
            <a:off x="5120640" y="1024128"/>
            <a:ext cx="3474720" cy="19659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Audio-to-video: the scream first, the face second</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Open weights; one large GPU</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Also text→AV and image→AV</a:t>
            </a:r>
            <a:endParaRPr lang="en-US" sz="1300" dirty="0"/>
          </a:p>
        </p:txBody>
      </p:sp>
      <p:sp>
        <p:nvSpPr>
          <p:cNvPr id="9" name="btn-320"/>
          <p:cNvSpPr/>
          <p:nvPr/>
        </p:nvSpPr>
        <p:spPr>
          <a:xfrm>
            <a:off x="5120640" y="3072384"/>
            <a:ext cx="3474720" cy="292608"/>
          </a:xfrm>
          <a:prstGeom prst="roundRect">
            <a:avLst>
              <a:gd name="adj" fmla="val 21875"/>
            </a:avLst>
          </a:prstGeom>
          <a:solidFill>
            <a:srgbClr val="2E2B27"/>
          </a:solidFill>
          <a:ln w="12700">
            <a:solidFill>
              <a:srgbClr val="E7A07F"/>
            </a:solidFill>
            <a:prstDash val="solid"/>
          </a:ln>
        </p:spPr>
      </p:sp>
      <p:sp>
        <p:nvSpPr>
          <p:cNvPr id="10" name="btntext-321"/>
          <p:cNvSpPr txBox="1"/>
          <p:nvPr/>
        </p:nvSpPr>
        <p:spPr>
          <a:xfrm>
            <a:off x="5248656" y="3072384"/>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4" invalidUrl="" action="" tgtFrame="" tooltip="https://github.com/Lightricks/LTX-2" history="1" highlightClick="0" endSnd="0">
                  <a:extLst>
                    <a:ext uri="{A12FA001-AC4F-418D-AE19-62706E023703}">
                      <ahyp:hlinkClr xmlns:ahyp="http://schemas.microsoft.com/office/drawing/2018/hyperlinkcolor" val="tx"/>
                    </a:ext>
                  </a:extLst>
                </a:hlinkClick>
              </a:rPr>
              <a:t>► LTX-2 on GitHub</a:t>
            </a:r>
            <a:endParaRPr lang="en-US" sz="1150" dirty="0"/>
          </a:p>
        </p:txBody>
      </p:sp>
      <p:sp>
        <p:nvSpPr>
          <p:cNvPr id="11" name="text-323"/>
          <p:cNvSpPr txBox="1"/>
          <p:nvPr/>
        </p:nvSpPr>
        <p:spPr>
          <a:xfrm>
            <a:off x="5120640" y="3392424"/>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github.com/Lightricks/LTX-2</a:t>
            </a:r>
            <a:endParaRPr lang="en-US" sz="800" dirty="0"/>
          </a:p>
        </p:txBody>
      </p:sp>
      <p:sp>
        <p:nvSpPr>
          <p:cNvPr id="12" name="btn-324"/>
          <p:cNvSpPr/>
          <p:nvPr/>
        </p:nvSpPr>
        <p:spPr>
          <a:xfrm>
            <a:off x="5120640" y="3602736"/>
            <a:ext cx="3474720" cy="292608"/>
          </a:xfrm>
          <a:prstGeom prst="roundRect">
            <a:avLst>
              <a:gd name="adj" fmla="val 21875"/>
            </a:avLst>
          </a:prstGeom>
          <a:solidFill>
            <a:srgbClr val="2E2B27"/>
          </a:solidFill>
          <a:ln w="12700">
            <a:solidFill>
              <a:srgbClr val="E7A07F"/>
            </a:solidFill>
            <a:prstDash val="solid"/>
          </a:ln>
        </p:spPr>
      </p:sp>
      <p:sp>
        <p:nvSpPr>
          <p:cNvPr id="13" name="btntext-325"/>
          <p:cNvSpPr txBox="1"/>
          <p:nvPr/>
        </p:nvSpPr>
        <p:spPr>
          <a:xfrm>
            <a:off x="5248656" y="3602736"/>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5" invalidUrl="" action="" tgtFrame="" tooltip="https://arxiv.org/abs/2601.03233" history="1" highlightClick="0" endSnd="0">
                  <a:extLst>
                    <a:ext uri="{A12FA001-AC4F-418D-AE19-62706E023703}">
                      <ahyp:hlinkClr xmlns:ahyp="http://schemas.microsoft.com/office/drawing/2018/hyperlinkcolor" val="tx"/>
                    </a:ext>
                  </a:extLst>
                </a:hlinkClick>
              </a:rPr>
              <a:t>► Technical report (arXiv)</a:t>
            </a:r>
            <a:endParaRPr lang="en-US" sz="1150" dirty="0"/>
          </a:p>
        </p:txBody>
      </p:sp>
      <p:sp>
        <p:nvSpPr>
          <p:cNvPr id="14" name="text-327"/>
          <p:cNvSpPr txBox="1"/>
          <p:nvPr/>
        </p:nvSpPr>
        <p:spPr>
          <a:xfrm>
            <a:off x="5120640" y="3922776"/>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arxiv.org/abs/2601.03233</a:t>
            </a:r>
            <a:endParaRPr lang="en-US" sz="800" dirty="0"/>
          </a:p>
        </p:txBody>
      </p:sp>
      <p:sp>
        <p:nvSpPr>
          <p:cNvPr id="1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Ovi: two voices, one take</a:t>
            </a:r>
            <a:endParaRPr lang="en-US" sz="2800" dirty="0"/>
          </a:p>
        </p:txBody>
      </p:sp>
      <p:sp>
        <p:nvSpPr>
          <p:cNvPr id="3" name="frame-328"/>
          <p:cNvSpPr/>
          <p:nvPr/>
        </p:nvSpPr>
        <p:spPr>
          <a:xfrm>
            <a:off x="548640" y="1051560"/>
            <a:ext cx="4343400" cy="2441448"/>
          </a:xfrm>
          <a:prstGeom prst="rect">
            <a:avLst/>
          </a:prstGeom>
          <a:solidFill>
            <a:srgbClr val="111110"/>
          </a:solidFill>
          <a:ln w="9525">
            <a:solidFill>
              <a:srgbClr val="3A3631"/>
            </a:solidFill>
            <a:prstDash val="solid"/>
          </a:ln>
        </p:spPr>
      </p:sp>
      <p:pic>
        <p:nvPicPr>
          <p:cNvPr id="4" name="poster-329" descr="/tmp/claude-0/-home-claude/3f57d8ae-af99-58f6-a974-209369218365/scratchpad/build/covers/ovi_car.jpg">
            <a:hlinkClick r:id="rId2" tooltip="Watch on the original page"/>
          </p:cNvPr>
          <p:cNvPicPr>
            <a:picLocks noChangeAspect="1"/>
          </p:cNvPicPr>
          <p:nvPr/>
        </p:nvPicPr>
        <p:blipFill>
          <a:blip r:embed="rId1"/>
          <a:stretch>
            <a:fillRect/>
          </a:stretch>
        </p:blipFill>
        <p:spPr>
          <a:xfrm>
            <a:off x="548640" y="1152501"/>
            <a:ext cx="4343400" cy="2239566"/>
          </a:xfrm>
          <a:prstGeom prst="rect">
            <a:avLst/>
          </a:prstGeom>
        </p:spPr>
      </p:pic>
      <p:sp>
        <p:nvSpPr>
          <p:cNvPr id="5" name="play-330">
            <a:hlinkClick r:id="rId3" tooltip="Watch on the original page"/>
          </p:cNvPr>
          <p:cNvSpPr/>
          <p:nvPr/>
        </p:nvSpPr>
        <p:spPr>
          <a:xfrm>
            <a:off x="2436876" y="1988820"/>
            <a:ext cx="566928" cy="566928"/>
          </a:xfrm>
          <a:prstGeom prst="ellipse">
            <a:avLst/>
          </a:prstGeom>
          <a:solidFill>
            <a:srgbClr val="B4472A">
              <a:alpha val="92000"/>
            </a:srgbClr>
          </a:solidFill>
          <a:ln w="15875">
            <a:solidFill>
              <a:srgbClr val="FBF3EC"/>
            </a:solidFill>
            <a:prstDash val="solid"/>
          </a:ln>
        </p:spPr>
      </p:sp>
      <p:sp>
        <p:nvSpPr>
          <p:cNvPr id="6" name="playicon-331"/>
          <p:cNvSpPr/>
          <p:nvPr/>
        </p:nvSpPr>
        <p:spPr>
          <a:xfrm rot="5400000">
            <a:off x="2640970" y="2158898"/>
            <a:ext cx="226771" cy="226771"/>
          </a:xfrm>
          <a:prstGeom prst="triangle">
            <a:avLst/>
          </a:prstGeom>
          <a:solidFill>
            <a:srgbClr val="FBF3EC"/>
          </a:solidFill>
          <a:ln w="12700">
            <a:solidFill>
              <a:srgbClr val="FBF3EC"/>
            </a:solidFill>
            <a:prstDash val="solid"/>
          </a:ln>
        </p:spPr>
      </p:sp>
      <p:sp>
        <p:nvSpPr>
          <p:cNvPr id="7" name="text-332"/>
          <p:cNvSpPr txBox="1"/>
          <p:nvPr/>
        </p:nvSpPr>
        <p:spPr>
          <a:xfrm>
            <a:off x="548640" y="3547872"/>
            <a:ext cx="43434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Ovi · Character.AI · click to watch</a:t>
            </a:r>
            <a:endParaRPr lang="en-US" sz="900" dirty="0"/>
          </a:p>
        </p:txBody>
      </p:sp>
      <p:sp>
        <p:nvSpPr>
          <p:cNvPr id="8" name="text-333"/>
          <p:cNvSpPr txBox="1"/>
          <p:nvPr/>
        </p:nvSpPr>
        <p:spPr>
          <a:xfrm>
            <a:off x="5120640" y="1024128"/>
            <a:ext cx="3474720" cy="19659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Twin towers: video from Wan 2.2, audio from scratch</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Dialogue written in the prompt</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5–10 s, 24 fps; Apache-2.0</a:t>
            </a:r>
            <a:endParaRPr lang="en-US" sz="1300" dirty="0"/>
          </a:p>
        </p:txBody>
      </p:sp>
      <p:sp>
        <p:nvSpPr>
          <p:cNvPr id="9" name="btn-334"/>
          <p:cNvSpPr/>
          <p:nvPr/>
        </p:nvSpPr>
        <p:spPr>
          <a:xfrm>
            <a:off x="5120640" y="3072384"/>
            <a:ext cx="3474720" cy="292608"/>
          </a:xfrm>
          <a:prstGeom prst="roundRect">
            <a:avLst>
              <a:gd name="adj" fmla="val 21875"/>
            </a:avLst>
          </a:prstGeom>
          <a:solidFill>
            <a:srgbClr val="2E2B27"/>
          </a:solidFill>
          <a:ln w="12700">
            <a:solidFill>
              <a:srgbClr val="E7A07F"/>
            </a:solidFill>
            <a:prstDash val="solid"/>
          </a:ln>
        </p:spPr>
      </p:sp>
      <p:sp>
        <p:nvSpPr>
          <p:cNvPr id="10" name="btntext-335"/>
          <p:cNvSpPr txBox="1"/>
          <p:nvPr/>
        </p:nvSpPr>
        <p:spPr>
          <a:xfrm>
            <a:off x="5248656" y="3072384"/>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4" invalidUrl="" action="" tgtFrame="" tooltip="https://aaxwaz.github.io/Ovi/" history="1" highlightClick="0" endSnd="0">
                  <a:extLst>
                    <a:ext uri="{A12FA001-AC4F-418D-AE19-62706E023703}">
                      <ahyp:hlinkClr xmlns:ahyp="http://schemas.microsoft.com/office/drawing/2018/hyperlinkcolor" val="tx"/>
                    </a:ext>
                  </a:extLst>
                </a:hlinkClick>
              </a:rPr>
              <a:t>► Ovi project page</a:t>
            </a:r>
            <a:endParaRPr lang="en-US" sz="1150" dirty="0"/>
          </a:p>
        </p:txBody>
      </p:sp>
      <p:sp>
        <p:nvSpPr>
          <p:cNvPr id="11" name="text-337"/>
          <p:cNvSpPr txBox="1"/>
          <p:nvPr/>
        </p:nvSpPr>
        <p:spPr>
          <a:xfrm>
            <a:off x="5120640" y="3392424"/>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aaxwaz.github.io/Ovi</a:t>
            </a:r>
            <a:endParaRPr lang="en-US" sz="800" dirty="0"/>
          </a:p>
        </p:txBody>
      </p:sp>
      <p:sp>
        <p:nvSpPr>
          <p:cNvPr id="12" name="btn-338"/>
          <p:cNvSpPr/>
          <p:nvPr/>
        </p:nvSpPr>
        <p:spPr>
          <a:xfrm>
            <a:off x="5120640" y="3602736"/>
            <a:ext cx="3474720" cy="292608"/>
          </a:xfrm>
          <a:prstGeom prst="roundRect">
            <a:avLst>
              <a:gd name="adj" fmla="val 21875"/>
            </a:avLst>
          </a:prstGeom>
          <a:solidFill>
            <a:srgbClr val="2E2B27"/>
          </a:solidFill>
          <a:ln w="12700">
            <a:solidFill>
              <a:srgbClr val="E7A07F"/>
            </a:solidFill>
            <a:prstDash val="solid"/>
          </a:ln>
        </p:spPr>
      </p:sp>
      <p:sp>
        <p:nvSpPr>
          <p:cNvPr id="13" name="btntext-339"/>
          <p:cNvSpPr txBox="1"/>
          <p:nvPr/>
        </p:nvSpPr>
        <p:spPr>
          <a:xfrm>
            <a:off x="5248656" y="3602736"/>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5" invalidUrl="" action="" tgtFrame="" tooltip="https://arxiv.org/abs/2510.01284" history="1" highlightClick="0" endSnd="0">
                  <a:extLst>
                    <a:ext uri="{A12FA001-AC4F-418D-AE19-62706E023703}">
                      <ahyp:hlinkClr xmlns:ahyp="http://schemas.microsoft.com/office/drawing/2018/hyperlinkcolor" val="tx"/>
                    </a:ext>
                  </a:extLst>
                </a:hlinkClick>
              </a:rPr>
              <a:t>► Paper (arXiv 2510.01284)</a:t>
            </a:r>
            <a:endParaRPr lang="en-US" sz="1150" dirty="0"/>
          </a:p>
        </p:txBody>
      </p:sp>
      <p:sp>
        <p:nvSpPr>
          <p:cNvPr id="14" name="text-341"/>
          <p:cNvSpPr txBox="1"/>
          <p:nvPr/>
        </p:nvSpPr>
        <p:spPr>
          <a:xfrm>
            <a:off x="5120640" y="3922776"/>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arxiv.org/abs/2510.01284</a:t>
            </a:r>
            <a:endParaRPr lang="en-US" sz="800" dirty="0"/>
          </a:p>
        </p:txBody>
      </p:sp>
      <p:sp>
        <p:nvSpPr>
          <p:cNvPr id="1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Ovi’s twin towers</a:t>
            </a:r>
            <a:endParaRPr lang="en-US" sz="2800" dirty="0"/>
          </a:p>
        </p:txBody>
      </p:sp>
      <p:sp>
        <p:nvSpPr>
          <p:cNvPr id="3" name="panel-342"/>
          <p:cNvSpPr/>
          <p:nvPr/>
        </p:nvSpPr>
        <p:spPr>
          <a:xfrm>
            <a:off x="548640" y="1371180"/>
            <a:ext cx="4937760" cy="2332560"/>
          </a:xfrm>
          <a:prstGeom prst="roundRect">
            <a:avLst>
              <a:gd name="adj" fmla="val 1960"/>
            </a:avLst>
          </a:prstGeom>
          <a:solidFill>
            <a:srgbClr val="FFFFFF"/>
          </a:solidFill>
          <a:ln w="12700">
            <a:solidFill>
              <a:srgbClr val="FFFFFF"/>
            </a:solidFill>
            <a:prstDash val="solid"/>
          </a:ln>
        </p:spPr>
      </p:sp>
      <p:pic>
        <p:nvPicPr>
          <p:cNvPr id="4" name="figure-343" descr="/tmp/claude-0/-home-claude/3f57d8ae-af99-58f6-a974-209369218365/scratchpad/build/covers/p_ovi.jpg">    </p:cNvPr>
          <p:cNvPicPr>
            <a:picLocks noChangeAspect="1"/>
          </p:cNvPicPr>
          <p:nvPr/>
        </p:nvPicPr>
        <p:blipFill>
          <a:blip r:embed="rId1"/>
          <a:stretch>
            <a:fillRect/>
          </a:stretch>
        </p:blipFill>
        <p:spPr>
          <a:xfrm>
            <a:off x="621792" y="1444332"/>
            <a:ext cx="4791456" cy="2186256"/>
          </a:xfrm>
          <a:prstGeom prst="rect">
            <a:avLst/>
          </a:prstGeom>
        </p:spPr>
      </p:pic>
      <p:sp>
        <p:nvSpPr>
          <p:cNvPr id="5" name="text-344"/>
          <p:cNvSpPr txBox="1"/>
          <p:nvPr/>
        </p:nvSpPr>
        <p:spPr>
          <a:xfrm>
            <a:off x="5760720" y="1051560"/>
            <a:ext cx="2834640" cy="3017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Left tower: video (initialised from Wan 2.2). Right tower: audio (trained from scratch)</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Same shape, block for block, so they can talk at every layer</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Fusion block: self-attention, then cross-attention to text and to the other tower</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Frozen pieces (snowflakes) vs trained pieces (flames): reuse what already works</a:t>
            </a:r>
            <a:endParaRPr lang="en-US" sz="1300" dirty="0"/>
          </a:p>
        </p:txBody>
      </p:sp>
      <p:sp>
        <p:nvSpPr>
          <p:cNvPr id="6" name="text-345"/>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Figure: Ovi, Character.AI and Yale, arXiv 2510.01284 (2025). Shown for teaching.</a:t>
            </a:r>
            <a:endParaRPr lang="en-US" sz="1050" dirty="0"/>
          </a:p>
        </p:txBody>
      </p:sp>
      <p:sp>
        <p:nvSpPr>
          <p:cNvPr id="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Recipe: how to teach a video model to hear</a:t>
            </a:r>
            <a:endParaRPr lang="en-US" sz="2800" dirty="0"/>
          </a:p>
        </p:txBody>
      </p:sp>
      <p:sp>
        <p:nvSpPr>
          <p:cNvPr id="3" name="card-346"/>
          <p:cNvSpPr/>
          <p:nvPr/>
        </p:nvSpPr>
        <p:spPr>
          <a:xfrm>
            <a:off x="548640" y="1234440"/>
            <a:ext cx="1792224" cy="2514600"/>
          </a:xfrm>
          <a:prstGeom prst="roundRect">
            <a:avLst>
              <a:gd name="adj" fmla="val 4082"/>
            </a:avLst>
          </a:prstGeom>
          <a:solidFill>
            <a:srgbClr val="2B2926"/>
          </a:solidFill>
          <a:ln w="12700">
            <a:solidFill>
              <a:srgbClr val="2B2926"/>
            </a:solidFill>
            <a:prstDash val="solid"/>
          </a:ln>
        </p:spPr>
      </p:sp>
      <p:pic>
        <p:nvPicPr>
          <p:cNvPr id="4" name="thumb-347" descr="/tmp/claude-0/-home-claude/3f57d8ae-af99-58f6-a974-209369218365/scratchpad/build/covers/kandinsky_dog.jpg">    </p:cNvPr>
          <p:cNvPicPr>
            <a:picLocks noChangeAspect="1"/>
          </p:cNvPicPr>
          <p:nvPr/>
        </p:nvPicPr>
        <p:blipFill>
          <a:blip r:embed="rId1"/>
          <a:srcRect l="5000" r="5000" t="0" b="0"/>
          <a:stretch/>
        </p:blipFill>
        <p:spPr>
          <a:xfrm>
            <a:off x="548640" y="1234440"/>
            <a:ext cx="1792224" cy="1120140"/>
          </a:xfrm>
          <a:prstGeom prst="rect">
            <a:avLst/>
          </a:prstGeom>
        </p:spPr>
      </p:pic>
      <p:sp>
        <p:nvSpPr>
          <p:cNvPr id="5" name="text-348"/>
          <p:cNvSpPr txBox="1"/>
          <p:nvPr/>
        </p:nvSpPr>
        <p:spPr>
          <a:xfrm>
            <a:off x="658368" y="2427732"/>
            <a:ext cx="1572768" cy="329184"/>
          </a:xfrm>
          <a:prstGeom prst="rect">
            <a:avLst/>
          </a:prstGeom>
          <a:noFill/>
          <a:ln/>
        </p:spPr>
        <p:txBody>
          <a:bodyPr wrap="square" lIns="0" tIns="0" rIns="0" bIns="0" rtlCol="0" anchor="ctr"/>
          <a:lstStyle/>
          <a:p>
            <a:pPr indent="0" marL="0">
              <a:buNone/>
            </a:pPr>
            <a:r>
              <a:rPr lang="en-US" sz="1800" dirty="0">
                <a:solidFill>
                  <a:srgbClr val="E7A07F"/>
                </a:solidFill>
                <a:latin typeface="Cambria" pitchFamily="34" charset="0"/>
                <a:ea typeface="Cambria" pitchFamily="34" charset="-122"/>
                <a:cs typeface="Cambria" pitchFamily="34" charset="-120"/>
              </a:rPr>
              <a:t>1 · Reuse</a:t>
            </a:r>
            <a:endParaRPr lang="en-US" sz="1800" dirty="0"/>
          </a:p>
        </p:txBody>
      </p:sp>
      <p:sp>
        <p:nvSpPr>
          <p:cNvPr id="6" name="text-349"/>
          <p:cNvSpPr txBox="1"/>
          <p:nvPr/>
        </p:nvSpPr>
        <p:spPr>
          <a:xfrm>
            <a:off x="658368" y="2775204"/>
            <a:ext cx="1572768" cy="93726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Start from a strong video model</a:t>
            </a:r>
            <a:endParaRPr lang="en-US" sz="1150" dirty="0"/>
          </a:p>
        </p:txBody>
      </p:sp>
      <p:sp>
        <p:nvSpPr>
          <p:cNvPr id="7" name="text-350"/>
          <p:cNvSpPr txBox="1"/>
          <p:nvPr/>
        </p:nvSpPr>
        <p:spPr>
          <a:xfrm>
            <a:off x="2359152" y="230886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8" name="card-351"/>
          <p:cNvSpPr/>
          <p:nvPr/>
        </p:nvSpPr>
        <p:spPr>
          <a:xfrm>
            <a:off x="2633472" y="1234440"/>
            <a:ext cx="1792224" cy="2514600"/>
          </a:xfrm>
          <a:prstGeom prst="roundRect">
            <a:avLst>
              <a:gd name="adj" fmla="val 4082"/>
            </a:avLst>
          </a:prstGeom>
          <a:solidFill>
            <a:srgbClr val="2B2926"/>
          </a:solidFill>
          <a:ln w="12700">
            <a:solidFill>
              <a:srgbClr val="2B2926"/>
            </a:solidFill>
            <a:prstDash val="solid"/>
          </a:ln>
        </p:spPr>
      </p:sp>
      <p:pic>
        <p:nvPicPr>
          <p:cNvPr id="9" name="thumb-352" descr="/tmp/claude-0/-home-claude/3f57d8ae-af99-58f6-a974-209369218365/scratchpad/build/covers/fig_mel.jpg">    </p:cNvPr>
          <p:cNvPicPr>
            <a:picLocks noChangeAspect="1"/>
          </p:cNvPicPr>
          <p:nvPr/>
        </p:nvPicPr>
        <p:blipFill>
          <a:blip r:embed="rId2"/>
          <a:srcRect l="10727" r="10727" t="0" b="0"/>
          <a:stretch/>
        </p:blipFill>
        <p:spPr>
          <a:xfrm>
            <a:off x="2633472" y="1234440"/>
            <a:ext cx="1792224" cy="1120140"/>
          </a:xfrm>
          <a:prstGeom prst="rect">
            <a:avLst/>
          </a:prstGeom>
        </p:spPr>
      </p:pic>
      <p:sp>
        <p:nvSpPr>
          <p:cNvPr id="10" name="text-353"/>
          <p:cNvSpPr txBox="1"/>
          <p:nvPr/>
        </p:nvSpPr>
        <p:spPr>
          <a:xfrm>
            <a:off x="2743200" y="2427732"/>
            <a:ext cx="1572768" cy="329184"/>
          </a:xfrm>
          <a:prstGeom prst="rect">
            <a:avLst/>
          </a:prstGeom>
          <a:noFill/>
          <a:ln/>
        </p:spPr>
        <p:txBody>
          <a:bodyPr wrap="square" lIns="0" tIns="0" rIns="0" bIns="0" rtlCol="0" anchor="ctr"/>
          <a:lstStyle/>
          <a:p>
            <a:pPr indent="0" marL="0">
              <a:buNone/>
            </a:pPr>
            <a:r>
              <a:rPr lang="en-US" sz="1800" dirty="0">
                <a:solidFill>
                  <a:srgbClr val="E7A07F"/>
                </a:solidFill>
                <a:latin typeface="Cambria" pitchFamily="34" charset="0"/>
                <a:ea typeface="Cambria" pitchFamily="34" charset="-122"/>
                <a:cs typeface="Cambria" pitchFamily="34" charset="-120"/>
              </a:rPr>
              <a:t>2 · Listen</a:t>
            </a:r>
            <a:endParaRPr lang="en-US" sz="1800" dirty="0"/>
          </a:p>
        </p:txBody>
      </p:sp>
      <p:sp>
        <p:nvSpPr>
          <p:cNvPr id="11" name="text-354"/>
          <p:cNvSpPr txBox="1"/>
          <p:nvPr/>
        </p:nvSpPr>
        <p:spPr>
          <a:xfrm>
            <a:off x="2743200" y="2775204"/>
            <a:ext cx="1572768" cy="93726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Train audio alone first: ~40M tracks</a:t>
            </a:r>
            <a:endParaRPr lang="en-US" sz="1150" dirty="0"/>
          </a:p>
        </p:txBody>
      </p:sp>
      <p:sp>
        <p:nvSpPr>
          <p:cNvPr id="12" name="text-355"/>
          <p:cNvSpPr txBox="1"/>
          <p:nvPr/>
        </p:nvSpPr>
        <p:spPr>
          <a:xfrm>
            <a:off x="4443984" y="230886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3" name="card-356"/>
          <p:cNvSpPr/>
          <p:nvPr/>
        </p:nvSpPr>
        <p:spPr>
          <a:xfrm>
            <a:off x="4718304" y="1234440"/>
            <a:ext cx="1792224" cy="2514600"/>
          </a:xfrm>
          <a:prstGeom prst="roundRect">
            <a:avLst>
              <a:gd name="adj" fmla="val 4082"/>
            </a:avLst>
          </a:prstGeom>
          <a:solidFill>
            <a:srgbClr val="2B2926"/>
          </a:solidFill>
          <a:ln w="12700">
            <a:solidFill>
              <a:srgbClr val="2B2926"/>
            </a:solidFill>
            <a:prstDash val="solid"/>
          </a:ln>
        </p:spPr>
      </p:sp>
      <p:sp>
        <p:nvSpPr>
          <p:cNvPr id="14" name="panel-357"/>
          <p:cNvSpPr/>
          <p:nvPr/>
        </p:nvSpPr>
        <p:spPr>
          <a:xfrm>
            <a:off x="4718304" y="1234440"/>
            <a:ext cx="1792224" cy="1120140"/>
          </a:xfrm>
          <a:prstGeom prst="rect">
            <a:avLst/>
          </a:prstGeom>
          <a:solidFill>
            <a:srgbClr val="FFFFFF"/>
          </a:solidFill>
          <a:ln w="12700">
            <a:solidFill>
              <a:srgbClr val="FFFFFF"/>
            </a:solidFill>
            <a:prstDash val="solid"/>
          </a:ln>
        </p:spPr>
      </p:sp>
      <p:pic>
        <p:nvPicPr>
          <p:cNvPr id="15" name="figure-358" descr="/tmp/claude-0/-home-claude/3f57d8ae-af99-58f6-a974-209369218365/scratchpad/build/covers/p_ovi.jpg">    </p:cNvPr>
          <p:cNvPicPr>
            <a:picLocks noChangeAspect="1"/>
          </p:cNvPicPr>
          <p:nvPr/>
        </p:nvPicPr>
        <p:blipFill>
          <a:blip r:embed="rId3"/>
          <a:stretch>
            <a:fillRect/>
          </a:stretch>
        </p:blipFill>
        <p:spPr>
          <a:xfrm>
            <a:off x="4764024" y="1406491"/>
            <a:ext cx="1700784" cy="776037"/>
          </a:xfrm>
          <a:prstGeom prst="rect">
            <a:avLst/>
          </a:prstGeom>
        </p:spPr>
      </p:pic>
      <p:sp>
        <p:nvSpPr>
          <p:cNvPr id="16" name="text-359"/>
          <p:cNvSpPr txBox="1"/>
          <p:nvPr/>
        </p:nvSpPr>
        <p:spPr>
          <a:xfrm>
            <a:off x="4828032" y="2427732"/>
            <a:ext cx="1572768" cy="329184"/>
          </a:xfrm>
          <a:prstGeom prst="rect">
            <a:avLst/>
          </a:prstGeom>
          <a:noFill/>
          <a:ln/>
        </p:spPr>
        <p:txBody>
          <a:bodyPr wrap="square" lIns="0" tIns="0" rIns="0" bIns="0" rtlCol="0" anchor="ctr"/>
          <a:lstStyle/>
          <a:p>
            <a:pPr indent="0" marL="0">
              <a:buNone/>
            </a:pPr>
            <a:r>
              <a:rPr lang="en-US" sz="1800" dirty="0">
                <a:solidFill>
                  <a:srgbClr val="E7A07F"/>
                </a:solidFill>
                <a:latin typeface="Cambria" pitchFamily="34" charset="0"/>
                <a:ea typeface="Cambria" pitchFamily="34" charset="-122"/>
                <a:cs typeface="Cambria" pitchFamily="34" charset="-120"/>
              </a:rPr>
              <a:t>3 · Join</a:t>
            </a:r>
            <a:endParaRPr lang="en-US" sz="1800" dirty="0"/>
          </a:p>
        </p:txBody>
      </p:sp>
      <p:sp>
        <p:nvSpPr>
          <p:cNvPr id="17" name="text-360"/>
          <p:cNvSpPr txBox="1"/>
          <p:nvPr/>
        </p:nvSpPr>
        <p:spPr>
          <a:xfrm>
            <a:off x="4828032" y="2775204"/>
            <a:ext cx="1572768" cy="93726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Train together: ~7M clips with sound</a:t>
            </a:r>
            <a:endParaRPr lang="en-US" sz="1150" dirty="0"/>
          </a:p>
        </p:txBody>
      </p:sp>
      <p:sp>
        <p:nvSpPr>
          <p:cNvPr id="18" name="text-361"/>
          <p:cNvSpPr txBox="1"/>
          <p:nvPr/>
        </p:nvSpPr>
        <p:spPr>
          <a:xfrm>
            <a:off x="6528816" y="230886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9" name="card-362"/>
          <p:cNvSpPr/>
          <p:nvPr/>
        </p:nvSpPr>
        <p:spPr>
          <a:xfrm>
            <a:off x="6803136" y="1234440"/>
            <a:ext cx="1792224" cy="2514600"/>
          </a:xfrm>
          <a:prstGeom prst="roundRect">
            <a:avLst>
              <a:gd name="adj" fmla="val 4082"/>
            </a:avLst>
          </a:prstGeom>
          <a:solidFill>
            <a:srgbClr val="B4472A"/>
          </a:solidFill>
          <a:ln w="12700">
            <a:solidFill>
              <a:srgbClr val="B4472A"/>
            </a:solidFill>
            <a:prstDash val="solid"/>
          </a:ln>
        </p:spPr>
      </p:sp>
      <p:pic>
        <p:nvPicPr>
          <p:cNvPr id="20" name="thumb-363" descr="/tmp/claude-0/-home-claude/3f57d8ae-af99-58f6-a974-209369218365/scratchpad/build/covers/nava_chess.jpg">    </p:cNvPr>
          <p:cNvPicPr>
            <a:picLocks noChangeAspect="1"/>
          </p:cNvPicPr>
          <p:nvPr/>
        </p:nvPicPr>
        <p:blipFill>
          <a:blip r:embed="rId4"/>
          <a:srcRect l="6000" r="6000" t="0" b="0"/>
          <a:stretch/>
        </p:blipFill>
        <p:spPr>
          <a:xfrm>
            <a:off x="6803136" y="1234440"/>
            <a:ext cx="1792224" cy="1120140"/>
          </a:xfrm>
          <a:prstGeom prst="rect">
            <a:avLst/>
          </a:prstGeom>
        </p:spPr>
      </p:pic>
      <p:sp>
        <p:nvSpPr>
          <p:cNvPr id="21" name="text-364"/>
          <p:cNvSpPr txBox="1"/>
          <p:nvPr/>
        </p:nvSpPr>
        <p:spPr>
          <a:xfrm>
            <a:off x="6912864" y="2427732"/>
            <a:ext cx="1572768" cy="329184"/>
          </a:xfrm>
          <a:prstGeom prst="rect">
            <a:avLst/>
          </a:prstGeom>
          <a:noFill/>
          <a:ln/>
        </p:spPr>
        <p:txBody>
          <a:bodyPr wrap="square" lIns="0" tIns="0" rIns="0" bIns="0" rtlCol="0" anchor="ctr"/>
          <a:lstStyle/>
          <a:p>
            <a:pPr indent="0" marL="0">
              <a:buNone/>
            </a:pPr>
            <a:r>
              <a:rPr lang="en-US" sz="1800" dirty="0">
                <a:solidFill>
                  <a:srgbClr val="FBF3EC"/>
                </a:solidFill>
                <a:latin typeface="Cambria" pitchFamily="34" charset="0"/>
                <a:ea typeface="Cambria" pitchFamily="34" charset="-122"/>
                <a:cs typeface="Cambria" pitchFamily="34" charset="-120"/>
              </a:rPr>
              <a:t>4 · Polish</a:t>
            </a:r>
            <a:endParaRPr lang="en-US" sz="1800" dirty="0"/>
          </a:p>
        </p:txBody>
      </p:sp>
      <p:sp>
        <p:nvSpPr>
          <p:cNvPr id="22" name="text-365"/>
          <p:cNvSpPr txBox="1"/>
          <p:nvPr/>
        </p:nvSpPr>
        <p:spPr>
          <a:xfrm>
            <a:off x="6912864" y="2775204"/>
            <a:ext cx="1572768" cy="937260"/>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Fine-tune, RL, distil to 10 steps</a:t>
            </a:r>
            <a:endParaRPr lang="en-US" sz="1150" dirty="0"/>
          </a:p>
        </p:txBody>
      </p:sp>
      <p:sp>
        <p:nvSpPr>
          <p:cNvPr id="23" name="text-366"/>
          <p:cNvSpPr txBox="1"/>
          <p:nvPr/>
        </p:nvSpPr>
        <p:spPr>
          <a:xfrm>
            <a:off x="548640" y="3931920"/>
            <a:ext cx="8046720" cy="45720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Source: Kandinsky 6.0 Video, arXiv 2610.05608 (Oct 2026). NAVA (Baidu, 6.3B) follows a similar path from Wan 2.2: audio-heavy first, then joint.</a:t>
            </a:r>
            <a:endParaRPr lang="en-US" sz="1100" dirty="0"/>
          </a:p>
        </p:txBody>
      </p:sp>
      <p:sp>
        <p:nvSpPr>
          <p:cNvPr id="24"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Data: finding clips that are really in sync</a:t>
            </a:r>
            <a:endParaRPr lang="en-US" sz="2800" dirty="0"/>
          </a:p>
        </p:txBody>
      </p:sp>
      <p:sp>
        <p:nvSpPr>
          <p:cNvPr id="3" name="card-367"/>
          <p:cNvSpPr/>
          <p:nvPr/>
        </p:nvSpPr>
        <p:spPr>
          <a:xfrm>
            <a:off x="548640" y="1024128"/>
            <a:ext cx="2572512" cy="2893255"/>
          </a:xfrm>
          <a:prstGeom prst="roundRect">
            <a:avLst>
              <a:gd name="adj" fmla="val 2844"/>
            </a:avLst>
          </a:prstGeom>
          <a:solidFill>
            <a:srgbClr val="2B2926"/>
          </a:solidFill>
          <a:ln w="12700">
            <a:solidFill>
              <a:srgbClr val="2B2926"/>
            </a:solidFill>
            <a:prstDash val="solid"/>
          </a:ln>
        </p:spPr>
      </p:sp>
      <p:sp>
        <p:nvSpPr>
          <p:cNvPr id="4" name="panel-368"/>
          <p:cNvSpPr/>
          <p:nvPr/>
        </p:nvSpPr>
        <p:spPr>
          <a:xfrm>
            <a:off x="548640" y="1024128"/>
            <a:ext cx="2572512" cy="1978855"/>
          </a:xfrm>
          <a:prstGeom prst="rect">
            <a:avLst/>
          </a:prstGeom>
          <a:solidFill>
            <a:srgbClr val="FFFFFF"/>
          </a:solidFill>
          <a:ln w="12700">
            <a:solidFill>
              <a:srgbClr val="FFFFFF"/>
            </a:solidFill>
            <a:prstDash val="solid"/>
          </a:ln>
        </p:spPr>
      </p:sp>
      <p:pic>
        <p:nvPicPr>
          <p:cNvPr id="5" name="figure-369" descr="/tmp/claude-0/-home-claude/3f57d8ae-af99-58f6-a974-209369218365/scratchpad/build/covers/p_tv_neg.jpg">    </p:cNvPr>
          <p:cNvPicPr>
            <a:picLocks noChangeAspect="1"/>
          </p:cNvPicPr>
          <p:nvPr/>
        </p:nvPicPr>
        <p:blipFill>
          <a:blip r:embed="rId1"/>
          <a:stretch>
            <a:fillRect/>
          </a:stretch>
        </p:blipFill>
        <p:spPr>
          <a:xfrm>
            <a:off x="594360" y="1315754"/>
            <a:ext cx="2481072" cy="1395603"/>
          </a:xfrm>
          <a:prstGeom prst="rect">
            <a:avLst/>
          </a:prstGeom>
        </p:spPr>
      </p:pic>
      <p:sp>
        <p:nvSpPr>
          <p:cNvPr id="6" name="text-370"/>
          <p:cNvSpPr txBox="1"/>
          <p:nvPr/>
        </p:nvSpPr>
        <p:spPr>
          <a:xfrm>
            <a:off x="676656" y="3076135"/>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Throw most of it away</a:t>
            </a:r>
            <a:endParaRPr lang="en-US" sz="1350" dirty="0"/>
          </a:p>
        </p:txBody>
      </p:sp>
      <p:sp>
        <p:nvSpPr>
          <p:cNvPr id="7" name="text-371"/>
          <p:cNvSpPr txBox="1"/>
          <p:nvPr/>
        </p:nvSpPr>
        <p:spPr>
          <a:xfrm>
            <a:off x="676656" y="3332167"/>
            <a:ext cx="2316480"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Keep a clip only if a sync score says lips match</a:t>
            </a:r>
            <a:endParaRPr lang="en-US" sz="1150" dirty="0"/>
          </a:p>
        </p:txBody>
      </p:sp>
      <p:sp>
        <p:nvSpPr>
          <p:cNvPr id="8" name="card-372"/>
          <p:cNvSpPr/>
          <p:nvPr/>
        </p:nvSpPr>
        <p:spPr>
          <a:xfrm>
            <a:off x="3285744" y="1024128"/>
            <a:ext cx="2572512" cy="2893255"/>
          </a:xfrm>
          <a:prstGeom prst="roundRect">
            <a:avLst>
              <a:gd name="adj" fmla="val 2844"/>
            </a:avLst>
          </a:prstGeom>
          <a:solidFill>
            <a:srgbClr val="2B2926"/>
          </a:solidFill>
          <a:ln w="12700">
            <a:solidFill>
              <a:srgbClr val="2B2926"/>
            </a:solidFill>
            <a:prstDash val="solid"/>
          </a:ln>
        </p:spPr>
      </p:sp>
      <p:pic>
        <p:nvPicPr>
          <p:cNvPr id="9" name="thumb-373" descr="/tmp/claude-0/-home-claude/3f57d8ae-af99-58f6-a974-209369218365/scratchpad/build/covers/fig_mel.jpg">    </p:cNvPr>
          <p:cNvPicPr>
            <a:picLocks noChangeAspect="1"/>
          </p:cNvPicPr>
          <p:nvPr/>
        </p:nvPicPr>
        <p:blipFill>
          <a:blip r:embed="rId2"/>
          <a:srcRect l="18091" r="18091" t="0" b="0"/>
          <a:stretch/>
        </p:blipFill>
        <p:spPr>
          <a:xfrm>
            <a:off x="3285744" y="1024128"/>
            <a:ext cx="2572512" cy="1978855"/>
          </a:xfrm>
          <a:prstGeom prst="rect">
            <a:avLst/>
          </a:prstGeom>
        </p:spPr>
      </p:pic>
      <p:sp>
        <p:nvSpPr>
          <p:cNvPr id="10" name="text-374"/>
          <p:cNvSpPr txBox="1"/>
          <p:nvPr/>
        </p:nvSpPr>
        <p:spPr>
          <a:xfrm>
            <a:off x="3413760" y="3076135"/>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Caption the sound too</a:t>
            </a:r>
            <a:endParaRPr lang="en-US" sz="1350" dirty="0"/>
          </a:p>
        </p:txBody>
      </p:sp>
      <p:sp>
        <p:nvSpPr>
          <p:cNvPr id="11" name="text-375"/>
          <p:cNvSpPr txBox="1"/>
          <p:nvPr/>
        </p:nvSpPr>
        <p:spPr>
          <a:xfrm>
            <a:off x="3413760" y="3332167"/>
            <a:ext cx="2316480"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Voices, effects, music; spoken words in quotes</a:t>
            </a:r>
            <a:endParaRPr lang="en-US" sz="1150" dirty="0"/>
          </a:p>
        </p:txBody>
      </p:sp>
      <p:sp>
        <p:nvSpPr>
          <p:cNvPr id="12" name="card-376"/>
          <p:cNvSpPr/>
          <p:nvPr/>
        </p:nvSpPr>
        <p:spPr>
          <a:xfrm>
            <a:off x="6022848" y="1024128"/>
            <a:ext cx="2572512" cy="2893255"/>
          </a:xfrm>
          <a:prstGeom prst="roundRect">
            <a:avLst>
              <a:gd name="adj" fmla="val 2844"/>
            </a:avLst>
          </a:prstGeom>
          <a:solidFill>
            <a:srgbClr val="B4472A"/>
          </a:solidFill>
          <a:ln w="12700">
            <a:solidFill>
              <a:srgbClr val="B4472A"/>
            </a:solidFill>
            <a:prstDash val="solid"/>
          </a:ln>
        </p:spPr>
      </p:sp>
      <p:pic>
        <p:nvPicPr>
          <p:cNvPr id="13" name="thumb-377" descr="/tmp/claude-0/-home-claude/3f57d8ae-af99-58f6-a974-209369218365/scratchpad/build/covers/nava_chess.jpg">    </p:cNvPr>
          <p:cNvPicPr>
            <a:picLocks noChangeAspect="1"/>
          </p:cNvPicPr>
          <p:nvPr/>
        </p:nvPicPr>
        <p:blipFill>
          <a:blip r:embed="rId3"/>
          <a:srcRect l="14250" r="14250" t="0" b="0"/>
          <a:stretch/>
        </p:blipFill>
        <p:spPr>
          <a:xfrm>
            <a:off x="6022848" y="1024128"/>
            <a:ext cx="2572512" cy="1978855"/>
          </a:xfrm>
          <a:prstGeom prst="rect">
            <a:avLst/>
          </a:prstGeom>
        </p:spPr>
      </p:pic>
      <p:sp>
        <p:nvSpPr>
          <p:cNvPr id="14" name="text-378"/>
          <p:cNvSpPr txBox="1"/>
          <p:nvPr/>
        </p:nvSpPr>
        <p:spPr>
          <a:xfrm>
            <a:off x="6150864" y="3076135"/>
            <a:ext cx="2316480" cy="246888"/>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Know who is talking</a:t>
            </a:r>
            <a:endParaRPr lang="en-US" sz="1350" dirty="0"/>
          </a:p>
        </p:txBody>
      </p:sp>
      <p:sp>
        <p:nvSpPr>
          <p:cNvPr id="15" name="text-379"/>
          <p:cNvSpPr txBox="1"/>
          <p:nvPr/>
        </p:nvSpPr>
        <p:spPr>
          <a:xfrm>
            <a:off x="6150864" y="3332167"/>
            <a:ext cx="2316480" cy="548640"/>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One voice fingerprint per speaker (NAVA)</a:t>
            </a:r>
            <a:endParaRPr lang="en-US" sz="1150" dirty="0"/>
          </a:p>
        </p:txBody>
      </p:sp>
      <p:sp>
        <p:nvSpPr>
          <p:cNvPr id="16" name="text-380"/>
          <p:cNvSpPr txBox="1"/>
          <p:nvPr/>
        </p:nvSpPr>
        <p:spPr>
          <a:xfrm>
            <a:off x="548640" y="4027111"/>
            <a:ext cx="8046720" cy="365760"/>
          </a:xfrm>
          <a:prstGeom prst="rect">
            <a:avLst/>
          </a:prstGeom>
          <a:noFill/>
          <a:ln/>
        </p:spPr>
        <p:txBody>
          <a:bodyPr wrap="square" lIns="0" tIns="0" rIns="0" bIns="0" rtlCol="0" anchor="t"/>
          <a:lstStyle/>
          <a:p>
            <a:pPr indent="0" marL="0">
              <a:buNone/>
            </a:pPr>
            <a:r>
              <a:rPr lang="en-US" sz="1200" i="1" dirty="0">
                <a:solidFill>
                  <a:srgbClr val="CFC8BA"/>
                </a:solidFill>
                <a:latin typeface="Calibri" pitchFamily="34" charset="0"/>
                <a:ea typeface="Calibri" pitchFamily="34" charset="-122"/>
                <a:cs typeface="Calibri" pitchFamily="34" charset="-120"/>
              </a:rPr>
              <a:t>Kandinsky 6.0 kept ~7M segments; NAVA trained on ~15M clips with 160 H100s for ~4 weeks.</a:t>
            </a:r>
            <a:endParaRPr lang="en-US" sz="1200" dirty="0"/>
          </a:p>
        </p:txBody>
      </p:sp>
      <p:sp>
        <p:nvSpPr>
          <p:cNvPr id="1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Anatomy of an audio-video prompt</a:t>
            </a:r>
            <a:endParaRPr lang="en-US" sz="2800" dirty="0"/>
          </a:p>
        </p:txBody>
      </p:sp>
      <p:graphicFrame>
        <p:nvGraphicFramePr>
          <p:cNvPr id="3" name="table-381"/>
          <p:cNvGraphicFramePr>
            <a:graphicFrameLocks noGrp="1"/>
          </p:cNvGraphicFramePr>
          <p:nvPr>
            <p:extLst>
              <p:ext uri="{D42A27DB-BD31-4B8C-83A1-F6EECF244321}">
                <p14:modId xmlns:p14="http://schemas.microsoft.com/office/powerpoint/2010/main" val="1579011935"/>
              </p:ext>
            </p:extLst>
          </p:nvPr>
        </p:nvGraphicFramePr>
        <p:xfrm>
          <a:off x="548640" y="1051560"/>
          <a:ext cx="8046720" cy="914400"/>
        </p:xfrm>
        <a:graphic>
          <a:graphicData uri="http://schemas.openxmlformats.org/drawingml/2006/table">
            <a:tbl>
              <a:tblPr/>
              <a:tblGrid>
                <a:gridCol w="1371600"/>
                <a:gridCol w="2834640"/>
                <a:gridCol w="3840480"/>
              </a:tblGrid>
              <a:tr h="438912">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Layer</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What to write</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Example</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Picture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Shot, subject, light, camera</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Close-up, rainy night, a taxi driver turns to the back seat</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Dialogue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Who speaks, the exact words in quotes, how</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He says quietly, tired: “You sure this is the address?”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Effects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Sounds tied to visible actions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Wipers squeak once; a turn signal ticks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Ambience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The room or place, always on</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Rain on the roof, distant traffic</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Music</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Inside the scene or score? Mood, level</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Low radio jazz from the dashboard, under the voice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4" name="text-382"/>
          <p:cNvSpPr txBox="1"/>
          <p:nvPr/>
        </p:nvSpPr>
        <p:spPr>
          <a:xfrm>
            <a:off x="548640" y="4023360"/>
            <a:ext cx="8046720" cy="365760"/>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Tip from Seedance users: keep a spoken line under about 15 s, and avoid asking for big head turns while a character speaks.</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Copy these: three prompts that work</a:t>
            </a:r>
            <a:endParaRPr lang="en-US" sz="2800" dirty="0"/>
          </a:p>
        </p:txBody>
      </p:sp>
      <p:sp>
        <p:nvSpPr>
          <p:cNvPr id="3" name="text-383"/>
          <p:cNvSpPr txBox="1"/>
          <p:nvPr/>
        </p:nvSpPr>
        <p:spPr>
          <a:xfrm>
            <a:off x="548640" y="1051560"/>
            <a:ext cx="8046720" cy="256032"/>
          </a:xfrm>
          <a:prstGeom prst="rect">
            <a:avLst/>
          </a:prstGeom>
          <a:noFill/>
          <a:ln/>
        </p:spPr>
        <p:txBody>
          <a:bodyPr wrap="square" lIns="0" tIns="0" rIns="0" bIns="0" rtlCol="0" anchor="t"/>
          <a:lstStyle/>
          <a:p>
            <a:pPr indent="0" marL="0">
              <a:buNone/>
            </a:pPr>
            <a:r>
              <a:rPr lang="en-US" sz="1250" b="1" dirty="0">
                <a:solidFill>
                  <a:srgbClr val="E7A07F"/>
                </a:solidFill>
                <a:latin typeface="Calibri" pitchFamily="34" charset="0"/>
                <a:ea typeface="Calibri" pitchFamily="34" charset="-122"/>
                <a:cs typeface="Calibri" pitchFamily="34" charset="-120"/>
              </a:rPr>
              <a:t>Dialogue scene (Veo, Seedance, Kling, LTX-2, Ovi)</a:t>
            </a:r>
            <a:endParaRPr lang="en-US" sz="1250" dirty="0"/>
          </a:p>
        </p:txBody>
      </p:sp>
      <p:sp>
        <p:nvSpPr>
          <p:cNvPr id="4" name="codebox-384"/>
          <p:cNvSpPr/>
          <p:nvPr/>
        </p:nvSpPr>
        <p:spPr>
          <a:xfrm>
            <a:off x="548640" y="1325880"/>
            <a:ext cx="8046720" cy="566928"/>
          </a:xfrm>
          <a:prstGeom prst="roundRect">
            <a:avLst>
              <a:gd name="adj" fmla="val 8065"/>
            </a:avLst>
          </a:prstGeom>
          <a:solidFill>
            <a:srgbClr val="121211"/>
          </a:solidFill>
          <a:ln w="9525">
            <a:solidFill>
              <a:srgbClr val="3A3631"/>
            </a:solidFill>
            <a:prstDash val="solid"/>
          </a:ln>
        </p:spPr>
      </p:sp>
      <p:sp>
        <p:nvSpPr>
          <p:cNvPr id="5" name="text-385"/>
          <p:cNvSpPr txBox="1"/>
          <p:nvPr/>
        </p:nvSpPr>
        <p:spPr>
          <a:xfrm>
            <a:off x="685800" y="1380744"/>
            <a:ext cx="7772400" cy="475488"/>
          </a:xfrm>
          <a:prstGeom prst="rect">
            <a:avLst/>
          </a:prstGeom>
          <a:noFill/>
          <a:ln/>
        </p:spPr>
        <p:txBody>
          <a:bodyPr wrap="square" lIns="0" tIns="0" rIns="0" bIns="0" rtlCol="0" anchor="t"/>
          <a:lstStyle/>
          <a:p>
            <a:pPr indent="0" marL="0">
              <a:buNone/>
            </a:pPr>
            <a:r>
              <a:rPr lang="en-US" sz="1050" dirty="0">
                <a:solidFill>
                  <a:srgbClr val="E8E2D6"/>
                </a:solidFill>
                <a:latin typeface="Courier New" pitchFamily="34" charset="0"/>
                <a:ea typeface="Courier New" pitchFamily="34" charset="-122"/>
                <a:cs typeface="Courier New" pitchFamily="34" charset="-120"/>
              </a:rPr>
              <a:t>Medium close-up, night, inside a taxi in the rain. The driver, 50s, tired, turns to the back seat</a:t>
            </a:r>
            <a:endParaRPr lang="en-US" sz="1050" dirty="0"/>
          </a:p>
          <a:p>
            <a:pPr indent="0" marL="0">
              <a:buNone/>
            </a:pPr>
            <a:r>
              <a:rPr lang="en-US" sz="1050" dirty="0">
                <a:solidFill>
                  <a:srgbClr val="E8E2D6"/>
                </a:solidFill>
                <a:latin typeface="Courier New" pitchFamily="34" charset="0"/>
                <a:ea typeface="Courier New" pitchFamily="34" charset="-122"/>
                <a:cs typeface="Courier New" pitchFamily="34" charset="-120"/>
              </a:rPr>
              <a:t>and says quietly: "You sure this is the address?" Wipers squeak once. Rain on the roof. No music.</a:t>
            </a:r>
            <a:endParaRPr lang="en-US" sz="1050" dirty="0"/>
          </a:p>
        </p:txBody>
      </p:sp>
      <p:sp>
        <p:nvSpPr>
          <p:cNvPr id="6" name="text-386"/>
          <p:cNvSpPr txBox="1"/>
          <p:nvPr/>
        </p:nvSpPr>
        <p:spPr>
          <a:xfrm>
            <a:off x="548640" y="2002536"/>
            <a:ext cx="8046720" cy="256032"/>
          </a:xfrm>
          <a:prstGeom prst="rect">
            <a:avLst/>
          </a:prstGeom>
          <a:noFill/>
          <a:ln/>
        </p:spPr>
        <p:txBody>
          <a:bodyPr wrap="square" lIns="0" tIns="0" rIns="0" bIns="0" rtlCol="0" anchor="t"/>
          <a:lstStyle/>
          <a:p>
            <a:pPr indent="0" marL="0">
              <a:buNone/>
            </a:pPr>
            <a:r>
              <a:rPr lang="en-US" sz="1250" b="1" dirty="0">
                <a:solidFill>
                  <a:srgbClr val="E7A07F"/>
                </a:solidFill>
                <a:latin typeface="Calibri" pitchFamily="34" charset="0"/>
                <a:ea typeface="Calibri" pitchFamily="34" charset="-122"/>
                <a:cs typeface="Calibri" pitchFamily="34" charset="-120"/>
              </a:rPr>
              <a:t>Sound-led shot (effects and ambience, no speech)</a:t>
            </a:r>
            <a:endParaRPr lang="en-US" sz="1250" dirty="0"/>
          </a:p>
        </p:txBody>
      </p:sp>
      <p:sp>
        <p:nvSpPr>
          <p:cNvPr id="7" name="codebox-387"/>
          <p:cNvSpPr/>
          <p:nvPr/>
        </p:nvSpPr>
        <p:spPr>
          <a:xfrm>
            <a:off x="548640" y="2276856"/>
            <a:ext cx="8046720" cy="566928"/>
          </a:xfrm>
          <a:prstGeom prst="roundRect">
            <a:avLst>
              <a:gd name="adj" fmla="val 8065"/>
            </a:avLst>
          </a:prstGeom>
          <a:solidFill>
            <a:srgbClr val="121211"/>
          </a:solidFill>
          <a:ln w="9525">
            <a:solidFill>
              <a:srgbClr val="3A3631"/>
            </a:solidFill>
            <a:prstDash val="solid"/>
          </a:ln>
        </p:spPr>
      </p:sp>
      <p:sp>
        <p:nvSpPr>
          <p:cNvPr id="8" name="text-388"/>
          <p:cNvSpPr txBox="1"/>
          <p:nvPr/>
        </p:nvSpPr>
        <p:spPr>
          <a:xfrm>
            <a:off x="685800" y="2331720"/>
            <a:ext cx="7772400" cy="475488"/>
          </a:xfrm>
          <a:prstGeom prst="rect">
            <a:avLst/>
          </a:prstGeom>
          <a:noFill/>
          <a:ln/>
        </p:spPr>
        <p:txBody>
          <a:bodyPr wrap="square" lIns="0" tIns="0" rIns="0" bIns="0" rtlCol="0" anchor="t"/>
          <a:lstStyle/>
          <a:p>
            <a:pPr indent="0" marL="0">
              <a:buNone/>
            </a:pPr>
            <a:r>
              <a:rPr lang="en-US" sz="1050" dirty="0">
                <a:solidFill>
                  <a:srgbClr val="E8E2D6"/>
                </a:solidFill>
                <a:latin typeface="Courier New" pitchFamily="34" charset="0"/>
                <a:ea typeface="Courier New" pitchFamily="34" charset="-122"/>
                <a:cs typeface="Courier New" pitchFamily="34" charset="-120"/>
              </a:rPr>
              <a:t>Slow push-in on a wok over a high flame. Oil hisses; each toss of the vegetables lands with a</a:t>
            </a:r>
            <a:endParaRPr lang="en-US" sz="1050" dirty="0"/>
          </a:p>
          <a:p>
            <a:pPr indent="0" marL="0">
              <a:buNone/>
            </a:pPr>
            <a:r>
              <a:rPr lang="en-US" sz="1050" dirty="0">
                <a:solidFill>
                  <a:srgbClr val="E8E2D6"/>
                </a:solidFill>
                <a:latin typeface="Courier New" pitchFamily="34" charset="0"/>
                <a:ea typeface="Courier New" pitchFamily="34" charset="-122"/>
                <a:cs typeface="Courier New" pitchFamily="34" charset="-120"/>
              </a:rPr>
              <a:t>metallic clatter, in time with the motion. Busy restaurant kitchen ambience in the background.</a:t>
            </a:r>
            <a:endParaRPr lang="en-US" sz="1050" dirty="0"/>
          </a:p>
        </p:txBody>
      </p:sp>
      <p:sp>
        <p:nvSpPr>
          <p:cNvPr id="9" name="text-389"/>
          <p:cNvSpPr txBox="1"/>
          <p:nvPr/>
        </p:nvSpPr>
        <p:spPr>
          <a:xfrm>
            <a:off x="548640" y="2953512"/>
            <a:ext cx="8046720" cy="256032"/>
          </a:xfrm>
          <a:prstGeom prst="rect">
            <a:avLst/>
          </a:prstGeom>
          <a:noFill/>
          <a:ln/>
        </p:spPr>
        <p:txBody>
          <a:bodyPr wrap="square" lIns="0" tIns="0" rIns="0" bIns="0" rtlCol="0" anchor="t"/>
          <a:lstStyle/>
          <a:p>
            <a:pPr indent="0" marL="0">
              <a:buNone/>
            </a:pPr>
            <a:r>
              <a:rPr lang="en-US" sz="1250" b="1" dirty="0">
                <a:solidFill>
                  <a:srgbClr val="E7A07F"/>
                </a:solidFill>
                <a:latin typeface="Calibri" pitchFamily="34" charset="0"/>
                <a:ea typeface="Calibri" pitchFamily="34" charset="-122"/>
                <a:cs typeface="Calibri" pitchFamily="34" charset="-120"/>
              </a:rPr>
              <a:t>Music inside the scene</a:t>
            </a:r>
            <a:endParaRPr lang="en-US" sz="1250" dirty="0"/>
          </a:p>
        </p:txBody>
      </p:sp>
      <p:sp>
        <p:nvSpPr>
          <p:cNvPr id="10" name="codebox-390"/>
          <p:cNvSpPr/>
          <p:nvPr/>
        </p:nvSpPr>
        <p:spPr>
          <a:xfrm>
            <a:off x="548640" y="3227832"/>
            <a:ext cx="8046720" cy="566928"/>
          </a:xfrm>
          <a:prstGeom prst="roundRect">
            <a:avLst>
              <a:gd name="adj" fmla="val 8065"/>
            </a:avLst>
          </a:prstGeom>
          <a:solidFill>
            <a:srgbClr val="121211"/>
          </a:solidFill>
          <a:ln w="9525">
            <a:solidFill>
              <a:srgbClr val="3A3631"/>
            </a:solidFill>
            <a:prstDash val="solid"/>
          </a:ln>
        </p:spPr>
      </p:sp>
      <p:sp>
        <p:nvSpPr>
          <p:cNvPr id="11" name="text-391"/>
          <p:cNvSpPr txBox="1"/>
          <p:nvPr/>
        </p:nvSpPr>
        <p:spPr>
          <a:xfrm>
            <a:off x="685800" y="3282696"/>
            <a:ext cx="7772400" cy="475488"/>
          </a:xfrm>
          <a:prstGeom prst="rect">
            <a:avLst/>
          </a:prstGeom>
          <a:noFill/>
          <a:ln/>
        </p:spPr>
        <p:txBody>
          <a:bodyPr wrap="square" lIns="0" tIns="0" rIns="0" bIns="0" rtlCol="0" anchor="t"/>
          <a:lstStyle/>
          <a:p>
            <a:pPr indent="0" marL="0">
              <a:buNone/>
            </a:pPr>
            <a:r>
              <a:rPr lang="en-US" sz="1050" dirty="0">
                <a:solidFill>
                  <a:srgbClr val="E8E2D6"/>
                </a:solidFill>
                <a:latin typeface="Courier New" pitchFamily="34" charset="0"/>
                <a:ea typeface="Courier New" pitchFamily="34" charset="-122"/>
                <a:cs typeface="Courier New" pitchFamily="34" charset="-120"/>
              </a:rPr>
              <a:t>A street saxophonist plays a slow jazz phrase on a wet city corner at dusk; footsteps and traffic</a:t>
            </a:r>
            <a:endParaRPr lang="en-US" sz="1050" dirty="0"/>
          </a:p>
          <a:p>
            <a:pPr indent="0" marL="0">
              <a:buNone/>
            </a:pPr>
            <a:r>
              <a:rPr lang="en-US" sz="1050" dirty="0">
                <a:solidFill>
                  <a:srgbClr val="E8E2D6"/>
                </a:solidFill>
                <a:latin typeface="Courier New" pitchFamily="34" charset="0"/>
                <a:ea typeface="Courier New" pitchFamily="34" charset="-122"/>
                <a:cs typeface="Courier New" pitchFamily="34" charset="-120"/>
              </a:rPr>
              <a:t>pass behind him. The music is played on screen; camera holds on his fingers for the last note.</a:t>
            </a:r>
            <a:endParaRPr lang="en-US" sz="1050" dirty="0"/>
          </a:p>
        </p:txBody>
      </p:sp>
      <p:sp>
        <p:nvSpPr>
          <p:cNvPr id="12" name="text-392"/>
          <p:cNvSpPr txBox="1"/>
          <p:nvPr/>
        </p:nvSpPr>
        <p:spPr>
          <a:xfrm>
            <a:off x="548640" y="4224528"/>
            <a:ext cx="8046720" cy="27432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Pattern: picture → who says what (in quotes) → effects tied to actions → ambience → music, and say “No music” when you mean it.</a:t>
            </a:r>
            <a:endParaRPr lang="en-US" sz="1100" dirty="0"/>
          </a:p>
        </p:txBody>
      </p:sp>
      <p:sp>
        <p:nvSpPr>
          <p:cNvPr id="1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Be the Foley artist: what should this sound like?</a:t>
            </a:r>
            <a:endParaRPr lang="en-US" sz="2800" dirty="0"/>
          </a:p>
        </p:txBody>
      </p:sp>
      <p:sp>
        <p:nvSpPr>
          <p:cNvPr id="3" name="text-393"/>
          <p:cNvSpPr txBox="1"/>
          <p:nvPr/>
        </p:nvSpPr>
        <p:spPr>
          <a:xfrm>
            <a:off x="548640" y="109728"/>
            <a:ext cx="8046720" cy="228600"/>
          </a:xfrm>
          <a:prstGeom prst="rect">
            <a:avLst/>
          </a:prstGeom>
          <a:noFill/>
          <a:ln/>
        </p:spPr>
        <p:txBody>
          <a:bodyPr wrap="square" lIns="0" tIns="0" rIns="0" bIns="0" rtlCol="0" anchor="t"/>
          <a:lstStyle/>
          <a:p>
            <a:pPr algn="ctr" indent="0" marL="0">
              <a:buNone/>
            </a:pPr>
            <a:r>
              <a:rPr lang="en-US" sz="1000" b="1" spc="300" kern="0" dirty="0">
                <a:solidFill>
                  <a:srgbClr val="E7A07F"/>
                </a:solidFill>
                <a:latin typeface="Calibri" pitchFamily="34" charset="0"/>
                <a:ea typeface="Calibri" pitchFamily="34" charset="-122"/>
                <a:cs typeface="Calibri" pitchFamily="34" charset="-120"/>
              </a:rPr>
              <a:t>GAME · FOLEY ARTIST</a:t>
            </a:r>
            <a:endParaRPr lang="en-US" sz="1000" dirty="0"/>
          </a:p>
        </p:txBody>
      </p:sp>
      <p:sp>
        <p:nvSpPr>
          <p:cNvPr id="4" name="frame-394"/>
          <p:cNvSpPr/>
          <p:nvPr/>
        </p:nvSpPr>
        <p:spPr>
          <a:xfrm>
            <a:off x="1743161" y="1024128"/>
            <a:ext cx="5657677" cy="2926080"/>
          </a:xfrm>
          <a:prstGeom prst="rect">
            <a:avLst/>
          </a:prstGeom>
          <a:solidFill>
            <a:srgbClr val="111110"/>
          </a:solidFill>
          <a:ln w="9525">
            <a:solidFill>
              <a:srgbClr val="3A3631"/>
            </a:solidFill>
            <a:prstDash val="solid"/>
          </a:ln>
        </p:spPr>
      </p:sp>
      <p:pic>
        <p:nvPicPr>
          <p:cNvPr id="5" name="poster-395" descr="/tmp/claude-0/-home-claude/3f57d8ae-af99-58f6-a974-209369218365/scratchpad/build/covers/ovi_sfx.jpg">
            <a:hlinkClick r:id="rId2" tooltip="Watch on the original page"/>
          </p:cNvPr>
          <p:cNvPicPr>
            <a:picLocks noChangeAspect="1"/>
          </p:cNvPicPr>
          <p:nvPr/>
        </p:nvPicPr>
        <p:blipFill>
          <a:blip r:embed="rId1"/>
          <a:stretch>
            <a:fillRect/>
          </a:stretch>
        </p:blipFill>
        <p:spPr>
          <a:xfrm>
            <a:off x="1743161" y="1024128"/>
            <a:ext cx="5657677" cy="2926080"/>
          </a:xfrm>
          <a:prstGeom prst="rect">
            <a:avLst/>
          </a:prstGeom>
        </p:spPr>
      </p:pic>
      <p:sp>
        <p:nvSpPr>
          <p:cNvPr id="6" name="play-396">
            <a:hlinkClick r:id="rId3" tooltip="Watch on the original page"/>
          </p:cNvPr>
          <p:cNvSpPr/>
          <p:nvPr/>
        </p:nvSpPr>
        <p:spPr>
          <a:xfrm>
            <a:off x="4288536" y="2203704"/>
            <a:ext cx="566928" cy="566928"/>
          </a:xfrm>
          <a:prstGeom prst="ellipse">
            <a:avLst/>
          </a:prstGeom>
          <a:solidFill>
            <a:srgbClr val="B4472A">
              <a:alpha val="92000"/>
            </a:srgbClr>
          </a:solidFill>
          <a:ln w="15875">
            <a:solidFill>
              <a:srgbClr val="FBF3EC"/>
            </a:solidFill>
            <a:prstDash val="solid"/>
          </a:ln>
        </p:spPr>
      </p:sp>
      <p:sp>
        <p:nvSpPr>
          <p:cNvPr id="7" name="playicon-397"/>
          <p:cNvSpPr/>
          <p:nvPr/>
        </p:nvSpPr>
        <p:spPr>
          <a:xfrm rot="5400000">
            <a:off x="4492630" y="2373782"/>
            <a:ext cx="226771" cy="226771"/>
          </a:xfrm>
          <a:prstGeom prst="triangle">
            <a:avLst/>
          </a:prstGeom>
          <a:solidFill>
            <a:srgbClr val="FBF3EC"/>
          </a:solidFill>
          <a:ln w="12700">
            <a:solidFill>
              <a:srgbClr val="FBF3EC"/>
            </a:solidFill>
            <a:prstDash val="solid"/>
          </a:ln>
        </p:spPr>
      </p:sp>
      <p:sp>
        <p:nvSpPr>
          <p:cNvPr id="8" name="text-398"/>
          <p:cNvSpPr txBox="1"/>
          <p:nvPr/>
        </p:nvSpPr>
        <p:spPr>
          <a:xfrm>
            <a:off x="548640" y="4023360"/>
            <a:ext cx="8046720" cy="274320"/>
          </a:xfrm>
          <a:prstGeom prst="rect">
            <a:avLst/>
          </a:prstGeom>
          <a:noFill/>
          <a:ln/>
        </p:spPr>
        <p:txBody>
          <a:bodyPr wrap="square" lIns="0" tIns="0" rIns="0" bIns="0" rtlCol="0" anchor="t"/>
          <a:lstStyle/>
          <a:p>
            <a:pPr algn="ctr" indent="0" marL="0">
              <a:buNone/>
            </a:pPr>
            <a:r>
              <a:rPr lang="en-US" sz="1050" dirty="0">
                <a:solidFill>
                  <a:srgbClr val="CFC8BA"/>
                </a:solidFill>
                <a:latin typeface="Calibri" pitchFamily="34" charset="0"/>
                <a:ea typeface="Calibri" pitchFamily="34" charset="-122"/>
                <a:cs typeface="Calibri" pitchFamily="34" charset="-120"/>
              </a:rPr>
              <a:t>First muted: list every sound you would add. Then compare with the model  ·  </a:t>
            </a:r>
            <a:pPr algn="ctr" indent="0" marL="0">
              <a:buNone/>
            </a:pPr>
            <a:r>
              <a:rPr lang="en-US" sz="1050" dirty="0">
                <a:solidFill>
                  <a:srgbClr val="6E665C"/>
                </a:solidFill>
                <a:latin typeface="Calibri" pitchFamily="34" charset="0"/>
                <a:ea typeface="Calibri" pitchFamily="34" charset="-122"/>
                <a:cs typeface="Calibri" pitchFamily="34" charset="-120"/>
              </a:rPr>
              <a:t>Ovi · Character.AI · click to watch</a:t>
            </a:r>
            <a:pPr algn="ctr" indent="0" marL="0">
              <a:buNone/>
            </a:pPr>
            <a:r>
              <a:rPr lang="en-US" sz="1050" u="sng" dirty="0">
                <a:solidFill>
                  <a:srgbClr val="E7A07F"/>
                </a:solidFill>
                <a:latin typeface="Calibri" pitchFamily="34" charset="0"/>
                <a:ea typeface="Calibri" pitchFamily="34" charset="-122"/>
                <a:cs typeface="Calibri" pitchFamily="34" charset="-120"/>
                <a:hlinkClick r:id="rId4" invalidUrl="" action="" tgtFrame="" tooltip="https://aaxwaz.github.io/Ovi/" history="1" highlightClick="0" endSnd="0">
                  <a:extLst>
                    <a:ext uri="{A12FA001-AC4F-418D-AE19-62706E023703}">
                      <ahyp:hlinkClr xmlns:ahyp="http://schemas.microsoft.com/office/drawing/2018/hyperlinkcolor" val="tx"/>
                    </a:ext>
                  </a:extLst>
                </a:hlinkClick>
              </a:rPr>
              <a:t>  ·  source ↗</a:t>
            </a:r>
            <a:endParaRPr lang="en-US" sz="1050" dirty="0"/>
          </a:p>
        </p:txBody>
      </p:sp>
      <p:sp>
        <p:nvSpPr>
          <p:cNvPr id="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Listen twice: which Foley is better?</a:t>
            </a:r>
            <a:endParaRPr lang="en-US" sz="2800" dirty="0"/>
          </a:p>
        </p:txBody>
      </p:sp>
      <p:sp>
        <p:nvSpPr>
          <p:cNvPr id="3" name="text-399"/>
          <p:cNvSpPr txBox="1"/>
          <p:nvPr/>
        </p:nvSpPr>
        <p:spPr>
          <a:xfrm>
            <a:off x="548640" y="109728"/>
            <a:ext cx="8046720" cy="228600"/>
          </a:xfrm>
          <a:prstGeom prst="rect">
            <a:avLst/>
          </a:prstGeom>
          <a:noFill/>
          <a:ln/>
        </p:spPr>
        <p:txBody>
          <a:bodyPr wrap="square" lIns="0" tIns="0" rIns="0" bIns="0" rtlCol="0" anchor="t"/>
          <a:lstStyle/>
          <a:p>
            <a:pPr algn="ctr" indent="0" marL="0">
              <a:buNone/>
            </a:pPr>
            <a:r>
              <a:rPr lang="en-US" sz="1000" b="1" spc="300" kern="0" dirty="0">
                <a:solidFill>
                  <a:srgbClr val="E7A07F"/>
                </a:solidFill>
                <a:latin typeface="Calibri" pitchFamily="34" charset="0"/>
                <a:ea typeface="Calibri" pitchFamily="34" charset="-122"/>
                <a:cs typeface="Calibri" pitchFamily="34" charset="-120"/>
              </a:rPr>
              <a:t>GAME · A/B</a:t>
            </a:r>
            <a:endParaRPr lang="en-US" sz="1000" dirty="0"/>
          </a:p>
        </p:txBody>
      </p:sp>
      <p:sp>
        <p:nvSpPr>
          <p:cNvPr id="4" name="frame-400"/>
          <p:cNvSpPr/>
          <p:nvPr/>
        </p:nvSpPr>
        <p:spPr>
          <a:xfrm>
            <a:off x="548640" y="1051560"/>
            <a:ext cx="3886200" cy="2185988"/>
          </a:xfrm>
          <a:prstGeom prst="rect">
            <a:avLst/>
          </a:prstGeom>
          <a:solidFill>
            <a:srgbClr val="111110"/>
          </a:solidFill>
          <a:ln w="9525">
            <a:solidFill>
              <a:srgbClr val="3A3631"/>
            </a:solidFill>
            <a:prstDash val="solid"/>
          </a:ln>
        </p:spPr>
      </p:sp>
      <p:pic>
        <p:nvPicPr>
          <p:cNvPr id="5" name="poster-401" descr="/tmp/claude-0/-home-claude/3f57d8ae-af99-58f6-a974-209369218365/scratchpad/build/covers/foley_a.jpg">
            <a:hlinkClick r:id="rId2" tooltip="Watch on the original page"/>
          </p:cNvPr>
          <p:cNvPicPr>
            <a:picLocks noChangeAspect="1"/>
          </p:cNvPicPr>
          <p:nvPr/>
        </p:nvPicPr>
        <p:blipFill>
          <a:blip r:embed="rId1"/>
          <a:stretch>
            <a:fillRect/>
          </a:stretch>
        </p:blipFill>
        <p:spPr>
          <a:xfrm>
            <a:off x="548640" y="1051560"/>
            <a:ext cx="3886200" cy="2185988"/>
          </a:xfrm>
          <a:prstGeom prst="rect">
            <a:avLst/>
          </a:prstGeom>
        </p:spPr>
      </p:pic>
      <p:sp>
        <p:nvSpPr>
          <p:cNvPr id="6" name="play-402">
            <a:hlinkClick r:id="rId3" tooltip="Watch on the original page"/>
          </p:cNvPr>
          <p:cNvSpPr/>
          <p:nvPr/>
        </p:nvSpPr>
        <p:spPr>
          <a:xfrm>
            <a:off x="2208276" y="1861090"/>
            <a:ext cx="566928" cy="566928"/>
          </a:xfrm>
          <a:prstGeom prst="ellipse">
            <a:avLst/>
          </a:prstGeom>
          <a:solidFill>
            <a:srgbClr val="B4472A">
              <a:alpha val="92000"/>
            </a:srgbClr>
          </a:solidFill>
          <a:ln w="15875">
            <a:solidFill>
              <a:srgbClr val="FBF3EC"/>
            </a:solidFill>
            <a:prstDash val="solid"/>
          </a:ln>
        </p:spPr>
      </p:sp>
      <p:sp>
        <p:nvSpPr>
          <p:cNvPr id="7" name="playicon-403"/>
          <p:cNvSpPr/>
          <p:nvPr/>
        </p:nvSpPr>
        <p:spPr>
          <a:xfrm rot="5400000">
            <a:off x="2412370" y="2031168"/>
            <a:ext cx="226771" cy="226771"/>
          </a:xfrm>
          <a:prstGeom prst="triangle">
            <a:avLst/>
          </a:prstGeom>
          <a:solidFill>
            <a:srgbClr val="FBF3EC"/>
          </a:solidFill>
          <a:ln w="12700">
            <a:solidFill>
              <a:srgbClr val="FBF3EC"/>
            </a:solidFill>
            <a:prstDash val="solid"/>
          </a:ln>
        </p:spPr>
      </p:sp>
      <p:sp>
        <p:nvSpPr>
          <p:cNvPr id="8" name="text-404"/>
          <p:cNvSpPr txBox="1"/>
          <p:nvPr/>
        </p:nvSpPr>
        <p:spPr>
          <a:xfrm>
            <a:off x="54864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Version A</a:t>
            </a:r>
            <a:endParaRPr lang="en-US" sz="1400" dirty="0"/>
          </a:p>
        </p:txBody>
      </p:sp>
      <p:sp>
        <p:nvSpPr>
          <p:cNvPr id="9" name="text-405"/>
          <p:cNvSpPr txBox="1"/>
          <p:nvPr/>
        </p:nvSpPr>
        <p:spPr>
          <a:xfrm>
            <a:off x="54864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Same burning grassland, sound added by one video-to-audio model.</a:t>
            </a:r>
            <a:endParaRPr lang="en-US" sz="1150" dirty="0"/>
          </a:p>
        </p:txBody>
      </p:sp>
      <p:sp>
        <p:nvSpPr>
          <p:cNvPr id="10" name="text-406"/>
          <p:cNvSpPr txBox="1"/>
          <p:nvPr/>
        </p:nvSpPr>
        <p:spPr>
          <a:xfrm>
            <a:off x="54864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Clip A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4" invalidUrl="" action="" tgtFrame="" tooltip="https://szczesnys.github.io/hunyuanvideo-foley"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1" name="frame-407"/>
          <p:cNvSpPr/>
          <p:nvPr/>
        </p:nvSpPr>
        <p:spPr>
          <a:xfrm>
            <a:off x="4709160" y="1051560"/>
            <a:ext cx="3886200" cy="2185988"/>
          </a:xfrm>
          <a:prstGeom prst="rect">
            <a:avLst/>
          </a:prstGeom>
          <a:solidFill>
            <a:srgbClr val="111110"/>
          </a:solidFill>
          <a:ln w="9525">
            <a:solidFill>
              <a:srgbClr val="3A3631"/>
            </a:solidFill>
            <a:prstDash val="solid"/>
          </a:ln>
        </p:spPr>
      </p:sp>
      <p:pic>
        <p:nvPicPr>
          <p:cNvPr id="12" name="poster-408" descr="/tmp/claude-0/-home-claude/3f57d8ae-af99-58f6-a974-209369218365/scratchpad/build/covers/foley_b.jpg">
            <a:hlinkClick r:id="rId6" tooltip="Watch on the original page"/>
          </p:cNvPr>
          <p:cNvPicPr>
            <a:picLocks noChangeAspect="1"/>
          </p:cNvPicPr>
          <p:nvPr/>
        </p:nvPicPr>
        <p:blipFill>
          <a:blip r:embed="rId5"/>
          <a:stretch>
            <a:fillRect/>
          </a:stretch>
        </p:blipFill>
        <p:spPr>
          <a:xfrm>
            <a:off x="4709160" y="1051560"/>
            <a:ext cx="3886200" cy="2185988"/>
          </a:xfrm>
          <a:prstGeom prst="rect">
            <a:avLst/>
          </a:prstGeom>
        </p:spPr>
      </p:pic>
      <p:sp>
        <p:nvSpPr>
          <p:cNvPr id="13" name="play-409">
            <a:hlinkClick r:id="rId7" tooltip="Watch on the original page"/>
          </p:cNvPr>
          <p:cNvSpPr/>
          <p:nvPr/>
        </p:nvSpPr>
        <p:spPr>
          <a:xfrm>
            <a:off x="6368796" y="1861090"/>
            <a:ext cx="566928" cy="566928"/>
          </a:xfrm>
          <a:prstGeom prst="ellipse">
            <a:avLst/>
          </a:prstGeom>
          <a:solidFill>
            <a:srgbClr val="B4472A">
              <a:alpha val="92000"/>
            </a:srgbClr>
          </a:solidFill>
          <a:ln w="15875">
            <a:solidFill>
              <a:srgbClr val="FBF3EC"/>
            </a:solidFill>
            <a:prstDash val="solid"/>
          </a:ln>
        </p:spPr>
      </p:sp>
      <p:sp>
        <p:nvSpPr>
          <p:cNvPr id="14" name="playicon-410"/>
          <p:cNvSpPr/>
          <p:nvPr/>
        </p:nvSpPr>
        <p:spPr>
          <a:xfrm rot="5400000">
            <a:off x="6572890" y="2031168"/>
            <a:ext cx="226771" cy="226771"/>
          </a:xfrm>
          <a:prstGeom prst="triangle">
            <a:avLst/>
          </a:prstGeom>
          <a:solidFill>
            <a:srgbClr val="FBF3EC"/>
          </a:solidFill>
          <a:ln w="12700">
            <a:solidFill>
              <a:srgbClr val="FBF3EC"/>
            </a:solidFill>
            <a:prstDash val="solid"/>
          </a:ln>
        </p:spPr>
      </p:sp>
      <p:sp>
        <p:nvSpPr>
          <p:cNvPr id="15" name="text-411"/>
          <p:cNvSpPr txBox="1"/>
          <p:nvPr/>
        </p:nvSpPr>
        <p:spPr>
          <a:xfrm>
            <a:off x="470916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Version B</a:t>
            </a:r>
            <a:endParaRPr lang="en-US" sz="1400" dirty="0"/>
          </a:p>
        </p:txBody>
      </p:sp>
      <p:sp>
        <p:nvSpPr>
          <p:cNvPr id="16" name="text-412"/>
          <p:cNvSpPr txBox="1"/>
          <p:nvPr/>
        </p:nvSpPr>
        <p:spPr>
          <a:xfrm>
            <a:off x="470916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Same picture, sound from a different model.</a:t>
            </a:r>
            <a:endParaRPr lang="en-US" sz="1150" dirty="0"/>
          </a:p>
        </p:txBody>
      </p:sp>
      <p:sp>
        <p:nvSpPr>
          <p:cNvPr id="17" name="text-413"/>
          <p:cNvSpPr txBox="1"/>
          <p:nvPr/>
        </p:nvSpPr>
        <p:spPr>
          <a:xfrm>
            <a:off x="470916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Clip B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8" invalidUrl="" action="" tgtFrame="" tooltip="https://szczesnys.github.io/hunyuanvideo-foley"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Measure it: do the sounds line up with the motion?</a:t>
            </a:r>
            <a:endParaRPr lang="en-US" sz="2800" dirty="0"/>
          </a:p>
        </p:txBody>
      </p:sp>
      <p:pic>
        <p:nvPicPr>
          <p:cNvPr id="3" name="figure-414" descr="/tmp/claude-0/-home-claude/3f57d8ae-af99-58f6-a974-209369218365/scratchpad/build/covers/fig_sync.jpg">    </p:cNvPr>
          <p:cNvPicPr>
            <a:picLocks noChangeAspect="1"/>
          </p:cNvPicPr>
          <p:nvPr/>
        </p:nvPicPr>
        <p:blipFill>
          <a:blip r:embed="rId1"/>
          <a:stretch>
            <a:fillRect/>
          </a:stretch>
        </p:blipFill>
        <p:spPr>
          <a:xfrm>
            <a:off x="964096" y="1005840"/>
            <a:ext cx="7215809" cy="3017520"/>
          </a:xfrm>
          <a:prstGeom prst="rect">
            <a:avLst/>
          </a:prstGeom>
        </p:spPr>
      </p:pic>
      <p:sp>
        <p:nvSpPr>
          <p:cNvPr id="4" name="text-415"/>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Computed from the Veo 3 “wok” clip. Green: how much each video frame changes. Orange: new energy in the sound’s spectrogram (onsets). Many peaks coincide, which is what synchresis needs.</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Slide the sound: a hand-made SyncNet</a:t>
            </a:r>
            <a:endParaRPr lang="en-US" sz="2800" dirty="0"/>
          </a:p>
        </p:txBody>
      </p:sp>
      <p:pic>
        <p:nvPicPr>
          <p:cNvPr id="3" name="figure-416" descr="/tmp/claude-0/-home-claude/3f57d8ae-af99-58f6-a974-209369218365/scratchpad/build/covers/fig_lag.jpg">    </p:cNvPr>
          <p:cNvPicPr>
            <a:picLocks noChangeAspect="1"/>
          </p:cNvPicPr>
          <p:nvPr/>
        </p:nvPicPr>
        <p:blipFill>
          <a:blip r:embed="rId1"/>
          <a:stretch>
            <a:fillRect/>
          </a:stretch>
        </p:blipFill>
        <p:spPr>
          <a:xfrm>
            <a:off x="578224" y="1005840"/>
            <a:ext cx="7987553" cy="2468880"/>
          </a:xfrm>
          <a:prstGeom prst="rect">
            <a:avLst/>
          </a:prstGeom>
        </p:spPr>
      </p:pic>
      <p:sp>
        <p:nvSpPr>
          <p:cNvPr id="4" name="text-417"/>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Shift the sound in 10 ms steps and score how well the two curves match. The best match is about one frame (42 ms) from zero, inside the range viewers tolerate (45 ms early to 125 ms late).</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Diegetic or not? Music that lives in the scene</a:t>
            </a:r>
            <a:endParaRPr lang="en-US" sz="2800" dirty="0"/>
          </a:p>
        </p:txBody>
      </p:sp>
      <p:sp>
        <p:nvSpPr>
          <p:cNvPr id="3" name="frame-418"/>
          <p:cNvSpPr/>
          <p:nvPr/>
        </p:nvSpPr>
        <p:spPr>
          <a:xfrm>
            <a:off x="548640" y="1051560"/>
            <a:ext cx="3886200" cy="2185988"/>
          </a:xfrm>
          <a:prstGeom prst="rect">
            <a:avLst/>
          </a:prstGeom>
          <a:solidFill>
            <a:srgbClr val="111110"/>
          </a:solidFill>
          <a:ln w="9525">
            <a:solidFill>
              <a:srgbClr val="3A3631"/>
            </a:solidFill>
            <a:prstDash val="solid"/>
          </a:ln>
        </p:spPr>
      </p:sp>
      <p:pic>
        <p:nvPicPr>
          <p:cNvPr id="4" name="poster-419" descr="/tmp/claude-0/-home-claude/3f57d8ae-af99-58f6-a974-209369218365/scratchpad/build/covers/ovi_music.jpg">
            <a:hlinkClick r:id="rId2" tooltip="Watch on the original page"/>
          </p:cNvPr>
          <p:cNvPicPr>
            <a:picLocks noChangeAspect="1"/>
          </p:cNvPicPr>
          <p:nvPr/>
        </p:nvPicPr>
        <p:blipFill>
          <a:blip r:embed="rId1"/>
          <a:stretch>
            <a:fillRect/>
          </a:stretch>
        </p:blipFill>
        <p:spPr>
          <a:xfrm>
            <a:off x="548640" y="1142643"/>
            <a:ext cx="3886200" cy="2003822"/>
          </a:xfrm>
          <a:prstGeom prst="rect">
            <a:avLst/>
          </a:prstGeom>
        </p:spPr>
      </p:pic>
      <p:sp>
        <p:nvSpPr>
          <p:cNvPr id="5" name="play-420">
            <a:hlinkClick r:id="rId3" tooltip="Watch on the original page"/>
          </p:cNvPr>
          <p:cNvSpPr/>
          <p:nvPr/>
        </p:nvSpPr>
        <p:spPr>
          <a:xfrm>
            <a:off x="2211205" y="1864019"/>
            <a:ext cx="561070" cy="561070"/>
          </a:xfrm>
          <a:prstGeom prst="ellipse">
            <a:avLst/>
          </a:prstGeom>
          <a:solidFill>
            <a:srgbClr val="B4472A">
              <a:alpha val="92000"/>
            </a:srgbClr>
          </a:solidFill>
          <a:ln w="15875">
            <a:solidFill>
              <a:srgbClr val="FBF3EC"/>
            </a:solidFill>
            <a:prstDash val="solid"/>
          </a:ln>
        </p:spPr>
      </p:sp>
      <p:sp>
        <p:nvSpPr>
          <p:cNvPr id="6" name="playicon-421"/>
          <p:cNvSpPr/>
          <p:nvPr/>
        </p:nvSpPr>
        <p:spPr>
          <a:xfrm rot="5400000">
            <a:off x="2413190" y="2032340"/>
            <a:ext cx="224428" cy="224428"/>
          </a:xfrm>
          <a:prstGeom prst="triangle">
            <a:avLst/>
          </a:prstGeom>
          <a:solidFill>
            <a:srgbClr val="FBF3EC"/>
          </a:solidFill>
          <a:ln w="12700">
            <a:solidFill>
              <a:srgbClr val="FBF3EC"/>
            </a:solidFill>
            <a:prstDash val="solid"/>
          </a:ln>
        </p:spPr>
      </p:sp>
      <p:sp>
        <p:nvSpPr>
          <p:cNvPr id="7" name="text-422"/>
          <p:cNvSpPr txBox="1"/>
          <p:nvPr/>
        </p:nvSpPr>
        <p:spPr>
          <a:xfrm>
            <a:off x="54864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Inside the scene (diegetic)</a:t>
            </a:r>
            <a:endParaRPr lang="en-US" sz="1400" dirty="0"/>
          </a:p>
        </p:txBody>
      </p:sp>
      <p:sp>
        <p:nvSpPr>
          <p:cNvPr id="8" name="text-423"/>
          <p:cNvSpPr txBox="1"/>
          <p:nvPr/>
        </p:nvSpPr>
        <p:spPr>
          <a:xfrm>
            <a:off x="54864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A street saxophonist: the characters could hear this music too.</a:t>
            </a:r>
            <a:endParaRPr lang="en-US" sz="1150" dirty="0"/>
          </a:p>
        </p:txBody>
      </p:sp>
      <p:sp>
        <p:nvSpPr>
          <p:cNvPr id="9" name="text-424"/>
          <p:cNvSpPr txBox="1"/>
          <p:nvPr/>
        </p:nvSpPr>
        <p:spPr>
          <a:xfrm>
            <a:off x="54864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Ovi · Character.AI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4" invalidUrl="" action="" tgtFrame="" tooltip="https://aaxwaz.github.io/Ovi/"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0" name="frame-425"/>
          <p:cNvSpPr/>
          <p:nvPr/>
        </p:nvSpPr>
        <p:spPr>
          <a:xfrm>
            <a:off x="4709160" y="1051560"/>
            <a:ext cx="3886200" cy="2185988"/>
          </a:xfrm>
          <a:prstGeom prst="rect">
            <a:avLst/>
          </a:prstGeom>
          <a:solidFill>
            <a:srgbClr val="111110"/>
          </a:solidFill>
          <a:ln w="9525">
            <a:solidFill>
              <a:srgbClr val="3A3631"/>
            </a:solidFill>
            <a:prstDash val="solid"/>
          </a:ln>
        </p:spPr>
      </p:sp>
      <p:pic>
        <p:nvPicPr>
          <p:cNvPr id="11" name="poster-426" descr="/tmp/claude-0/-home-claude/3f57d8ae-af99-58f6-a974-209369218365/scratchpad/build/covers/universe_guitar.jpg">
            <a:hlinkClick r:id="rId6" tooltip="Watch on the original page"/>
          </p:cNvPr>
          <p:cNvPicPr>
            <a:picLocks noChangeAspect="1"/>
          </p:cNvPicPr>
          <p:nvPr/>
        </p:nvPicPr>
        <p:blipFill>
          <a:blip r:embed="rId5"/>
          <a:stretch>
            <a:fillRect/>
          </a:stretch>
        </p:blipFill>
        <p:spPr>
          <a:xfrm>
            <a:off x="4903470" y="1051560"/>
            <a:ext cx="3497580" cy="2185988"/>
          </a:xfrm>
          <a:prstGeom prst="rect">
            <a:avLst/>
          </a:prstGeom>
        </p:spPr>
      </p:pic>
      <p:sp>
        <p:nvSpPr>
          <p:cNvPr id="12" name="play-427">
            <a:hlinkClick r:id="rId7" tooltip="Watch on the original page"/>
          </p:cNvPr>
          <p:cNvSpPr/>
          <p:nvPr/>
        </p:nvSpPr>
        <p:spPr>
          <a:xfrm>
            <a:off x="6368796" y="1861090"/>
            <a:ext cx="566928" cy="566928"/>
          </a:xfrm>
          <a:prstGeom prst="ellipse">
            <a:avLst/>
          </a:prstGeom>
          <a:solidFill>
            <a:srgbClr val="B4472A">
              <a:alpha val="92000"/>
            </a:srgbClr>
          </a:solidFill>
          <a:ln w="15875">
            <a:solidFill>
              <a:srgbClr val="FBF3EC"/>
            </a:solidFill>
            <a:prstDash val="solid"/>
          </a:ln>
        </p:spPr>
      </p:sp>
      <p:sp>
        <p:nvSpPr>
          <p:cNvPr id="13" name="playicon-428"/>
          <p:cNvSpPr/>
          <p:nvPr/>
        </p:nvSpPr>
        <p:spPr>
          <a:xfrm rot="5400000">
            <a:off x="6572890" y="2031168"/>
            <a:ext cx="226771" cy="226771"/>
          </a:xfrm>
          <a:prstGeom prst="triangle">
            <a:avLst/>
          </a:prstGeom>
          <a:solidFill>
            <a:srgbClr val="FBF3EC"/>
          </a:solidFill>
          <a:ln w="12700">
            <a:solidFill>
              <a:srgbClr val="FBF3EC"/>
            </a:solidFill>
            <a:prstDash val="solid"/>
          </a:ln>
        </p:spPr>
      </p:sp>
      <p:sp>
        <p:nvSpPr>
          <p:cNvPr id="14" name="text-429"/>
          <p:cNvSpPr txBox="1"/>
          <p:nvPr/>
        </p:nvSpPr>
        <p:spPr>
          <a:xfrm>
            <a:off x="470916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Played on screen, generated together</a:t>
            </a:r>
            <a:endParaRPr lang="en-US" sz="1400" dirty="0"/>
          </a:p>
        </p:txBody>
      </p:sp>
      <p:sp>
        <p:nvSpPr>
          <p:cNvPr id="15" name="text-430"/>
          <p:cNvSpPr txBox="1"/>
          <p:nvPr/>
        </p:nvSpPr>
        <p:spPr>
          <a:xfrm>
            <a:off x="470916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UniVerse-1 stitches a video expert and a music expert into one model.</a:t>
            </a:r>
            <a:endParaRPr lang="en-US" sz="1150" dirty="0"/>
          </a:p>
        </p:txBody>
      </p:sp>
      <p:sp>
        <p:nvSpPr>
          <p:cNvPr id="16" name="text-431"/>
          <p:cNvSpPr txBox="1"/>
          <p:nvPr/>
        </p:nvSpPr>
        <p:spPr>
          <a:xfrm>
            <a:off x="470916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UniVerse-1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8" invalidUrl="" action="" tgtFrame="" tooltip="https://dorniwang.github.io/UniVerse-1/"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Where it still breaks</a:t>
            </a:r>
            <a:endParaRPr lang="en-US" sz="2800" dirty="0"/>
          </a:p>
        </p:txBody>
      </p:sp>
      <p:sp>
        <p:nvSpPr>
          <p:cNvPr id="3" name="card-432"/>
          <p:cNvSpPr/>
          <p:nvPr/>
        </p:nvSpPr>
        <p:spPr>
          <a:xfrm>
            <a:off x="548640" y="1024128"/>
            <a:ext cx="2572512" cy="1554480"/>
          </a:xfrm>
          <a:prstGeom prst="roundRect">
            <a:avLst>
              <a:gd name="adj" fmla="val 4706"/>
            </a:avLst>
          </a:prstGeom>
          <a:solidFill>
            <a:srgbClr val="2B2926"/>
          </a:solidFill>
          <a:ln w="12700">
            <a:solidFill>
              <a:srgbClr val="2B2926"/>
            </a:solidFill>
            <a:prstDash val="solid"/>
          </a:ln>
        </p:spPr>
      </p:sp>
      <p:pic>
        <p:nvPicPr>
          <p:cNvPr id="4" name="thumb-433" descr="/tmp/claude-0/-home-claude/3f57d8ae-af99-58f6-a974-209369218365/scratchpad/build/covers/multitalk_car.jpg">    </p:cNvPr>
          <p:cNvPicPr>
            <a:picLocks noChangeAspect="1"/>
          </p:cNvPicPr>
          <p:nvPr/>
        </p:nvPicPr>
        <p:blipFill>
          <a:blip r:embed="rId1"/>
          <a:srcRect l="0" r="0" t="17299" b="17299"/>
          <a:stretch/>
        </p:blipFill>
        <p:spPr>
          <a:xfrm>
            <a:off x="548640" y="1024128"/>
            <a:ext cx="2572512" cy="841248"/>
          </a:xfrm>
          <a:prstGeom prst="rect">
            <a:avLst/>
          </a:prstGeom>
        </p:spPr>
      </p:pic>
      <p:sp>
        <p:nvSpPr>
          <p:cNvPr id="5" name="text-434"/>
          <p:cNvSpPr txBox="1"/>
          <p:nvPr/>
        </p:nvSpPr>
        <p:spPr>
          <a:xfrm>
            <a:off x="676656" y="1938528"/>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Two people talking</a:t>
            </a:r>
            <a:endParaRPr lang="en-US" sz="1350" dirty="0"/>
          </a:p>
        </p:txBody>
      </p:sp>
      <p:sp>
        <p:nvSpPr>
          <p:cNvPr id="6" name="text-435"/>
          <p:cNvSpPr txBox="1"/>
          <p:nvPr/>
        </p:nvSpPr>
        <p:spPr>
          <a:xfrm>
            <a:off x="676656" y="2194560"/>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The wrong mouth moves</a:t>
            </a:r>
            <a:endParaRPr lang="en-US" sz="1150" dirty="0"/>
          </a:p>
        </p:txBody>
      </p:sp>
      <p:sp>
        <p:nvSpPr>
          <p:cNvPr id="7" name="card-436"/>
          <p:cNvSpPr/>
          <p:nvPr/>
        </p:nvSpPr>
        <p:spPr>
          <a:xfrm>
            <a:off x="3285744" y="1024128"/>
            <a:ext cx="2572512" cy="1554480"/>
          </a:xfrm>
          <a:prstGeom prst="roundRect">
            <a:avLst>
              <a:gd name="adj" fmla="val 4706"/>
            </a:avLst>
          </a:prstGeom>
          <a:solidFill>
            <a:srgbClr val="2B2926"/>
          </a:solidFill>
          <a:ln w="12700">
            <a:solidFill>
              <a:srgbClr val="2B2926"/>
            </a:solidFill>
            <a:prstDash val="solid"/>
          </a:ln>
        </p:spPr>
      </p:sp>
      <p:pic>
        <p:nvPicPr>
          <p:cNvPr id="8" name="thumb-437" descr="/tmp/claude-0/-home-claude/3f57d8ae-af99-58f6-a974-209369218365/scratchpad/build/covers/omni15_acting.jpg">    </p:cNvPr>
          <p:cNvPicPr>
            <a:picLocks noChangeAspect="1"/>
          </p:cNvPicPr>
          <p:nvPr/>
        </p:nvPicPr>
        <p:blipFill>
          <a:blip r:embed="rId2"/>
          <a:srcRect l="0" r="0" t="21013" b="21013"/>
          <a:stretch/>
        </p:blipFill>
        <p:spPr>
          <a:xfrm>
            <a:off x="3285744" y="1024128"/>
            <a:ext cx="2572512" cy="841248"/>
          </a:xfrm>
          <a:prstGeom prst="rect">
            <a:avLst/>
          </a:prstGeom>
        </p:spPr>
      </p:pic>
      <p:sp>
        <p:nvSpPr>
          <p:cNvPr id="9" name="text-438"/>
          <p:cNvSpPr txBox="1"/>
          <p:nvPr/>
        </p:nvSpPr>
        <p:spPr>
          <a:xfrm>
            <a:off x="3413760" y="1938528"/>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Motion vs mouth</a:t>
            </a:r>
            <a:endParaRPr lang="en-US" sz="1350" dirty="0"/>
          </a:p>
        </p:txBody>
      </p:sp>
      <p:sp>
        <p:nvSpPr>
          <p:cNvPr id="10" name="text-439"/>
          <p:cNvSpPr txBox="1"/>
          <p:nvPr/>
        </p:nvSpPr>
        <p:spPr>
          <a:xfrm>
            <a:off x="3413760" y="2194560"/>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Big head moves break lip-sync</a:t>
            </a:r>
            <a:endParaRPr lang="en-US" sz="1150" dirty="0"/>
          </a:p>
        </p:txBody>
      </p:sp>
      <p:sp>
        <p:nvSpPr>
          <p:cNvPr id="11" name="card-440"/>
          <p:cNvSpPr/>
          <p:nvPr/>
        </p:nvSpPr>
        <p:spPr>
          <a:xfrm>
            <a:off x="6022848" y="1024128"/>
            <a:ext cx="2572512" cy="1554480"/>
          </a:xfrm>
          <a:prstGeom prst="roundRect">
            <a:avLst>
              <a:gd name="adj" fmla="val 4706"/>
            </a:avLst>
          </a:prstGeom>
          <a:solidFill>
            <a:srgbClr val="2B2926"/>
          </a:solidFill>
          <a:ln w="12700">
            <a:solidFill>
              <a:srgbClr val="2B2926"/>
            </a:solidFill>
            <a:prstDash val="solid"/>
          </a:ln>
        </p:spPr>
      </p:sp>
      <p:pic>
        <p:nvPicPr>
          <p:cNvPr id="12" name="thumb-441" descr="/tmp/claude-0/-home-claude/3f57d8ae-af99-58f6-a974-209369218365/scratchpad/build/covers/foley_b.jpg">    </p:cNvPr>
          <p:cNvPicPr>
            <a:picLocks noChangeAspect="1"/>
          </p:cNvPicPr>
          <p:nvPr/>
        </p:nvPicPr>
        <p:blipFill>
          <a:blip r:embed="rId3"/>
          <a:srcRect l="0" r="0" t="20932" b="20932"/>
          <a:stretch/>
        </p:blipFill>
        <p:spPr>
          <a:xfrm>
            <a:off x="6022848" y="1024128"/>
            <a:ext cx="2572512" cy="841248"/>
          </a:xfrm>
          <a:prstGeom prst="rect">
            <a:avLst/>
          </a:prstGeom>
        </p:spPr>
      </p:pic>
      <p:sp>
        <p:nvSpPr>
          <p:cNvPr id="13" name="text-442"/>
          <p:cNvSpPr txBox="1"/>
          <p:nvPr/>
        </p:nvSpPr>
        <p:spPr>
          <a:xfrm>
            <a:off x="6150864" y="1938528"/>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Audio artefacts</a:t>
            </a:r>
            <a:endParaRPr lang="en-US" sz="1350" dirty="0"/>
          </a:p>
        </p:txBody>
      </p:sp>
      <p:sp>
        <p:nvSpPr>
          <p:cNvPr id="14" name="text-443"/>
          <p:cNvSpPr txBox="1"/>
          <p:nvPr/>
        </p:nvSpPr>
        <p:spPr>
          <a:xfrm>
            <a:off x="6150864" y="2194560"/>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Metallic voices; music over dialogue</a:t>
            </a:r>
            <a:endParaRPr lang="en-US" sz="1150" dirty="0"/>
          </a:p>
        </p:txBody>
      </p:sp>
      <p:sp>
        <p:nvSpPr>
          <p:cNvPr id="15" name="card-444"/>
          <p:cNvSpPr/>
          <p:nvPr/>
        </p:nvSpPr>
        <p:spPr>
          <a:xfrm>
            <a:off x="548640" y="2743200"/>
            <a:ext cx="2572512" cy="1554480"/>
          </a:xfrm>
          <a:prstGeom prst="roundRect">
            <a:avLst>
              <a:gd name="adj" fmla="val 4706"/>
            </a:avLst>
          </a:prstGeom>
          <a:solidFill>
            <a:srgbClr val="2B2926"/>
          </a:solidFill>
          <a:ln w="12700">
            <a:solidFill>
              <a:srgbClr val="2B2926"/>
            </a:solidFill>
            <a:prstDash val="solid"/>
          </a:ln>
        </p:spPr>
      </p:sp>
      <p:pic>
        <p:nvPicPr>
          <p:cNvPr id="16" name="thumb-445" descr="/tmp/claude-0/-home-claude/3f57d8ae-af99-58f6-a974-209369218365/scratchpad/build/covers/seedance_ink.jpg">    </p:cNvPr>
          <p:cNvPicPr>
            <a:picLocks noChangeAspect="1"/>
          </p:cNvPicPr>
          <p:nvPr/>
        </p:nvPicPr>
        <p:blipFill>
          <a:blip r:embed="rId4"/>
          <a:srcRect l="0" r="0" t="27301" b="27301"/>
          <a:stretch/>
        </p:blipFill>
        <p:spPr>
          <a:xfrm>
            <a:off x="548640" y="2743200"/>
            <a:ext cx="2572512" cy="841248"/>
          </a:xfrm>
          <a:prstGeom prst="rect">
            <a:avLst/>
          </a:prstGeom>
        </p:spPr>
      </p:pic>
      <p:sp>
        <p:nvSpPr>
          <p:cNvPr id="17" name="text-446"/>
          <p:cNvSpPr txBox="1"/>
          <p:nvPr/>
        </p:nvSpPr>
        <p:spPr>
          <a:xfrm>
            <a:off x="676656" y="3657600"/>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Languages</a:t>
            </a:r>
            <a:endParaRPr lang="en-US" sz="1350" dirty="0"/>
          </a:p>
        </p:txBody>
      </p:sp>
      <p:sp>
        <p:nvSpPr>
          <p:cNvPr id="18" name="text-447"/>
          <p:cNvSpPr txBox="1"/>
          <p:nvPr/>
        </p:nvSpPr>
        <p:spPr>
          <a:xfrm>
            <a:off x="676656" y="3913632"/>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Quality varies by language and dialect</a:t>
            </a:r>
            <a:endParaRPr lang="en-US" sz="1150" dirty="0"/>
          </a:p>
        </p:txBody>
      </p:sp>
      <p:sp>
        <p:nvSpPr>
          <p:cNvPr id="19" name="card-448"/>
          <p:cNvSpPr/>
          <p:nvPr/>
        </p:nvSpPr>
        <p:spPr>
          <a:xfrm>
            <a:off x="3285744" y="2743200"/>
            <a:ext cx="2572512" cy="1554480"/>
          </a:xfrm>
          <a:prstGeom prst="roundRect">
            <a:avLst>
              <a:gd name="adj" fmla="val 4706"/>
            </a:avLst>
          </a:prstGeom>
          <a:solidFill>
            <a:srgbClr val="2B2926"/>
          </a:solidFill>
          <a:ln w="12700">
            <a:solidFill>
              <a:srgbClr val="2B2926"/>
            </a:solidFill>
            <a:prstDash val="solid"/>
          </a:ln>
        </p:spPr>
      </p:sp>
      <p:pic>
        <p:nvPicPr>
          <p:cNvPr id="20" name="thumb-449" descr="/tmp/claude-0/-home-claude/3f57d8ae-af99-58f6-a974-209369218365/scratchpad/build/covers/veo3_wok.jpg">    </p:cNvPr>
          <p:cNvPicPr>
            <a:picLocks noChangeAspect="1"/>
          </p:cNvPicPr>
          <p:nvPr/>
        </p:nvPicPr>
        <p:blipFill>
          <a:blip r:embed="rId5"/>
          <a:srcRect l="0" r="0" t="20932" b="20932"/>
          <a:stretch/>
        </p:blipFill>
        <p:spPr>
          <a:xfrm>
            <a:off x="3285744" y="2743200"/>
            <a:ext cx="2572512" cy="841248"/>
          </a:xfrm>
          <a:prstGeom prst="rect">
            <a:avLst/>
          </a:prstGeom>
        </p:spPr>
      </p:pic>
      <p:sp>
        <p:nvSpPr>
          <p:cNvPr id="21" name="text-450"/>
          <p:cNvSpPr txBox="1"/>
          <p:nvPr/>
        </p:nvSpPr>
        <p:spPr>
          <a:xfrm>
            <a:off x="3413760" y="3657600"/>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Exact events</a:t>
            </a:r>
            <a:endParaRPr lang="en-US" sz="1350" dirty="0"/>
          </a:p>
        </p:txBody>
      </p:sp>
      <p:sp>
        <p:nvSpPr>
          <p:cNvPr id="22" name="text-451"/>
          <p:cNvSpPr txBox="1"/>
          <p:nvPr/>
        </p:nvSpPr>
        <p:spPr>
          <a:xfrm>
            <a:off x="3413760" y="3913632"/>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The hit lands a few frames early</a:t>
            </a:r>
            <a:endParaRPr lang="en-US" sz="1150" dirty="0"/>
          </a:p>
        </p:txBody>
      </p:sp>
      <p:sp>
        <p:nvSpPr>
          <p:cNvPr id="23" name="card-452"/>
          <p:cNvSpPr/>
          <p:nvPr/>
        </p:nvSpPr>
        <p:spPr>
          <a:xfrm>
            <a:off x="6022848" y="2743200"/>
            <a:ext cx="2572512" cy="1554480"/>
          </a:xfrm>
          <a:prstGeom prst="roundRect">
            <a:avLst>
              <a:gd name="adj" fmla="val 4706"/>
            </a:avLst>
          </a:prstGeom>
          <a:solidFill>
            <a:srgbClr val="B4472A"/>
          </a:solidFill>
          <a:ln w="12700">
            <a:solidFill>
              <a:srgbClr val="B4472A"/>
            </a:solidFill>
            <a:prstDash val="solid"/>
          </a:ln>
        </p:spPr>
      </p:sp>
      <p:pic>
        <p:nvPicPr>
          <p:cNvPr id="24" name="thumb-453" descr="/tmp/claude-0/-home-claude/3f57d8ae-af99-58f6-a974-209369218365/scratchpad/build/covers/vidu_ref.jpg">    </p:cNvPr>
          <p:cNvPicPr>
            <a:picLocks noChangeAspect="1"/>
          </p:cNvPicPr>
          <p:nvPr/>
        </p:nvPicPr>
        <p:blipFill>
          <a:blip r:embed="rId6"/>
          <a:srcRect l="0" r="0" t="20956" b="20956"/>
          <a:stretch/>
        </p:blipFill>
        <p:spPr>
          <a:xfrm>
            <a:off x="6022848" y="2743200"/>
            <a:ext cx="2572512" cy="841248"/>
          </a:xfrm>
          <a:prstGeom prst="rect">
            <a:avLst/>
          </a:prstGeom>
        </p:spPr>
      </p:pic>
      <p:sp>
        <p:nvSpPr>
          <p:cNvPr id="25" name="text-454"/>
          <p:cNvSpPr txBox="1"/>
          <p:nvPr/>
        </p:nvSpPr>
        <p:spPr>
          <a:xfrm>
            <a:off x="6150864" y="3657600"/>
            <a:ext cx="2316480" cy="246888"/>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Same voice, next shot</a:t>
            </a:r>
            <a:endParaRPr lang="en-US" sz="1350" dirty="0"/>
          </a:p>
        </p:txBody>
      </p:sp>
      <p:sp>
        <p:nvSpPr>
          <p:cNvPr id="26" name="text-455"/>
          <p:cNvSpPr txBox="1"/>
          <p:nvPr/>
        </p:nvSpPr>
        <p:spPr>
          <a:xfrm>
            <a:off x="6150864" y="3913632"/>
            <a:ext cx="2316480" cy="347472"/>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Fix it with a voice reference</a:t>
            </a:r>
            <a:endParaRPr lang="en-US" sz="1150" dirty="0"/>
          </a:p>
        </p:txBody>
      </p:sp>
      <p:sp>
        <p:nvSpPr>
          <p:cNvPr id="2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Can you run it yourself? Speed, again</a:t>
            </a:r>
            <a:endParaRPr lang="en-US" sz="2800" dirty="0"/>
          </a:p>
        </p:txBody>
      </p:sp>
      <p:sp>
        <p:nvSpPr>
          <p:cNvPr id="3" name="card-456"/>
          <p:cNvSpPr/>
          <p:nvPr/>
        </p:nvSpPr>
        <p:spPr>
          <a:xfrm>
            <a:off x="548640" y="1234440"/>
            <a:ext cx="2548128" cy="2103120"/>
          </a:xfrm>
          <a:prstGeom prst="roundRect">
            <a:avLst>
              <a:gd name="adj" fmla="val 3478"/>
            </a:avLst>
          </a:prstGeom>
          <a:solidFill>
            <a:srgbClr val="2B2926"/>
          </a:solidFill>
          <a:ln w="12700">
            <a:solidFill>
              <a:srgbClr val="2B2926"/>
            </a:solidFill>
            <a:prstDash val="solid"/>
          </a:ln>
        </p:spPr>
      </p:sp>
      <p:sp>
        <p:nvSpPr>
          <p:cNvPr id="4" name="text-457"/>
          <p:cNvSpPr txBox="1"/>
          <p:nvPr/>
        </p:nvSpPr>
        <p:spPr>
          <a:xfrm>
            <a:off x="713232" y="1417320"/>
            <a:ext cx="2218944" cy="914400"/>
          </a:xfrm>
          <a:prstGeom prst="rect">
            <a:avLst/>
          </a:prstGeom>
          <a:noFill/>
          <a:ln/>
        </p:spPr>
        <p:txBody>
          <a:bodyPr wrap="square" lIns="0" tIns="0" rIns="0" bIns="0" rtlCol="0" anchor="ctr"/>
          <a:lstStyle/>
          <a:p>
            <a:pPr indent="0" marL="0">
              <a:buNone/>
            </a:pPr>
            <a:r>
              <a:rPr lang="en-US" sz="4200" dirty="0">
                <a:solidFill>
                  <a:srgbClr val="E7A07F"/>
                </a:solidFill>
                <a:latin typeface="Cambria" pitchFamily="34" charset="0"/>
                <a:ea typeface="Cambria" pitchFamily="34" charset="-122"/>
                <a:cs typeface="Cambria" pitchFamily="34" charset="-120"/>
              </a:rPr>
              <a:t>18×</a:t>
            </a:r>
            <a:endParaRPr lang="en-US" sz="4200" dirty="0"/>
          </a:p>
        </p:txBody>
      </p:sp>
      <p:sp>
        <p:nvSpPr>
          <p:cNvPr id="5" name="text-458"/>
          <p:cNvSpPr txBox="1"/>
          <p:nvPr/>
        </p:nvSpPr>
        <p:spPr>
          <a:xfrm>
            <a:off x="713232" y="2377440"/>
            <a:ext cx="2218944" cy="868680"/>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LTX-2 vs Wan 2.2-14B per diffusion step on one H100 (1.22 s vs 22.3 s)</a:t>
            </a:r>
            <a:endParaRPr lang="en-US" sz="1250" dirty="0"/>
          </a:p>
        </p:txBody>
      </p:sp>
      <p:sp>
        <p:nvSpPr>
          <p:cNvPr id="6" name="card-459"/>
          <p:cNvSpPr/>
          <p:nvPr/>
        </p:nvSpPr>
        <p:spPr>
          <a:xfrm>
            <a:off x="3297936" y="1234440"/>
            <a:ext cx="2548128" cy="2103120"/>
          </a:xfrm>
          <a:prstGeom prst="roundRect">
            <a:avLst>
              <a:gd name="adj" fmla="val 3478"/>
            </a:avLst>
          </a:prstGeom>
          <a:solidFill>
            <a:srgbClr val="2B2926"/>
          </a:solidFill>
          <a:ln w="12700">
            <a:solidFill>
              <a:srgbClr val="2B2926"/>
            </a:solidFill>
            <a:prstDash val="solid"/>
          </a:ln>
        </p:spPr>
      </p:sp>
      <p:sp>
        <p:nvSpPr>
          <p:cNvPr id="7" name="text-460"/>
          <p:cNvSpPr txBox="1"/>
          <p:nvPr/>
        </p:nvSpPr>
        <p:spPr>
          <a:xfrm>
            <a:off x="3462528" y="1417320"/>
            <a:ext cx="2218944" cy="914400"/>
          </a:xfrm>
          <a:prstGeom prst="rect">
            <a:avLst/>
          </a:prstGeom>
          <a:noFill/>
          <a:ln/>
        </p:spPr>
        <p:txBody>
          <a:bodyPr wrap="square" lIns="0" tIns="0" rIns="0" bIns="0" rtlCol="0" anchor="ctr"/>
          <a:lstStyle/>
          <a:p>
            <a:pPr indent="0" marL="0">
              <a:buNone/>
            </a:pPr>
            <a:r>
              <a:rPr lang="en-US" sz="4200" dirty="0">
                <a:solidFill>
                  <a:srgbClr val="E7A07F"/>
                </a:solidFill>
                <a:latin typeface="Cambria" pitchFamily="34" charset="0"/>
                <a:ea typeface="Cambria" pitchFamily="34" charset="-122"/>
                <a:cs typeface="Cambria" pitchFamily="34" charset="-120"/>
              </a:rPr>
              <a:t>35×</a:t>
            </a:r>
            <a:endParaRPr lang="en-US" sz="4200" dirty="0"/>
          </a:p>
        </p:txBody>
      </p:sp>
      <p:sp>
        <p:nvSpPr>
          <p:cNvPr id="8" name="text-461"/>
          <p:cNvSpPr txBox="1"/>
          <p:nvPr/>
        </p:nvSpPr>
        <p:spPr>
          <a:xfrm>
            <a:off x="3462528" y="2377440"/>
            <a:ext cx="2218944" cy="868680"/>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OmniForcing: a 5-s clip in 5.7 s instead of 197 s, by distilling LTX-2 into a streaming model</a:t>
            </a:r>
            <a:endParaRPr lang="en-US" sz="1250" dirty="0"/>
          </a:p>
        </p:txBody>
      </p:sp>
      <p:sp>
        <p:nvSpPr>
          <p:cNvPr id="9" name="card-462"/>
          <p:cNvSpPr/>
          <p:nvPr/>
        </p:nvSpPr>
        <p:spPr>
          <a:xfrm>
            <a:off x="6047232" y="1234440"/>
            <a:ext cx="2548128" cy="2103120"/>
          </a:xfrm>
          <a:prstGeom prst="roundRect">
            <a:avLst>
              <a:gd name="adj" fmla="val 3478"/>
            </a:avLst>
          </a:prstGeom>
          <a:solidFill>
            <a:srgbClr val="B4472A"/>
          </a:solidFill>
          <a:ln w="12700">
            <a:solidFill>
              <a:srgbClr val="B4472A"/>
            </a:solidFill>
            <a:prstDash val="solid"/>
          </a:ln>
        </p:spPr>
      </p:sp>
      <p:sp>
        <p:nvSpPr>
          <p:cNvPr id="10" name="text-463"/>
          <p:cNvSpPr txBox="1"/>
          <p:nvPr/>
        </p:nvSpPr>
        <p:spPr>
          <a:xfrm>
            <a:off x="6211824" y="1417320"/>
            <a:ext cx="2218944" cy="914400"/>
          </a:xfrm>
          <a:prstGeom prst="rect">
            <a:avLst/>
          </a:prstGeom>
          <a:noFill/>
          <a:ln/>
        </p:spPr>
        <p:txBody>
          <a:bodyPr wrap="square" lIns="0" tIns="0" rIns="0" bIns="0" rtlCol="0" anchor="ctr"/>
          <a:lstStyle/>
          <a:p>
            <a:pPr indent="0" marL="0">
              <a:buNone/>
            </a:pPr>
            <a:r>
              <a:rPr lang="en-US" sz="4200" dirty="0">
                <a:solidFill>
                  <a:srgbClr val="FBF3EC"/>
                </a:solidFill>
                <a:latin typeface="Cambria" pitchFamily="34" charset="0"/>
                <a:ea typeface="Cambria" pitchFamily="34" charset="-122"/>
                <a:cs typeface="Cambria" pitchFamily="34" charset="-120"/>
              </a:rPr>
              <a:t>~25 fps</a:t>
            </a:r>
            <a:endParaRPr lang="en-US" sz="4200" dirty="0"/>
          </a:p>
        </p:txBody>
      </p:sp>
      <p:sp>
        <p:nvSpPr>
          <p:cNvPr id="11" name="text-464"/>
          <p:cNvSpPr txBox="1"/>
          <p:nvPr/>
        </p:nvSpPr>
        <p:spPr>
          <a:xfrm>
            <a:off x="6211824" y="2377440"/>
            <a:ext cx="2218944" cy="868680"/>
          </a:xfrm>
          <a:prstGeom prst="rect">
            <a:avLst/>
          </a:prstGeom>
          <a:noFill/>
          <a:ln/>
        </p:spPr>
        <p:txBody>
          <a:bodyPr wrap="square" lIns="0" tIns="0" rIns="0" bIns="0" rtlCol="0" anchor="t"/>
          <a:lstStyle/>
          <a:p>
            <a:pPr indent="0" marL="0">
              <a:buNone/>
            </a:pPr>
            <a:r>
              <a:rPr lang="en-US" sz="1250" dirty="0">
                <a:solidFill>
                  <a:srgbClr val="FBF3EC"/>
                </a:solidFill>
                <a:latin typeface="Calibri" pitchFamily="34" charset="0"/>
                <a:ea typeface="Calibri" pitchFamily="34" charset="-122"/>
                <a:cs typeface="Calibri" pitchFamily="34" charset="-120"/>
              </a:rPr>
              <a:t>OmniForcing streams audio + video on one GPU, first chunk in ~0.7 s</a:t>
            </a:r>
            <a:endParaRPr lang="en-US" sz="1250" dirty="0"/>
          </a:p>
        </p:txBody>
      </p:sp>
      <p:sp>
        <p:nvSpPr>
          <p:cNvPr id="12" name="text-465"/>
          <p:cNvSpPr txBox="1"/>
          <p:nvPr/>
        </p:nvSpPr>
        <p:spPr>
          <a:xfrm>
            <a:off x="548640" y="3538728"/>
            <a:ext cx="8046720" cy="548640"/>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Same tricks as Weeks 6–7: fewer steps (distillation), chunks + KV cache, fewer bits. Sources: LTX-2 arXiv 2601.03233; OmniForcing arXiv 2603.11647.</a:t>
            </a:r>
            <a:endParaRPr lang="en-US" sz="1200" dirty="0"/>
          </a:p>
        </p:txBody>
      </p:sp>
      <p:sp>
        <p:nvSpPr>
          <p:cNvPr id="1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For sound designers and composers: what changes?</a:t>
            </a:r>
            <a:endParaRPr lang="en-US" sz="2800" dirty="0"/>
          </a:p>
        </p:txBody>
      </p:sp>
      <p:sp>
        <p:nvSpPr>
          <p:cNvPr id="3" name="card-466"/>
          <p:cNvSpPr/>
          <p:nvPr/>
        </p:nvSpPr>
        <p:spPr>
          <a:xfrm>
            <a:off x="548640" y="1051560"/>
            <a:ext cx="3886200" cy="2377440"/>
          </a:xfrm>
          <a:prstGeom prst="roundRect">
            <a:avLst>
              <a:gd name="adj" fmla="val 3077"/>
            </a:avLst>
          </a:prstGeom>
          <a:solidFill>
            <a:srgbClr val="2B2926"/>
          </a:solidFill>
          <a:ln w="12700">
            <a:solidFill>
              <a:srgbClr val="2B2926"/>
            </a:solidFill>
            <a:prstDash val="solid"/>
          </a:ln>
        </p:spPr>
      </p:sp>
      <p:sp>
        <p:nvSpPr>
          <p:cNvPr id="4" name="text-467"/>
          <p:cNvSpPr txBox="1"/>
          <p:nvPr/>
        </p:nvSpPr>
        <p:spPr>
          <a:xfrm>
            <a:off x="777240" y="1234440"/>
            <a:ext cx="3429000" cy="365760"/>
          </a:xfrm>
          <a:prstGeom prst="rect">
            <a:avLst/>
          </a:prstGeom>
          <a:noFill/>
          <a:ln/>
        </p:spPr>
        <p:txBody>
          <a:bodyPr wrap="square" lIns="0" tIns="0" rIns="0" bIns="0" rtlCol="0" anchor="t"/>
          <a:lstStyle/>
          <a:p>
            <a:pPr indent="0" marL="0">
              <a:buNone/>
            </a:pPr>
            <a:r>
              <a:rPr lang="en-US" sz="1700" b="1" dirty="0">
                <a:solidFill>
                  <a:srgbClr val="E7A07F"/>
                </a:solidFill>
                <a:latin typeface="Calibri" pitchFamily="34" charset="0"/>
                <a:ea typeface="Calibri" pitchFamily="34" charset="-122"/>
                <a:cs typeface="Calibri" pitchFamily="34" charset="-120"/>
              </a:rPr>
              <a:t>What the model now does</a:t>
            </a:r>
            <a:endParaRPr lang="en-US" sz="1700" dirty="0"/>
          </a:p>
        </p:txBody>
      </p:sp>
      <p:sp>
        <p:nvSpPr>
          <p:cNvPr id="5" name="text-468"/>
          <p:cNvSpPr txBox="1"/>
          <p:nvPr/>
        </p:nvSpPr>
        <p:spPr>
          <a:xfrm>
            <a:off x="777240" y="1709928"/>
            <a:ext cx="3429000" cy="1600200"/>
          </a:xfrm>
          <a:prstGeom prst="rect">
            <a:avLst/>
          </a:prstGeom>
          <a:noFill/>
          <a:ln/>
        </p:spPr>
        <p:txBody>
          <a:bodyPr wrap="square" lIns="0" tIns="0" rIns="0" bIns="0" rtlCol="0" anchor="t"/>
          <a:lstStyle/>
          <a:p>
            <a:pPr marL="177800" indent="-177800">
              <a:spcAft>
                <a:spcPts val="500"/>
              </a:spcAft>
              <a:buSzPct val="100000"/>
              <a:buChar char="•"/>
            </a:pPr>
            <a:r>
              <a:rPr lang="en-US" sz="1500" dirty="0">
                <a:solidFill>
                  <a:srgbClr val="F4F0E8"/>
                </a:solidFill>
                <a:latin typeface="Calibri" pitchFamily="34" charset="0"/>
                <a:ea typeface="Calibri" pitchFamily="34" charset="-122"/>
                <a:cs typeface="Calibri" pitchFamily="34" charset="-120"/>
              </a:rPr>
              <a:t>A first mix, already in sync</a:t>
            </a:r>
            <a:endParaRPr lang="en-US" sz="1500" dirty="0"/>
          </a:p>
          <a:p>
            <a:pPr marL="177800" indent="-177800">
              <a:spcAft>
                <a:spcPts val="500"/>
              </a:spcAft>
              <a:buSzPct val="100000"/>
              <a:buChar char="•"/>
            </a:pPr>
            <a:r>
              <a:rPr lang="en-US" sz="1500" dirty="0">
                <a:solidFill>
                  <a:srgbClr val="F4F0E8"/>
                </a:solidFill>
                <a:latin typeface="Calibri" pitchFamily="34" charset="0"/>
                <a:ea typeface="Calibri" pitchFamily="34" charset="-122"/>
                <a:cs typeface="Calibri" pitchFamily="34" charset="-120"/>
              </a:rPr>
              <a:t>Room tone and footsteps for free</a:t>
            </a:r>
            <a:endParaRPr lang="en-US" sz="1500" dirty="0"/>
          </a:p>
          <a:p>
            <a:pPr marL="177800" indent="-177800">
              <a:spcAft>
                <a:spcPts val="500"/>
              </a:spcAft>
              <a:buSzPct val="100000"/>
              <a:buChar char="•"/>
            </a:pPr>
            <a:r>
              <a:rPr lang="en-US" sz="1500" dirty="0">
                <a:solidFill>
                  <a:srgbClr val="F4F0E8"/>
                </a:solidFill>
                <a:latin typeface="Calibri" pitchFamily="34" charset="0"/>
                <a:ea typeface="Calibri" pitchFamily="34" charset="-122"/>
                <a:cs typeface="Calibri" pitchFamily="34" charset="-120"/>
              </a:rPr>
              <a:t>Diegetic music that matches the instrument</a:t>
            </a:r>
            <a:endParaRPr lang="en-US" sz="1500" dirty="0"/>
          </a:p>
          <a:p>
            <a:pPr marL="177800" indent="-177800">
              <a:spcAft>
                <a:spcPts val="500"/>
              </a:spcAft>
              <a:buSzPct val="100000"/>
              <a:buChar char="•"/>
            </a:pPr>
            <a:r>
              <a:rPr lang="en-US" sz="1500" dirty="0">
                <a:solidFill>
                  <a:srgbClr val="F4F0E8"/>
                </a:solidFill>
                <a:latin typeface="Calibri" pitchFamily="34" charset="0"/>
                <a:ea typeface="Calibri" pitchFamily="34" charset="-122"/>
                <a:cs typeface="Calibri" pitchFamily="34" charset="-120"/>
              </a:rPr>
              <a:t>Temp dialogue for pitches</a:t>
            </a:r>
            <a:endParaRPr lang="en-US" sz="1500" dirty="0"/>
          </a:p>
        </p:txBody>
      </p:sp>
      <p:sp>
        <p:nvSpPr>
          <p:cNvPr id="6" name="card-469"/>
          <p:cNvSpPr/>
          <p:nvPr/>
        </p:nvSpPr>
        <p:spPr>
          <a:xfrm>
            <a:off x="4709160" y="1051560"/>
            <a:ext cx="3886200" cy="2377440"/>
          </a:xfrm>
          <a:prstGeom prst="roundRect">
            <a:avLst>
              <a:gd name="adj" fmla="val 3077"/>
            </a:avLst>
          </a:prstGeom>
          <a:solidFill>
            <a:srgbClr val="B4472A"/>
          </a:solidFill>
          <a:ln w="12700">
            <a:solidFill>
              <a:srgbClr val="B4472A"/>
            </a:solidFill>
            <a:prstDash val="solid"/>
          </a:ln>
        </p:spPr>
      </p:sp>
      <p:sp>
        <p:nvSpPr>
          <p:cNvPr id="7" name="text-470"/>
          <p:cNvSpPr txBox="1"/>
          <p:nvPr/>
        </p:nvSpPr>
        <p:spPr>
          <a:xfrm>
            <a:off x="4937760" y="1234440"/>
            <a:ext cx="3429000" cy="365760"/>
          </a:xfrm>
          <a:prstGeom prst="rect">
            <a:avLst/>
          </a:prstGeom>
          <a:noFill/>
          <a:ln/>
        </p:spPr>
        <p:txBody>
          <a:bodyPr wrap="square" lIns="0" tIns="0" rIns="0" bIns="0" rtlCol="0" anchor="t"/>
          <a:lstStyle/>
          <a:p>
            <a:pPr indent="0" marL="0">
              <a:buNone/>
            </a:pPr>
            <a:r>
              <a:rPr lang="en-US" sz="1700" b="1" dirty="0">
                <a:solidFill>
                  <a:srgbClr val="FBF3EC"/>
                </a:solidFill>
                <a:latin typeface="Calibri" pitchFamily="34" charset="0"/>
                <a:ea typeface="Calibri" pitchFamily="34" charset="-122"/>
                <a:cs typeface="Calibri" pitchFamily="34" charset="-120"/>
              </a:rPr>
              <a:t>What stays human</a:t>
            </a:r>
            <a:endParaRPr lang="en-US" sz="1700" dirty="0"/>
          </a:p>
        </p:txBody>
      </p:sp>
      <p:sp>
        <p:nvSpPr>
          <p:cNvPr id="8" name="text-471"/>
          <p:cNvSpPr txBox="1"/>
          <p:nvPr/>
        </p:nvSpPr>
        <p:spPr>
          <a:xfrm>
            <a:off x="4937760" y="1709928"/>
            <a:ext cx="3429000" cy="1600200"/>
          </a:xfrm>
          <a:prstGeom prst="rect">
            <a:avLst/>
          </a:prstGeom>
          <a:noFill/>
          <a:ln/>
        </p:spPr>
        <p:txBody>
          <a:bodyPr wrap="square" lIns="0" tIns="0" rIns="0" bIns="0" rtlCol="0" anchor="t"/>
          <a:lstStyle/>
          <a:p>
            <a:pPr marL="177800" indent="-177800">
              <a:spcAft>
                <a:spcPts val="500"/>
              </a:spcAft>
              <a:buSzPct val="100000"/>
              <a:buChar char="•"/>
            </a:pPr>
            <a:r>
              <a:rPr lang="en-US" sz="1500" dirty="0">
                <a:solidFill>
                  <a:srgbClr val="FBF3EC"/>
                </a:solidFill>
                <a:latin typeface="Calibri" pitchFamily="34" charset="0"/>
                <a:ea typeface="Calibri" pitchFamily="34" charset="-122"/>
                <a:cs typeface="Calibri" pitchFamily="34" charset="-120"/>
              </a:rPr>
              <a:t>What NOT to hear: silence, focus</a:t>
            </a:r>
            <a:endParaRPr lang="en-US" sz="1500" dirty="0"/>
          </a:p>
          <a:p>
            <a:pPr marL="177800" indent="-177800">
              <a:spcAft>
                <a:spcPts val="500"/>
              </a:spcAft>
              <a:buSzPct val="100000"/>
              <a:buChar char="•"/>
            </a:pPr>
            <a:r>
              <a:rPr lang="en-US" sz="1500" dirty="0">
                <a:solidFill>
                  <a:srgbClr val="FBF3EC"/>
                </a:solidFill>
                <a:latin typeface="Calibri" pitchFamily="34" charset="0"/>
                <a:ea typeface="Calibri" pitchFamily="34" charset="-122"/>
                <a:cs typeface="Calibri" pitchFamily="34" charset="-120"/>
              </a:rPr>
              <a:t>The exact hit, the joke’s timing</a:t>
            </a:r>
            <a:endParaRPr lang="en-US" sz="1500" dirty="0"/>
          </a:p>
          <a:p>
            <a:pPr marL="177800" indent="-177800">
              <a:spcAft>
                <a:spcPts val="500"/>
              </a:spcAft>
              <a:buSzPct val="100000"/>
              <a:buChar char="•"/>
            </a:pPr>
            <a:r>
              <a:rPr lang="en-US" sz="1500" dirty="0">
                <a:solidFill>
                  <a:srgbClr val="FBF3EC"/>
                </a:solidFill>
                <a:latin typeface="Calibri" pitchFamily="34" charset="0"/>
                <a:ea typeface="Calibri" pitchFamily="34" charset="-122"/>
                <a:cs typeface="Calibri" pitchFamily="34" charset="-120"/>
              </a:rPr>
              <a:t>Score: what characters can’t hear</a:t>
            </a:r>
            <a:endParaRPr lang="en-US" sz="1500" dirty="0"/>
          </a:p>
          <a:p>
            <a:pPr marL="177800" indent="-177800">
              <a:spcAft>
                <a:spcPts val="500"/>
              </a:spcAft>
              <a:buSzPct val="100000"/>
              <a:buChar char="•"/>
            </a:pPr>
            <a:r>
              <a:rPr lang="en-US" sz="1500" dirty="0">
                <a:solidFill>
                  <a:srgbClr val="FBF3EC"/>
                </a:solidFill>
                <a:latin typeface="Calibri" pitchFamily="34" charset="0"/>
                <a:ea typeface="Calibri" pitchFamily="34" charset="-122"/>
                <a:cs typeface="Calibri" pitchFamily="34" charset="-120"/>
              </a:rPr>
              <a:t>Whose voice, with consent</a:t>
            </a:r>
            <a:endParaRPr lang="en-US" sz="1500" dirty="0"/>
          </a:p>
        </p:txBody>
      </p:sp>
      <p:sp>
        <p:nvSpPr>
          <p:cNvPr id="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472"/>
          <p:cNvSpPr txBox="1"/>
          <p:nvPr/>
        </p:nvSpPr>
        <p:spPr>
          <a:xfrm>
            <a:off x="548640" y="914400"/>
            <a:ext cx="8046720" cy="274320"/>
          </a:xfrm>
          <a:prstGeom prst="rect">
            <a:avLst/>
          </a:prstGeom>
          <a:noFill/>
          <a:ln/>
        </p:spPr>
        <p:txBody>
          <a:bodyPr wrap="square" lIns="0" tIns="0" rIns="0" bIns="0" rtlCol="0" anchor="t"/>
          <a:lstStyle/>
          <a:p>
            <a:pPr indent="0" marL="0">
              <a:buNone/>
            </a:pPr>
            <a:r>
              <a:rPr lang="en-US" sz="1100" b="1" spc="300" kern="0" dirty="0">
                <a:solidFill>
                  <a:srgbClr val="FBF3EC"/>
                </a:solidFill>
                <a:latin typeface="Calibri" pitchFamily="34" charset="0"/>
                <a:ea typeface="Calibri" pitchFamily="34" charset="-122"/>
                <a:cs typeface="Calibri" pitchFamily="34" charset="-120"/>
              </a:rPr>
              <a:t>FOR THE ROOM</a:t>
            </a:r>
            <a:endParaRPr lang="en-US" sz="1100" dirty="0"/>
          </a:p>
        </p:txBody>
      </p:sp>
      <p:sp>
        <p:nvSpPr>
          <p:cNvPr id="3" name="text-473"/>
          <p:cNvSpPr txBox="1"/>
          <p:nvPr/>
        </p:nvSpPr>
        <p:spPr>
          <a:xfrm>
            <a:off x="548640" y="1234440"/>
            <a:ext cx="7863840" cy="1737360"/>
          </a:xfrm>
          <a:prstGeom prst="rect">
            <a:avLst/>
          </a:prstGeom>
          <a:noFill/>
          <a:ln/>
        </p:spPr>
        <p:txBody>
          <a:bodyPr wrap="square" lIns="0" tIns="0" rIns="0" bIns="0" rtlCol="0" anchor="t"/>
          <a:lstStyle/>
          <a:p>
            <a:pPr indent="0" marL="0">
              <a:buNone/>
            </a:pPr>
            <a:r>
              <a:rPr lang="en-US" sz="3000" dirty="0">
                <a:solidFill>
                  <a:srgbClr val="FBF3EC"/>
                </a:solidFill>
                <a:latin typeface="Cambria" pitchFamily="34" charset="0"/>
                <a:ea typeface="Cambria" pitchFamily="34" charset="-122"/>
                <a:cs typeface="Cambria" pitchFamily="34" charset="-120"/>
              </a:rPr>
              <a:t>If the model writes the sound with the picture, who is the sound designer now?</a:t>
            </a:r>
            <a:endParaRPr lang="en-US" sz="3000" dirty="0"/>
          </a:p>
        </p:txBody>
      </p:sp>
      <p:sp>
        <p:nvSpPr>
          <p:cNvPr id="4" name="text-474"/>
          <p:cNvSpPr txBox="1"/>
          <p:nvPr/>
        </p:nvSpPr>
        <p:spPr>
          <a:xfrm>
            <a:off x="548640" y="3246120"/>
            <a:ext cx="7863840" cy="822960"/>
          </a:xfrm>
          <a:prstGeom prst="rect">
            <a:avLst/>
          </a:prstGeom>
          <a:noFill/>
          <a:ln/>
        </p:spPr>
        <p:txBody>
          <a:bodyPr wrap="square" lIns="0" tIns="0" rIns="0" bIns="0" rtlCol="0" anchor="t"/>
          <a:lstStyle/>
          <a:p>
            <a:pPr indent="0" marL="0">
              <a:buNone/>
            </a:pPr>
            <a:r>
              <a:rPr lang="en-US" sz="1700" dirty="0">
                <a:solidFill>
                  <a:srgbClr val="FBF3EC"/>
                </a:solidFill>
                <a:latin typeface="Calibri" pitchFamily="34" charset="0"/>
                <a:ea typeface="Calibri" pitchFamily="34" charset="-122"/>
                <a:cs typeface="Calibri" pitchFamily="34" charset="-120"/>
              </a:rPr>
              <a:t>And would you credit the model, the prompt writer, or the people whose recordings trained it?</a:t>
            </a:r>
            <a:endParaRPr lang="en-US" sz="170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storyimg-475" descr="/tmp/claude-0/-home-claude/3f57d8ae-af99-58f6-a974-209369218365/scratchpad/build/covers/story_vasa_mona.jpg">    </p:cNvPr>
          <p:cNvPicPr>
            <a:picLocks noChangeAspect="1"/>
          </p:cNvPicPr>
          <p:nvPr/>
        </p:nvPicPr>
        <p:blipFill>
          <a:blip r:embed="rId1"/>
          <a:stretch>
            <a:fillRect/>
          </a:stretch>
        </p:blipFill>
        <p:spPr>
          <a:xfrm>
            <a:off x="5120640" y="0"/>
            <a:ext cx="4023360" cy="5143500"/>
          </a:xfrm>
          <a:prstGeom prst="rect">
            <a:avLst/>
          </a:prstGeom>
        </p:spPr>
      </p:pic>
      <p:sp>
        <p:nvSpPr>
          <p:cNvPr id="3" name="text-476"/>
          <p:cNvSpPr txBox="1"/>
          <p:nvPr/>
        </p:nvSpPr>
        <p:spPr>
          <a:xfrm>
            <a:off x="5212080" y="4846320"/>
            <a:ext cx="3840480" cy="182880"/>
          </a:xfrm>
          <a:prstGeom prst="rect">
            <a:avLst/>
          </a:prstGeom>
          <a:noFill/>
          <a:ln/>
        </p:spPr>
        <p:txBody>
          <a:bodyPr wrap="square" lIns="0" tIns="0" rIns="0" bIns="0" rtlCol="0" anchor="t"/>
          <a:lstStyle/>
          <a:p>
            <a:pPr indent="0" marL="0">
              <a:buNone/>
            </a:pPr>
            <a:r>
              <a:rPr lang="en-US" sz="800" dirty="0">
                <a:solidFill>
                  <a:srgbClr val="DDDDDD"/>
                </a:solidFill>
                <a:latin typeface="Calibri" pitchFamily="34" charset="0"/>
                <a:ea typeface="Calibri" pitchFamily="34" charset="-122"/>
                <a:cs typeface="Calibri" pitchFamily="34" charset="-120"/>
              </a:rPr>
              <a:t>VASA-1 · Microsoft Research</a:t>
            </a:r>
            <a:endParaRPr lang="en-US" sz="800" dirty="0"/>
          </a:p>
        </p:txBody>
      </p:sp>
      <p:sp>
        <p:nvSpPr>
          <p:cNvPr id="4" name="text-477"/>
          <p:cNvSpPr txBox="1"/>
          <p:nvPr/>
        </p:nvSpPr>
        <p:spPr>
          <a:xfrm>
            <a:off x="548640" y="868680"/>
            <a:ext cx="8046720" cy="274320"/>
          </a:xfrm>
          <a:prstGeom prst="rect">
            <a:avLst/>
          </a:prstGeom>
          <a:noFill/>
          <a:ln/>
        </p:spPr>
        <p:txBody>
          <a:bodyPr wrap="square" lIns="0" tIns="0" rIns="0" bIns="0" rtlCol="0" anchor="t"/>
          <a:lstStyle/>
          <a:p>
            <a:pPr indent="0" marL="0">
              <a:buNone/>
            </a:pPr>
            <a:r>
              <a:rPr lang="en-US" sz="1100" b="1" spc="300" kern="0" dirty="0">
                <a:solidFill>
                  <a:srgbClr val="E7A07F"/>
                </a:solidFill>
                <a:latin typeface="Calibri" pitchFamily="34" charset="0"/>
                <a:ea typeface="Calibri" pitchFamily="34" charset="-122"/>
                <a:cs typeface="Calibri" pitchFamily="34" charset="-120"/>
              </a:rPr>
              <a:t>STORY 2 OF 4</a:t>
            </a:r>
            <a:endParaRPr lang="en-US" sz="1100" dirty="0"/>
          </a:p>
        </p:txBody>
      </p:sp>
      <p:sp>
        <p:nvSpPr>
          <p:cNvPr id="5" name="text-478"/>
          <p:cNvSpPr txBox="1"/>
          <p:nvPr/>
        </p:nvSpPr>
        <p:spPr>
          <a:xfrm>
            <a:off x="548640" y="1188720"/>
            <a:ext cx="2743200" cy="1005840"/>
          </a:xfrm>
          <a:prstGeom prst="rect">
            <a:avLst/>
          </a:prstGeom>
          <a:noFill/>
          <a:ln/>
        </p:spPr>
        <p:txBody>
          <a:bodyPr wrap="square" lIns="0" tIns="0" rIns="0" bIns="0" rtlCol="0" anchor="ctr"/>
          <a:lstStyle/>
          <a:p>
            <a:pPr indent="0" marL="0">
              <a:buNone/>
            </a:pPr>
            <a:r>
              <a:rPr lang="en-US" sz="6200" i="1" dirty="0">
                <a:solidFill>
                  <a:srgbClr val="E7A07F"/>
                </a:solidFill>
                <a:latin typeface="Cambria" pitchFamily="34" charset="0"/>
                <a:ea typeface="Cambria" pitchFamily="34" charset="-122"/>
                <a:cs typeface="Cambria" pitchFamily="34" charset="-120"/>
              </a:rPr>
              <a:t>02</a:t>
            </a:r>
            <a:endParaRPr lang="en-US" sz="6200" dirty="0"/>
          </a:p>
        </p:txBody>
      </p:sp>
      <p:sp>
        <p:nvSpPr>
          <p:cNvPr id="6" name="text-479"/>
          <p:cNvSpPr txBox="1"/>
          <p:nvPr/>
        </p:nvSpPr>
        <p:spPr>
          <a:xfrm>
            <a:off x="548640" y="2240280"/>
            <a:ext cx="4389120" cy="1097280"/>
          </a:xfrm>
          <a:prstGeom prst="rect">
            <a:avLst/>
          </a:prstGeom>
          <a:noFill/>
          <a:ln/>
        </p:spPr>
        <p:txBody>
          <a:bodyPr wrap="square" lIns="0" tIns="0" rIns="0" bIns="0" rtlCol="0" anchor="ctr"/>
          <a:lstStyle/>
          <a:p>
            <a:pPr indent="0" marL="0">
              <a:buNone/>
            </a:pPr>
            <a:r>
              <a:rPr lang="en-US" sz="3200" dirty="0">
                <a:solidFill>
                  <a:srgbClr val="F4F0E8"/>
                </a:solidFill>
                <a:latin typeface="Cambria" pitchFamily="34" charset="0"/>
                <a:ea typeface="Cambria" pitchFamily="34" charset="-122"/>
                <a:cs typeface="Cambria" pitchFamily="34" charset="-120"/>
              </a:rPr>
              <a:t>Directing a performance, not a prompt</a:t>
            </a:r>
            <a:endParaRPr lang="en-US" sz="3200" dirty="0"/>
          </a:p>
        </p:txBody>
      </p:sp>
      <p:sp>
        <p:nvSpPr>
          <p:cNvPr id="7" name="text-480"/>
          <p:cNvSpPr txBox="1"/>
          <p:nvPr/>
        </p:nvSpPr>
        <p:spPr>
          <a:xfrm>
            <a:off x="548640" y="3429000"/>
            <a:ext cx="4389120" cy="548640"/>
          </a:xfrm>
          <a:prstGeom prst="rect">
            <a:avLst/>
          </a:prstGeom>
          <a:noFill/>
          <a:ln/>
        </p:spPr>
        <p:txBody>
          <a:bodyPr wrap="square" lIns="0" tIns="0" rIns="0" bIns="0" rtlCol="0" anchor="t"/>
          <a:lstStyle/>
          <a:p>
            <a:pPr indent="0" marL="0">
              <a:buNone/>
            </a:pPr>
            <a:r>
              <a:rPr lang="en-US" sz="1600" dirty="0">
                <a:solidFill>
                  <a:srgbClr val="CFC8BA"/>
                </a:solidFill>
                <a:latin typeface="Calibri" pitchFamily="34" charset="0"/>
                <a:ea typeface="Calibri" pitchFamily="34" charset="-122"/>
                <a:cs typeface="Calibri" pitchFamily="34" charset="-120"/>
              </a:rPr>
              <a:t>From “do the lips match?” to “is this good acting?”</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What is a performance made of?</a:t>
            </a:r>
            <a:endParaRPr lang="en-US" sz="2800" dirty="0"/>
          </a:p>
        </p:txBody>
      </p:sp>
      <p:sp>
        <p:nvSpPr>
          <p:cNvPr id="3" name="card-481"/>
          <p:cNvSpPr/>
          <p:nvPr/>
        </p:nvSpPr>
        <p:spPr>
          <a:xfrm>
            <a:off x="548640" y="1024128"/>
            <a:ext cx="2572512" cy="1417320"/>
          </a:xfrm>
          <a:prstGeom prst="roundRect">
            <a:avLst>
              <a:gd name="adj" fmla="val 5161"/>
            </a:avLst>
          </a:prstGeom>
          <a:solidFill>
            <a:srgbClr val="2B2926"/>
          </a:solidFill>
          <a:ln w="12700">
            <a:solidFill>
              <a:srgbClr val="2B2926"/>
            </a:solidFill>
            <a:prstDash val="solid"/>
          </a:ln>
        </p:spPr>
      </p:sp>
      <p:pic>
        <p:nvPicPr>
          <p:cNvPr id="4" name="thumb-482" descr="/tmp/claude-0/-home-claude/3f57d8ae-af99-58f6-a974-209369218365/scratchpad/build/covers/fig_mel.jpg">    </p:cNvPr>
          <p:cNvPicPr>
            <a:picLocks noChangeAspect="1"/>
          </p:cNvPicPr>
          <p:nvPr/>
        </p:nvPicPr>
        <p:blipFill>
          <a:blip r:embed="rId1"/>
          <a:srcRect l="0" r="0" t="22123" b="22123"/>
          <a:stretch/>
        </p:blipFill>
        <p:spPr>
          <a:xfrm>
            <a:off x="548640" y="1024128"/>
            <a:ext cx="2572512" cy="704088"/>
          </a:xfrm>
          <a:prstGeom prst="rect">
            <a:avLst/>
          </a:prstGeom>
        </p:spPr>
      </p:pic>
      <p:sp>
        <p:nvSpPr>
          <p:cNvPr id="5" name="text-483"/>
          <p:cNvSpPr txBox="1"/>
          <p:nvPr/>
        </p:nvSpPr>
        <p:spPr>
          <a:xfrm>
            <a:off x="676656" y="1801368"/>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Voice</a:t>
            </a:r>
            <a:endParaRPr lang="en-US" sz="1350" dirty="0"/>
          </a:p>
        </p:txBody>
      </p:sp>
      <p:sp>
        <p:nvSpPr>
          <p:cNvPr id="6" name="text-484"/>
          <p:cNvSpPr txBox="1"/>
          <p:nvPr/>
        </p:nvSpPr>
        <p:spPr>
          <a:xfrm>
            <a:off x="676656" y="2057400"/>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Pitch, pace, breath, accent</a:t>
            </a:r>
            <a:endParaRPr lang="en-US" sz="1150" dirty="0"/>
          </a:p>
        </p:txBody>
      </p:sp>
      <p:sp>
        <p:nvSpPr>
          <p:cNvPr id="7" name="card-485"/>
          <p:cNvSpPr/>
          <p:nvPr/>
        </p:nvSpPr>
        <p:spPr>
          <a:xfrm>
            <a:off x="3285744" y="1024128"/>
            <a:ext cx="2572512" cy="1417320"/>
          </a:xfrm>
          <a:prstGeom prst="roundRect">
            <a:avLst>
              <a:gd name="adj" fmla="val 5161"/>
            </a:avLst>
          </a:prstGeom>
          <a:solidFill>
            <a:srgbClr val="2B2926"/>
          </a:solidFill>
          <a:ln w="12700">
            <a:solidFill>
              <a:srgbClr val="2B2926"/>
            </a:solidFill>
            <a:prstDash val="solid"/>
          </a:ln>
        </p:spPr>
      </p:sp>
      <p:pic>
        <p:nvPicPr>
          <p:cNvPr id="8" name="thumb-486" descr="/tmp/claude-0/-home-claude/3f57d8ae-af99-58f6-a974-209369218365/scratchpad/build/covers/lagB.jpg">    </p:cNvPr>
          <p:cNvPicPr>
            <a:picLocks noChangeAspect="1"/>
          </p:cNvPicPr>
          <p:nvPr/>
        </p:nvPicPr>
        <p:blipFill>
          <a:blip r:embed="rId2"/>
          <a:srcRect l="0" r="0" t="25671" b="25671"/>
          <a:stretch/>
        </p:blipFill>
        <p:spPr>
          <a:xfrm>
            <a:off x="3285744" y="1024128"/>
            <a:ext cx="2572512" cy="704088"/>
          </a:xfrm>
          <a:prstGeom prst="rect">
            <a:avLst/>
          </a:prstGeom>
        </p:spPr>
      </p:pic>
      <p:sp>
        <p:nvSpPr>
          <p:cNvPr id="9" name="text-487"/>
          <p:cNvSpPr txBox="1"/>
          <p:nvPr/>
        </p:nvSpPr>
        <p:spPr>
          <a:xfrm>
            <a:off x="3413760" y="1801368"/>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Timing</a:t>
            </a:r>
            <a:endParaRPr lang="en-US" sz="1350" dirty="0"/>
          </a:p>
        </p:txBody>
      </p:sp>
      <p:sp>
        <p:nvSpPr>
          <p:cNvPr id="10" name="text-488"/>
          <p:cNvSpPr txBox="1"/>
          <p:nvPr/>
        </p:nvSpPr>
        <p:spPr>
          <a:xfrm>
            <a:off x="3413760" y="2057400"/>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Pauses, interruptions, the beat</a:t>
            </a:r>
            <a:endParaRPr lang="en-US" sz="1150" dirty="0"/>
          </a:p>
        </p:txBody>
      </p:sp>
      <p:sp>
        <p:nvSpPr>
          <p:cNvPr id="11" name="card-489"/>
          <p:cNvSpPr/>
          <p:nvPr/>
        </p:nvSpPr>
        <p:spPr>
          <a:xfrm>
            <a:off x="6022848" y="1024128"/>
            <a:ext cx="2572512" cy="1417320"/>
          </a:xfrm>
          <a:prstGeom prst="roundRect">
            <a:avLst>
              <a:gd name="adj" fmla="val 5161"/>
            </a:avLst>
          </a:prstGeom>
          <a:solidFill>
            <a:srgbClr val="2B2926"/>
          </a:solidFill>
          <a:ln w="12700">
            <a:solidFill>
              <a:srgbClr val="2B2926"/>
            </a:solidFill>
            <a:prstDash val="solid"/>
          </a:ln>
        </p:spPr>
      </p:sp>
      <p:pic>
        <p:nvPicPr>
          <p:cNvPr id="12" name="thumb-490" descr="/tmp/claude-0/-home-claude/3f57d8ae-af99-58f6-a974-209369218365/scratchpad/build/covers/vasa_mona.jpg">    </p:cNvPr>
          <p:cNvPicPr>
            <a:picLocks noChangeAspect="1"/>
          </p:cNvPicPr>
          <p:nvPr/>
        </p:nvPicPr>
        <p:blipFill>
          <a:blip r:embed="rId3"/>
          <a:srcRect l="0" r="0" t="37836" b="37836"/>
          <a:stretch/>
        </p:blipFill>
        <p:spPr>
          <a:xfrm>
            <a:off x="6022848" y="1024128"/>
            <a:ext cx="2572512" cy="704088"/>
          </a:xfrm>
          <a:prstGeom prst="rect">
            <a:avLst/>
          </a:prstGeom>
        </p:spPr>
      </p:pic>
      <p:sp>
        <p:nvSpPr>
          <p:cNvPr id="13" name="text-491"/>
          <p:cNvSpPr txBox="1"/>
          <p:nvPr/>
        </p:nvSpPr>
        <p:spPr>
          <a:xfrm>
            <a:off x="6150864" y="1801368"/>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Mouth</a:t>
            </a:r>
            <a:endParaRPr lang="en-US" sz="1350" dirty="0"/>
          </a:p>
        </p:txBody>
      </p:sp>
      <p:sp>
        <p:nvSpPr>
          <p:cNvPr id="14" name="text-492"/>
          <p:cNvSpPr txBox="1"/>
          <p:nvPr/>
        </p:nvSpPr>
        <p:spPr>
          <a:xfrm>
            <a:off x="6150864" y="2057400"/>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Lips, jaw, teeth on every sound</a:t>
            </a:r>
            <a:endParaRPr lang="en-US" sz="1150" dirty="0"/>
          </a:p>
        </p:txBody>
      </p:sp>
      <p:sp>
        <p:nvSpPr>
          <p:cNvPr id="15" name="card-493"/>
          <p:cNvSpPr/>
          <p:nvPr/>
        </p:nvSpPr>
        <p:spPr>
          <a:xfrm>
            <a:off x="548640" y="2606040"/>
            <a:ext cx="2572512" cy="1417320"/>
          </a:xfrm>
          <a:prstGeom prst="roundRect">
            <a:avLst>
              <a:gd name="adj" fmla="val 5161"/>
            </a:avLst>
          </a:prstGeom>
          <a:solidFill>
            <a:srgbClr val="2B2926"/>
          </a:solidFill>
          <a:ln w="12700">
            <a:solidFill>
              <a:srgbClr val="2B2926"/>
            </a:solidFill>
            <a:prstDash val="solid"/>
          </a:ln>
        </p:spPr>
      </p:sp>
      <p:pic>
        <p:nvPicPr>
          <p:cNvPr id="16" name="thumb-494" descr="/tmp/claude-0/-home-claude/3f57d8ae-af99-58f6-a974-209369218365/scratchpad/build/covers/omni15_acting.jpg">    </p:cNvPr>
          <p:cNvPicPr>
            <a:picLocks noChangeAspect="1"/>
          </p:cNvPicPr>
          <p:nvPr/>
        </p:nvPicPr>
        <p:blipFill>
          <a:blip r:embed="rId4"/>
          <a:srcRect l="0" r="0" t="25739" b="25739"/>
          <a:stretch/>
        </p:blipFill>
        <p:spPr>
          <a:xfrm>
            <a:off x="548640" y="2606040"/>
            <a:ext cx="2572512" cy="704088"/>
          </a:xfrm>
          <a:prstGeom prst="rect">
            <a:avLst/>
          </a:prstGeom>
        </p:spPr>
      </p:pic>
      <p:sp>
        <p:nvSpPr>
          <p:cNvPr id="17" name="text-495"/>
          <p:cNvSpPr txBox="1"/>
          <p:nvPr/>
        </p:nvSpPr>
        <p:spPr>
          <a:xfrm>
            <a:off x="676656" y="3383280"/>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Face and eyes</a:t>
            </a:r>
            <a:endParaRPr lang="en-US" sz="1350" dirty="0"/>
          </a:p>
        </p:txBody>
      </p:sp>
      <p:sp>
        <p:nvSpPr>
          <p:cNvPr id="18" name="text-496"/>
          <p:cNvSpPr txBox="1"/>
          <p:nvPr/>
        </p:nvSpPr>
        <p:spPr>
          <a:xfrm>
            <a:off x="676656" y="3639312"/>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Brows, blinks, where the gaze goes</a:t>
            </a:r>
            <a:endParaRPr lang="en-US" sz="1150" dirty="0"/>
          </a:p>
        </p:txBody>
      </p:sp>
      <p:sp>
        <p:nvSpPr>
          <p:cNvPr id="19" name="card-497"/>
          <p:cNvSpPr/>
          <p:nvPr/>
        </p:nvSpPr>
        <p:spPr>
          <a:xfrm>
            <a:off x="3285744" y="2606040"/>
            <a:ext cx="2572512" cy="1417320"/>
          </a:xfrm>
          <a:prstGeom prst="roundRect">
            <a:avLst>
              <a:gd name="adj" fmla="val 5161"/>
            </a:avLst>
          </a:prstGeom>
          <a:solidFill>
            <a:srgbClr val="2B2926"/>
          </a:solidFill>
          <a:ln w="12700">
            <a:solidFill>
              <a:srgbClr val="2B2926"/>
            </a:solidFill>
            <a:prstDash val="solid"/>
          </a:ln>
        </p:spPr>
      </p:sp>
      <p:pic>
        <p:nvPicPr>
          <p:cNvPr id="20" name="thumb-498" descr="/tmp/claude-0/-home-claude/3f57d8ae-af99-58f6-a974-209369218365/scratchpad/build/covers/omni_piano.jpg">    </p:cNvPr>
          <p:cNvPicPr>
            <a:picLocks noChangeAspect="1"/>
          </p:cNvPicPr>
          <p:nvPr/>
        </p:nvPicPr>
        <p:blipFill>
          <a:blip r:embed="rId5"/>
          <a:srcRect l="0" r="0" t="36315" b="36315"/>
          <a:stretch/>
        </p:blipFill>
        <p:spPr>
          <a:xfrm>
            <a:off x="3285744" y="2606040"/>
            <a:ext cx="2572512" cy="704088"/>
          </a:xfrm>
          <a:prstGeom prst="rect">
            <a:avLst/>
          </a:prstGeom>
        </p:spPr>
      </p:pic>
      <p:sp>
        <p:nvSpPr>
          <p:cNvPr id="21" name="text-499"/>
          <p:cNvSpPr txBox="1"/>
          <p:nvPr/>
        </p:nvSpPr>
        <p:spPr>
          <a:xfrm>
            <a:off x="3413760" y="3383280"/>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Body</a:t>
            </a:r>
            <a:endParaRPr lang="en-US" sz="1350" dirty="0"/>
          </a:p>
        </p:txBody>
      </p:sp>
      <p:sp>
        <p:nvSpPr>
          <p:cNvPr id="22" name="text-500"/>
          <p:cNvSpPr txBox="1"/>
          <p:nvPr/>
        </p:nvSpPr>
        <p:spPr>
          <a:xfrm>
            <a:off x="3413760" y="3639312"/>
            <a:ext cx="2316480" cy="347472"/>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Head, shoulders, hands, posture</a:t>
            </a:r>
            <a:endParaRPr lang="en-US" sz="1150" dirty="0"/>
          </a:p>
        </p:txBody>
      </p:sp>
      <p:sp>
        <p:nvSpPr>
          <p:cNvPr id="23" name="card-501"/>
          <p:cNvSpPr/>
          <p:nvPr/>
        </p:nvSpPr>
        <p:spPr>
          <a:xfrm>
            <a:off x="6022848" y="2606040"/>
            <a:ext cx="2572512" cy="1417320"/>
          </a:xfrm>
          <a:prstGeom prst="roundRect">
            <a:avLst>
              <a:gd name="adj" fmla="val 5161"/>
            </a:avLst>
          </a:prstGeom>
          <a:solidFill>
            <a:srgbClr val="B4472A"/>
          </a:solidFill>
          <a:ln w="12700">
            <a:solidFill>
              <a:srgbClr val="B4472A"/>
            </a:solidFill>
            <a:prstDash val="solid"/>
          </a:ln>
        </p:spPr>
      </p:sp>
      <p:pic>
        <p:nvPicPr>
          <p:cNvPr id="24" name="thumb-502" descr="/tmp/claude-0/-home-claude/3f57d8ae-af99-58f6-a974-209369218365/scratchpad/build/covers/af_compare.jpg">    </p:cNvPr>
          <p:cNvPicPr>
            <a:picLocks noChangeAspect="1"/>
          </p:cNvPicPr>
          <p:nvPr/>
        </p:nvPicPr>
        <p:blipFill>
          <a:blip r:embed="rId6"/>
          <a:srcRect l="0" r="0" t="13507" b="13507"/>
          <a:stretch/>
        </p:blipFill>
        <p:spPr>
          <a:xfrm>
            <a:off x="6022848" y="2606040"/>
            <a:ext cx="2572512" cy="704088"/>
          </a:xfrm>
          <a:prstGeom prst="rect">
            <a:avLst/>
          </a:prstGeom>
        </p:spPr>
      </p:pic>
      <p:sp>
        <p:nvSpPr>
          <p:cNvPr id="25" name="text-503"/>
          <p:cNvSpPr txBox="1"/>
          <p:nvPr/>
        </p:nvSpPr>
        <p:spPr>
          <a:xfrm>
            <a:off x="6150864" y="3383280"/>
            <a:ext cx="2316480" cy="246888"/>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Listening</a:t>
            </a:r>
            <a:endParaRPr lang="en-US" sz="1350" dirty="0"/>
          </a:p>
        </p:txBody>
      </p:sp>
      <p:sp>
        <p:nvSpPr>
          <p:cNvPr id="26" name="text-504"/>
          <p:cNvSpPr txBox="1"/>
          <p:nvPr/>
        </p:nvSpPr>
        <p:spPr>
          <a:xfrm>
            <a:off x="6150864" y="3639312"/>
            <a:ext cx="2316480" cy="347472"/>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What you do while others talk</a:t>
            </a:r>
            <a:endParaRPr lang="en-US" sz="1150" dirty="0"/>
          </a:p>
        </p:txBody>
      </p:sp>
      <p:sp>
        <p:nvSpPr>
          <p:cNvPr id="27" name="text-505"/>
          <p:cNvSpPr txBox="1"/>
          <p:nvPr/>
        </p:nvSpPr>
        <p:spPr>
          <a:xfrm>
            <a:off x="548640" y="4133088"/>
            <a:ext cx="8046720" cy="365760"/>
          </a:xfrm>
          <a:prstGeom prst="rect">
            <a:avLst/>
          </a:prstGeom>
          <a:noFill/>
          <a:ln/>
        </p:spPr>
        <p:txBody>
          <a:bodyPr wrap="square" lIns="0" tIns="0" rIns="0" bIns="0" rtlCol="0" anchor="t"/>
          <a:lstStyle/>
          <a:p>
            <a:pPr indent="0" marL="0">
              <a:buNone/>
            </a:pPr>
            <a:r>
              <a:rPr lang="en-US" sz="1200" i="1" dirty="0">
                <a:solidFill>
                  <a:srgbClr val="CFC8BA"/>
                </a:solidFill>
                <a:latin typeface="Calibri" pitchFamily="34" charset="0"/>
                <a:ea typeface="Calibri" pitchFamily="34" charset="-122"/>
                <a:cs typeface="Calibri" pitchFamily="34" charset="-120"/>
              </a:rPr>
              <a:t>Early models did only the mouth. 2026 models attempt all six; listening is the newest (Story 3).</a:t>
            </a:r>
            <a:endParaRPr lang="en-US" sz="1200" dirty="0"/>
          </a:p>
        </p:txBody>
      </p:sp>
      <p:sp>
        <p:nvSpPr>
          <p:cNvPr id="2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From lip-sync to acting</a:t>
            </a:r>
            <a:endParaRPr lang="en-US" sz="2800" dirty="0"/>
          </a:p>
        </p:txBody>
      </p:sp>
      <p:sp>
        <p:nvSpPr>
          <p:cNvPr id="3" name="line-506"/>
          <p:cNvSpPr/>
          <p:nvPr/>
        </p:nvSpPr>
        <p:spPr>
          <a:xfrm>
            <a:off x="1182624" y="2331720"/>
            <a:ext cx="6778752" cy="0"/>
          </a:xfrm>
          <a:prstGeom prst="line">
            <a:avLst/>
          </a:prstGeom>
          <a:noFill/>
          <a:ln w="15875">
            <a:solidFill>
              <a:srgbClr val="6E665C"/>
            </a:solidFill>
            <a:prstDash val="solid"/>
          </a:ln>
        </p:spPr>
      </p:sp>
      <p:sp>
        <p:nvSpPr>
          <p:cNvPr id="4" name="dot-507"/>
          <p:cNvSpPr/>
          <p:nvPr/>
        </p:nvSpPr>
        <p:spPr>
          <a:xfrm>
            <a:off x="1091184" y="2240280"/>
            <a:ext cx="182880" cy="182880"/>
          </a:xfrm>
          <a:prstGeom prst="ellipse">
            <a:avLst/>
          </a:prstGeom>
          <a:solidFill>
            <a:srgbClr val="E7A07F"/>
          </a:solidFill>
          <a:ln w="12700">
            <a:solidFill>
              <a:srgbClr val="E7A07F"/>
            </a:solidFill>
            <a:prstDash val="solid"/>
          </a:ln>
        </p:spPr>
      </p:sp>
      <p:sp>
        <p:nvSpPr>
          <p:cNvPr id="5" name="text-508"/>
          <p:cNvSpPr txBox="1"/>
          <p:nvPr/>
        </p:nvSpPr>
        <p:spPr>
          <a:xfrm>
            <a:off x="548640" y="1764792"/>
            <a:ext cx="1267968"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2020</a:t>
            </a:r>
            <a:endParaRPr lang="en-US" sz="1300" dirty="0"/>
          </a:p>
        </p:txBody>
      </p:sp>
      <p:sp>
        <p:nvSpPr>
          <p:cNvPr id="6" name="text-509"/>
          <p:cNvSpPr txBox="1"/>
          <p:nvPr/>
        </p:nvSpPr>
        <p:spPr>
          <a:xfrm>
            <a:off x="548640" y="2532888"/>
            <a:ext cx="1267968"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Wav2Lip repaints only the mouth region</a:t>
            </a:r>
            <a:endParaRPr lang="en-US" sz="1100" dirty="0"/>
          </a:p>
        </p:txBody>
      </p:sp>
      <p:sp>
        <p:nvSpPr>
          <p:cNvPr id="7" name="dot-510"/>
          <p:cNvSpPr/>
          <p:nvPr/>
        </p:nvSpPr>
        <p:spPr>
          <a:xfrm>
            <a:off x="2446934" y="2240280"/>
            <a:ext cx="182880" cy="182880"/>
          </a:xfrm>
          <a:prstGeom prst="ellipse">
            <a:avLst/>
          </a:prstGeom>
          <a:solidFill>
            <a:srgbClr val="E7A07F"/>
          </a:solidFill>
          <a:ln w="12700">
            <a:solidFill>
              <a:srgbClr val="E7A07F"/>
            </a:solidFill>
            <a:prstDash val="solid"/>
          </a:ln>
        </p:spPr>
      </p:sp>
      <p:sp>
        <p:nvSpPr>
          <p:cNvPr id="8" name="text-511"/>
          <p:cNvSpPr txBox="1"/>
          <p:nvPr/>
        </p:nvSpPr>
        <p:spPr>
          <a:xfrm>
            <a:off x="1904390" y="1764792"/>
            <a:ext cx="1267968"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Apr 2024</a:t>
            </a:r>
            <a:endParaRPr lang="en-US" sz="1300" dirty="0"/>
          </a:p>
        </p:txBody>
      </p:sp>
      <p:sp>
        <p:nvSpPr>
          <p:cNvPr id="9" name="text-512"/>
          <p:cNvSpPr txBox="1"/>
          <p:nvPr/>
        </p:nvSpPr>
        <p:spPr>
          <a:xfrm>
            <a:off x="1904390" y="2532888"/>
            <a:ext cx="1267968"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VASA-1: whole face and head from one photo, 40 fps</a:t>
            </a:r>
            <a:endParaRPr lang="en-US" sz="1100" dirty="0"/>
          </a:p>
        </p:txBody>
      </p:sp>
      <p:sp>
        <p:nvSpPr>
          <p:cNvPr id="10" name="dot-513"/>
          <p:cNvSpPr/>
          <p:nvPr/>
        </p:nvSpPr>
        <p:spPr>
          <a:xfrm>
            <a:off x="3802685" y="2240280"/>
            <a:ext cx="182880" cy="182880"/>
          </a:xfrm>
          <a:prstGeom prst="ellipse">
            <a:avLst/>
          </a:prstGeom>
          <a:solidFill>
            <a:srgbClr val="E7A07F"/>
          </a:solidFill>
          <a:ln w="12700">
            <a:solidFill>
              <a:srgbClr val="E7A07F"/>
            </a:solidFill>
            <a:prstDash val="solid"/>
          </a:ln>
        </p:spPr>
      </p:sp>
      <p:sp>
        <p:nvSpPr>
          <p:cNvPr id="11" name="text-514"/>
          <p:cNvSpPr txBox="1"/>
          <p:nvPr/>
        </p:nvSpPr>
        <p:spPr>
          <a:xfrm>
            <a:off x="3260141" y="1764792"/>
            <a:ext cx="1267968"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Feb 2025</a:t>
            </a:r>
            <a:endParaRPr lang="en-US" sz="1300" dirty="0"/>
          </a:p>
        </p:txBody>
      </p:sp>
      <p:sp>
        <p:nvSpPr>
          <p:cNvPr id="12" name="text-515"/>
          <p:cNvSpPr txBox="1"/>
          <p:nvPr/>
        </p:nvSpPr>
        <p:spPr>
          <a:xfrm>
            <a:off x="3260141" y="2532888"/>
            <a:ext cx="1267968"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OmniHuman-1: full body, gesture, singing (18.7K hours of data)</a:t>
            </a:r>
            <a:endParaRPr lang="en-US" sz="1100" dirty="0"/>
          </a:p>
        </p:txBody>
      </p:sp>
      <p:sp>
        <p:nvSpPr>
          <p:cNvPr id="13" name="dot-516"/>
          <p:cNvSpPr/>
          <p:nvPr/>
        </p:nvSpPr>
        <p:spPr>
          <a:xfrm>
            <a:off x="5158435" y="2240280"/>
            <a:ext cx="182880" cy="182880"/>
          </a:xfrm>
          <a:prstGeom prst="ellipse">
            <a:avLst/>
          </a:prstGeom>
          <a:solidFill>
            <a:srgbClr val="E7A07F"/>
          </a:solidFill>
          <a:ln w="12700">
            <a:solidFill>
              <a:srgbClr val="E7A07F"/>
            </a:solidFill>
            <a:prstDash val="solid"/>
          </a:ln>
        </p:spPr>
      </p:sp>
      <p:sp>
        <p:nvSpPr>
          <p:cNvPr id="14" name="text-517"/>
          <p:cNvSpPr txBox="1"/>
          <p:nvPr/>
        </p:nvSpPr>
        <p:spPr>
          <a:xfrm>
            <a:off x="4615891" y="1764792"/>
            <a:ext cx="1267968"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May–Aug 2025</a:t>
            </a:r>
            <a:endParaRPr lang="en-US" sz="1300" dirty="0"/>
          </a:p>
        </p:txBody>
      </p:sp>
      <p:sp>
        <p:nvSpPr>
          <p:cNvPr id="15" name="text-518"/>
          <p:cNvSpPr txBox="1"/>
          <p:nvPr/>
        </p:nvSpPr>
        <p:spPr>
          <a:xfrm>
            <a:off x="4615891" y="2532888"/>
            <a:ext cx="1267968"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MultiTalk, InfiniteTalk: two people, unlimited length</a:t>
            </a:r>
            <a:endParaRPr lang="en-US" sz="1100" dirty="0"/>
          </a:p>
        </p:txBody>
      </p:sp>
      <p:sp>
        <p:nvSpPr>
          <p:cNvPr id="16" name="dot-519"/>
          <p:cNvSpPr/>
          <p:nvPr/>
        </p:nvSpPr>
        <p:spPr>
          <a:xfrm>
            <a:off x="6514186" y="2240280"/>
            <a:ext cx="182880" cy="182880"/>
          </a:xfrm>
          <a:prstGeom prst="ellipse">
            <a:avLst/>
          </a:prstGeom>
          <a:solidFill>
            <a:srgbClr val="B4472A"/>
          </a:solidFill>
          <a:ln w="12700">
            <a:solidFill>
              <a:srgbClr val="B4472A"/>
            </a:solidFill>
            <a:prstDash val="solid"/>
          </a:ln>
        </p:spPr>
      </p:sp>
      <p:sp>
        <p:nvSpPr>
          <p:cNvPr id="17" name="text-520"/>
          <p:cNvSpPr txBox="1"/>
          <p:nvPr/>
        </p:nvSpPr>
        <p:spPr>
          <a:xfrm>
            <a:off x="5971642" y="1764792"/>
            <a:ext cx="1267968" cy="365760"/>
          </a:xfrm>
          <a:prstGeom prst="rect">
            <a:avLst/>
          </a:prstGeom>
          <a:noFill/>
          <a:ln/>
        </p:spPr>
        <p:txBody>
          <a:bodyPr wrap="square" lIns="0" tIns="0" rIns="0" bIns="0" rtlCol="0" anchor="b"/>
          <a:lstStyle/>
          <a:p>
            <a:pPr algn="ctr" indent="0" marL="0">
              <a:buNone/>
            </a:pPr>
            <a:r>
              <a:rPr lang="en-US" sz="1300" b="1" dirty="0">
                <a:solidFill>
                  <a:srgbClr val="E7A07F"/>
                </a:solidFill>
                <a:latin typeface="Calibri" pitchFamily="34" charset="0"/>
                <a:ea typeface="Calibri" pitchFamily="34" charset="-122"/>
                <a:cs typeface="Calibri" pitchFamily="34" charset="-120"/>
              </a:rPr>
              <a:t>Aug 2025</a:t>
            </a:r>
            <a:endParaRPr lang="en-US" sz="1300" dirty="0"/>
          </a:p>
        </p:txBody>
      </p:sp>
      <p:sp>
        <p:nvSpPr>
          <p:cNvPr id="18" name="text-521"/>
          <p:cNvSpPr txBox="1"/>
          <p:nvPr/>
        </p:nvSpPr>
        <p:spPr>
          <a:xfrm>
            <a:off x="5971642" y="2532888"/>
            <a:ext cx="1267968"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OmniHuman-1.5: an LLM plans the acting first</a:t>
            </a:r>
            <a:endParaRPr lang="en-US" sz="1100" dirty="0"/>
          </a:p>
        </p:txBody>
      </p:sp>
      <p:sp>
        <p:nvSpPr>
          <p:cNvPr id="19" name="dot-522"/>
          <p:cNvSpPr/>
          <p:nvPr/>
        </p:nvSpPr>
        <p:spPr>
          <a:xfrm>
            <a:off x="7869936" y="2240280"/>
            <a:ext cx="182880" cy="182880"/>
          </a:xfrm>
          <a:prstGeom prst="ellipse">
            <a:avLst/>
          </a:prstGeom>
          <a:solidFill>
            <a:srgbClr val="E7A07F"/>
          </a:solidFill>
          <a:ln w="12700">
            <a:solidFill>
              <a:srgbClr val="E7A07F"/>
            </a:solidFill>
            <a:prstDash val="solid"/>
          </a:ln>
        </p:spPr>
      </p:sp>
      <p:sp>
        <p:nvSpPr>
          <p:cNvPr id="20" name="text-523"/>
          <p:cNvSpPr txBox="1"/>
          <p:nvPr/>
        </p:nvSpPr>
        <p:spPr>
          <a:xfrm>
            <a:off x="7327392" y="1764792"/>
            <a:ext cx="1267968"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2026</a:t>
            </a:r>
            <a:endParaRPr lang="en-US" sz="1300" dirty="0"/>
          </a:p>
        </p:txBody>
      </p:sp>
      <p:sp>
        <p:nvSpPr>
          <p:cNvPr id="21" name="text-524"/>
          <p:cNvSpPr txBox="1"/>
          <p:nvPr/>
        </p:nvSpPr>
        <p:spPr>
          <a:xfrm>
            <a:off x="7327392" y="2532888"/>
            <a:ext cx="1267968"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Native audio-video: the voice is generated with the face</a:t>
            </a:r>
            <a:endParaRPr lang="en-US" sz="1100" dirty="0"/>
          </a:p>
        </p:txBody>
      </p:sp>
      <p:sp>
        <p:nvSpPr>
          <p:cNvPr id="22"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Sounds you can see: phonemes → visemes</a:t>
            </a:r>
            <a:endParaRPr lang="en-US" sz="2800" dirty="0"/>
          </a:p>
        </p:txBody>
      </p:sp>
      <p:graphicFrame>
        <p:nvGraphicFramePr>
          <p:cNvPr id="3" name="table-525"/>
          <p:cNvGraphicFramePr>
            <a:graphicFrameLocks noGrp="1"/>
          </p:cNvGraphicFramePr>
          <p:nvPr>
            <p:extLst>
              <p:ext uri="{D42A27DB-BD31-4B8C-83A1-F6EECF244321}">
                <p14:modId xmlns:p14="http://schemas.microsoft.com/office/powerpoint/2010/main" val="1579011935"/>
              </p:ext>
            </p:extLst>
          </p:nvPr>
        </p:nvGraphicFramePr>
        <p:xfrm>
          <a:off x="548640" y="1051560"/>
          <a:ext cx="8046720" cy="914400"/>
        </p:xfrm>
        <a:graphic>
          <a:graphicData uri="http://schemas.openxmlformats.org/drawingml/2006/table">
            <a:tbl>
              <a:tblPr/>
              <a:tblGrid>
                <a:gridCol w="1554480"/>
                <a:gridCol w="1828800"/>
                <a:gridCol w="3017520"/>
                <a:gridCol w="1645920"/>
              </a:tblGrid>
              <a:tr h="438912">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Sound group</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Examples</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What the mouth does</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Easy to fake?</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Bilabials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/p/ /b/ /m/ — “map”, “Bob”</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Lips fully close, then release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No: viewers check these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Labiodentals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/f/ /v/ — “five”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Upper teeth touch lower lip</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Hard</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Rounded vowels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/u/ /o/ — “who”, “go”</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Lips push forward into an O</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Open vowels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/a/ — “father”</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Jaw drops wide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Easy</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38912">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Tongue sounds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/t/ /d/ /k/ /g/</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Mostly hidden inside the mouth</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Easy: invisible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4" name="text-526"/>
          <p:cNvSpPr txBox="1"/>
          <p:nvPr/>
        </p:nvSpPr>
        <p:spPr>
          <a:xfrm>
            <a:off x="548640" y="3931920"/>
            <a:ext cx="8046720" cy="365760"/>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Many sounds share one mouth shape (a viseme). A model must hit the visible ones exactly, especially lip closures.</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Under the hood: how a voice drives a face</a:t>
            </a:r>
            <a:endParaRPr lang="en-US" sz="2800" dirty="0"/>
          </a:p>
        </p:txBody>
      </p:sp>
      <p:sp>
        <p:nvSpPr>
          <p:cNvPr id="3" name="card-527"/>
          <p:cNvSpPr/>
          <p:nvPr/>
        </p:nvSpPr>
        <p:spPr>
          <a:xfrm>
            <a:off x="548640" y="1234440"/>
            <a:ext cx="1792224" cy="2240280"/>
          </a:xfrm>
          <a:prstGeom prst="roundRect">
            <a:avLst>
              <a:gd name="adj" fmla="val 4082"/>
            </a:avLst>
          </a:prstGeom>
          <a:solidFill>
            <a:srgbClr val="2B2926"/>
          </a:solidFill>
          <a:ln w="12700">
            <a:solidFill>
              <a:srgbClr val="2B2926"/>
            </a:solidFill>
            <a:prstDash val="solid"/>
          </a:ln>
        </p:spPr>
      </p:sp>
      <p:sp>
        <p:nvSpPr>
          <p:cNvPr id="4" name="text-528"/>
          <p:cNvSpPr txBox="1"/>
          <p:nvPr/>
        </p:nvSpPr>
        <p:spPr>
          <a:xfrm>
            <a:off x="694944" y="1435608"/>
            <a:ext cx="1499616"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Voice</a:t>
            </a:r>
            <a:endParaRPr lang="en-US" sz="3400" dirty="0"/>
          </a:p>
        </p:txBody>
      </p:sp>
      <p:sp>
        <p:nvSpPr>
          <p:cNvPr id="5" name="text-529"/>
          <p:cNvSpPr txBox="1"/>
          <p:nvPr/>
        </p:nvSpPr>
        <p:spPr>
          <a:xfrm>
            <a:off x="694944"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16 kHz audio: the line to be spoken</a:t>
            </a:r>
            <a:endParaRPr lang="en-US" sz="1250" dirty="0"/>
          </a:p>
        </p:txBody>
      </p:sp>
      <p:sp>
        <p:nvSpPr>
          <p:cNvPr id="6" name="text-530"/>
          <p:cNvSpPr txBox="1"/>
          <p:nvPr/>
        </p:nvSpPr>
        <p:spPr>
          <a:xfrm>
            <a:off x="2359152"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7" name="card-531"/>
          <p:cNvSpPr/>
          <p:nvPr/>
        </p:nvSpPr>
        <p:spPr>
          <a:xfrm>
            <a:off x="2633472" y="1234440"/>
            <a:ext cx="1792224" cy="2240280"/>
          </a:xfrm>
          <a:prstGeom prst="roundRect">
            <a:avLst>
              <a:gd name="adj" fmla="val 4082"/>
            </a:avLst>
          </a:prstGeom>
          <a:solidFill>
            <a:srgbClr val="2B2926"/>
          </a:solidFill>
          <a:ln w="12700">
            <a:solidFill>
              <a:srgbClr val="2B2926"/>
            </a:solidFill>
            <a:prstDash val="solid"/>
          </a:ln>
        </p:spPr>
      </p:sp>
      <p:sp>
        <p:nvSpPr>
          <p:cNvPr id="8" name="text-532"/>
          <p:cNvSpPr txBox="1"/>
          <p:nvPr/>
        </p:nvSpPr>
        <p:spPr>
          <a:xfrm>
            <a:off x="2779776" y="1435608"/>
            <a:ext cx="1499616" cy="868680"/>
          </a:xfrm>
          <a:prstGeom prst="rect">
            <a:avLst/>
          </a:prstGeom>
          <a:noFill/>
          <a:ln/>
        </p:spPr>
        <p:txBody>
          <a:bodyPr wrap="square" lIns="0" tIns="0" rIns="0" bIns="0" rtlCol="0" anchor="ctr"/>
          <a:lstStyle/>
          <a:p>
            <a:pPr indent="0" marL="0">
              <a:buNone/>
            </a:pPr>
            <a:r>
              <a:rPr lang="en-US" sz="1600" dirty="0">
                <a:solidFill>
                  <a:srgbClr val="E7A07F"/>
                </a:solidFill>
                <a:latin typeface="Cambria" pitchFamily="34" charset="0"/>
                <a:ea typeface="Cambria" pitchFamily="34" charset="-122"/>
                <a:cs typeface="Cambria" pitchFamily="34" charset="-120"/>
              </a:rPr>
              <a:t>Audio encoder</a:t>
            </a:r>
            <a:endParaRPr lang="en-US" sz="1600" dirty="0"/>
          </a:p>
        </p:txBody>
      </p:sp>
      <p:sp>
        <p:nvSpPr>
          <p:cNvPr id="9" name="text-533"/>
          <p:cNvSpPr txBox="1"/>
          <p:nvPr/>
        </p:nvSpPr>
        <p:spPr>
          <a:xfrm>
            <a:off x="2779776"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A pretrained speech model (wav2vec 2.0 or Whisper) gives one feature vector per video frame</a:t>
            </a:r>
            <a:endParaRPr lang="en-US" sz="1250" dirty="0"/>
          </a:p>
        </p:txBody>
      </p:sp>
      <p:sp>
        <p:nvSpPr>
          <p:cNvPr id="10" name="text-534"/>
          <p:cNvSpPr txBox="1"/>
          <p:nvPr/>
        </p:nvSpPr>
        <p:spPr>
          <a:xfrm>
            <a:off x="4443984"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1" name="card-535"/>
          <p:cNvSpPr/>
          <p:nvPr/>
        </p:nvSpPr>
        <p:spPr>
          <a:xfrm>
            <a:off x="4718304" y="1234440"/>
            <a:ext cx="1792224" cy="2240280"/>
          </a:xfrm>
          <a:prstGeom prst="roundRect">
            <a:avLst>
              <a:gd name="adj" fmla="val 4082"/>
            </a:avLst>
          </a:prstGeom>
          <a:solidFill>
            <a:srgbClr val="2B2926"/>
          </a:solidFill>
          <a:ln w="12700">
            <a:solidFill>
              <a:srgbClr val="2B2926"/>
            </a:solidFill>
            <a:prstDash val="solid"/>
          </a:ln>
        </p:spPr>
      </p:sp>
      <p:sp>
        <p:nvSpPr>
          <p:cNvPr id="12" name="text-536"/>
          <p:cNvSpPr txBox="1"/>
          <p:nvPr/>
        </p:nvSpPr>
        <p:spPr>
          <a:xfrm>
            <a:off x="4864608" y="1435608"/>
            <a:ext cx="1499616" cy="868680"/>
          </a:xfrm>
          <a:prstGeom prst="rect">
            <a:avLst/>
          </a:prstGeom>
          <a:noFill/>
          <a:ln/>
        </p:spPr>
        <p:txBody>
          <a:bodyPr wrap="square" lIns="0" tIns="0" rIns="0" bIns="0" rtlCol="0" anchor="ctr"/>
          <a:lstStyle/>
          <a:p>
            <a:pPr indent="0" marL="0">
              <a:buNone/>
            </a:pPr>
            <a:r>
              <a:rPr lang="en-US" sz="1600" dirty="0">
                <a:solidFill>
                  <a:srgbClr val="E7A07F"/>
                </a:solidFill>
                <a:latin typeface="Cambria" pitchFamily="34" charset="0"/>
                <a:ea typeface="Cambria" pitchFamily="34" charset="-122"/>
                <a:cs typeface="Cambria" pitchFamily="34" charset="-120"/>
              </a:rPr>
              <a:t>Cross-attention</a:t>
            </a:r>
            <a:endParaRPr lang="en-US" sz="1600" dirty="0"/>
          </a:p>
        </p:txBody>
      </p:sp>
      <p:sp>
        <p:nvSpPr>
          <p:cNvPr id="13" name="text-537"/>
          <p:cNvSpPr txBox="1"/>
          <p:nvPr/>
        </p:nvSpPr>
        <p:spPr>
          <a:xfrm>
            <a:off x="4864608"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Each frame’s tokens look up “what sound is happening now?” inside the video DiT</a:t>
            </a:r>
            <a:endParaRPr lang="en-US" sz="1250" dirty="0"/>
          </a:p>
        </p:txBody>
      </p:sp>
      <p:sp>
        <p:nvSpPr>
          <p:cNvPr id="14" name="text-538"/>
          <p:cNvSpPr txBox="1"/>
          <p:nvPr/>
        </p:nvSpPr>
        <p:spPr>
          <a:xfrm>
            <a:off x="6528816"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5" name="card-539"/>
          <p:cNvSpPr/>
          <p:nvPr/>
        </p:nvSpPr>
        <p:spPr>
          <a:xfrm>
            <a:off x="6803136" y="1234440"/>
            <a:ext cx="1792224" cy="2240280"/>
          </a:xfrm>
          <a:prstGeom prst="roundRect">
            <a:avLst>
              <a:gd name="adj" fmla="val 4082"/>
            </a:avLst>
          </a:prstGeom>
          <a:solidFill>
            <a:srgbClr val="B4472A"/>
          </a:solidFill>
          <a:ln w="12700">
            <a:solidFill>
              <a:srgbClr val="B4472A"/>
            </a:solidFill>
            <a:prstDash val="solid"/>
          </a:ln>
        </p:spPr>
      </p:sp>
      <p:sp>
        <p:nvSpPr>
          <p:cNvPr id="16" name="text-540"/>
          <p:cNvSpPr txBox="1"/>
          <p:nvPr/>
        </p:nvSpPr>
        <p:spPr>
          <a:xfrm>
            <a:off x="6949440" y="1435608"/>
            <a:ext cx="1499616" cy="868680"/>
          </a:xfrm>
          <a:prstGeom prst="rect">
            <a:avLst/>
          </a:prstGeom>
          <a:noFill/>
          <a:ln/>
        </p:spPr>
        <p:txBody>
          <a:bodyPr wrap="square" lIns="0" tIns="0" rIns="0" bIns="0" rtlCol="0" anchor="ctr"/>
          <a:lstStyle/>
          <a:p>
            <a:pPr indent="0" marL="0">
              <a:buNone/>
            </a:pPr>
            <a:r>
              <a:rPr lang="en-US" sz="2600" dirty="0">
                <a:solidFill>
                  <a:srgbClr val="FBF3EC"/>
                </a:solidFill>
                <a:latin typeface="Cambria" pitchFamily="34" charset="0"/>
                <a:ea typeface="Cambria" pitchFamily="34" charset="-122"/>
                <a:cs typeface="Cambria" pitchFamily="34" charset="-120"/>
              </a:rPr>
              <a:t>Frames</a:t>
            </a:r>
            <a:endParaRPr lang="en-US" sz="2600" dirty="0"/>
          </a:p>
        </p:txBody>
      </p:sp>
      <p:sp>
        <p:nvSpPr>
          <p:cNvPr id="17" name="text-541"/>
          <p:cNvSpPr txBox="1"/>
          <p:nvPr/>
        </p:nvSpPr>
        <p:spPr>
          <a:xfrm>
            <a:off x="6949440" y="2350008"/>
            <a:ext cx="1499616" cy="1033272"/>
          </a:xfrm>
          <a:prstGeom prst="rect">
            <a:avLst/>
          </a:prstGeom>
          <a:noFill/>
          <a:ln/>
        </p:spPr>
        <p:txBody>
          <a:bodyPr wrap="square" lIns="0" tIns="0" rIns="0" bIns="0" rtlCol="0" anchor="t"/>
          <a:lstStyle/>
          <a:p>
            <a:pPr indent="0" marL="0">
              <a:buNone/>
            </a:pPr>
            <a:r>
              <a:rPr lang="en-US" sz="1250" dirty="0">
                <a:solidFill>
                  <a:srgbClr val="FBF3EC"/>
                </a:solidFill>
                <a:latin typeface="Calibri" pitchFamily="34" charset="0"/>
                <a:ea typeface="Calibri" pitchFamily="34" charset="-122"/>
                <a:cs typeface="Calibri" pitchFamily="34" charset="-120"/>
              </a:rPr>
              <a:t>Mouth, face and body follow the sound; a reference photo keeps identity</a:t>
            </a:r>
            <a:endParaRPr lang="en-US" sz="1250" dirty="0"/>
          </a:p>
        </p:txBody>
      </p:sp>
      <p:sp>
        <p:nvSpPr>
          <p:cNvPr id="18" name="text-542"/>
          <p:cNvSpPr txBox="1"/>
          <p:nvPr/>
        </p:nvSpPr>
        <p:spPr>
          <a:xfrm>
            <a:off x="548640" y="3657600"/>
            <a:ext cx="8046720" cy="45720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Used by VASA-1 and OmniHuman (wav2vec), LatentSync and MuseTalk (Whisper), Avatar Forcing (wav2vec 2.0). The speech model already “knows” phonemes, so the video model does not need to learn them from scratch.</a:t>
            </a:r>
            <a:endParaRPr lang="en-US" sz="1100" dirty="0"/>
          </a:p>
        </p:txBody>
      </p:sp>
      <p:sp>
        <p:nvSpPr>
          <p:cNvPr id="1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Under the hood: how we measure lip-sync (SyncNet)</a:t>
            </a:r>
            <a:endParaRPr lang="en-US" sz="2800" dirty="0"/>
          </a:p>
        </p:txBody>
      </p:sp>
      <p:sp>
        <p:nvSpPr>
          <p:cNvPr id="3" name="card-543"/>
          <p:cNvSpPr/>
          <p:nvPr/>
        </p:nvSpPr>
        <p:spPr>
          <a:xfrm>
            <a:off x="548640" y="1234440"/>
            <a:ext cx="1792224" cy="2240280"/>
          </a:xfrm>
          <a:prstGeom prst="roundRect">
            <a:avLst>
              <a:gd name="adj" fmla="val 4082"/>
            </a:avLst>
          </a:prstGeom>
          <a:solidFill>
            <a:srgbClr val="2B2926"/>
          </a:solidFill>
          <a:ln w="12700">
            <a:solidFill>
              <a:srgbClr val="2B2926"/>
            </a:solidFill>
            <a:prstDash val="solid"/>
          </a:ln>
        </p:spPr>
      </p:sp>
      <p:sp>
        <p:nvSpPr>
          <p:cNvPr id="4" name="text-544"/>
          <p:cNvSpPr txBox="1"/>
          <p:nvPr/>
        </p:nvSpPr>
        <p:spPr>
          <a:xfrm>
            <a:off x="694944" y="1435608"/>
            <a:ext cx="1499616" cy="86868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5 frames</a:t>
            </a:r>
            <a:endParaRPr lang="en-US" sz="2600" dirty="0"/>
          </a:p>
        </p:txBody>
      </p:sp>
      <p:sp>
        <p:nvSpPr>
          <p:cNvPr id="5" name="text-545"/>
          <p:cNvSpPr txBox="1"/>
          <p:nvPr/>
        </p:nvSpPr>
        <p:spPr>
          <a:xfrm>
            <a:off x="694944" y="2350008"/>
            <a:ext cx="1499616"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Crop the mouth: 0.2 s of video (25 fps), plus the matching 0.2 s of audio</a:t>
            </a:r>
            <a:endParaRPr lang="en-US" sz="1150" dirty="0"/>
          </a:p>
        </p:txBody>
      </p:sp>
      <p:sp>
        <p:nvSpPr>
          <p:cNvPr id="6" name="text-546"/>
          <p:cNvSpPr txBox="1"/>
          <p:nvPr/>
        </p:nvSpPr>
        <p:spPr>
          <a:xfrm>
            <a:off x="2359152"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7" name="card-547"/>
          <p:cNvSpPr/>
          <p:nvPr/>
        </p:nvSpPr>
        <p:spPr>
          <a:xfrm>
            <a:off x="2633472" y="1234440"/>
            <a:ext cx="1792224" cy="2240280"/>
          </a:xfrm>
          <a:prstGeom prst="roundRect">
            <a:avLst>
              <a:gd name="adj" fmla="val 4082"/>
            </a:avLst>
          </a:prstGeom>
          <a:solidFill>
            <a:srgbClr val="2B2926"/>
          </a:solidFill>
          <a:ln w="12700">
            <a:solidFill>
              <a:srgbClr val="2B2926"/>
            </a:solidFill>
            <a:prstDash val="solid"/>
          </a:ln>
        </p:spPr>
      </p:sp>
      <p:sp>
        <p:nvSpPr>
          <p:cNvPr id="8" name="text-548"/>
          <p:cNvSpPr txBox="1"/>
          <p:nvPr/>
        </p:nvSpPr>
        <p:spPr>
          <a:xfrm>
            <a:off x="2779776" y="1435608"/>
            <a:ext cx="1499616"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Embed</a:t>
            </a:r>
            <a:endParaRPr lang="en-US" sz="3400" dirty="0"/>
          </a:p>
        </p:txBody>
      </p:sp>
      <p:sp>
        <p:nvSpPr>
          <p:cNvPr id="9" name="text-549"/>
          <p:cNvSpPr txBox="1"/>
          <p:nvPr/>
        </p:nvSpPr>
        <p:spPr>
          <a:xfrm>
            <a:off x="2779776" y="2350008"/>
            <a:ext cx="1499616"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SyncNet (Oxford, 2016) maps both to vectors; in sync = close together</a:t>
            </a:r>
            <a:endParaRPr lang="en-US" sz="1150" dirty="0"/>
          </a:p>
        </p:txBody>
      </p:sp>
      <p:sp>
        <p:nvSpPr>
          <p:cNvPr id="10" name="text-550"/>
          <p:cNvSpPr txBox="1"/>
          <p:nvPr/>
        </p:nvSpPr>
        <p:spPr>
          <a:xfrm>
            <a:off x="4443984"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1" name="card-551"/>
          <p:cNvSpPr/>
          <p:nvPr/>
        </p:nvSpPr>
        <p:spPr>
          <a:xfrm>
            <a:off x="4718304" y="1234440"/>
            <a:ext cx="1792224" cy="2240280"/>
          </a:xfrm>
          <a:prstGeom prst="roundRect">
            <a:avLst>
              <a:gd name="adj" fmla="val 4082"/>
            </a:avLst>
          </a:prstGeom>
          <a:solidFill>
            <a:srgbClr val="2B2926"/>
          </a:solidFill>
          <a:ln w="12700">
            <a:solidFill>
              <a:srgbClr val="2B2926"/>
            </a:solidFill>
            <a:prstDash val="solid"/>
          </a:ln>
        </p:spPr>
      </p:sp>
      <p:sp>
        <p:nvSpPr>
          <p:cNvPr id="12" name="text-552"/>
          <p:cNvSpPr txBox="1"/>
          <p:nvPr/>
        </p:nvSpPr>
        <p:spPr>
          <a:xfrm>
            <a:off x="4864608" y="1435608"/>
            <a:ext cx="1499616"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Slide</a:t>
            </a:r>
            <a:endParaRPr lang="en-US" sz="3400" dirty="0"/>
          </a:p>
        </p:txBody>
      </p:sp>
      <p:sp>
        <p:nvSpPr>
          <p:cNvPr id="13" name="text-553"/>
          <p:cNvSpPr txBox="1"/>
          <p:nvPr/>
        </p:nvSpPr>
        <p:spPr>
          <a:xfrm>
            <a:off x="4864608" y="2350008"/>
            <a:ext cx="1499616"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Shift the audio ±15 frames and find where the distance is smallest</a:t>
            </a:r>
            <a:endParaRPr lang="en-US" sz="1150" dirty="0"/>
          </a:p>
        </p:txBody>
      </p:sp>
      <p:sp>
        <p:nvSpPr>
          <p:cNvPr id="14" name="text-554"/>
          <p:cNvSpPr txBox="1"/>
          <p:nvPr/>
        </p:nvSpPr>
        <p:spPr>
          <a:xfrm>
            <a:off x="6528816"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5" name="card-555"/>
          <p:cNvSpPr/>
          <p:nvPr/>
        </p:nvSpPr>
        <p:spPr>
          <a:xfrm>
            <a:off x="6803136" y="1234440"/>
            <a:ext cx="1792224" cy="2240280"/>
          </a:xfrm>
          <a:prstGeom prst="roundRect">
            <a:avLst>
              <a:gd name="adj" fmla="val 4082"/>
            </a:avLst>
          </a:prstGeom>
          <a:solidFill>
            <a:srgbClr val="B4472A"/>
          </a:solidFill>
          <a:ln w="12700">
            <a:solidFill>
              <a:srgbClr val="B4472A"/>
            </a:solidFill>
            <a:prstDash val="solid"/>
          </a:ln>
        </p:spPr>
      </p:sp>
      <p:sp>
        <p:nvSpPr>
          <p:cNvPr id="16" name="text-556"/>
          <p:cNvSpPr txBox="1"/>
          <p:nvPr/>
        </p:nvSpPr>
        <p:spPr>
          <a:xfrm>
            <a:off x="6949440" y="1435608"/>
            <a:ext cx="1499616" cy="868680"/>
          </a:xfrm>
          <a:prstGeom prst="rect">
            <a:avLst/>
          </a:prstGeom>
          <a:noFill/>
          <a:ln/>
        </p:spPr>
        <p:txBody>
          <a:bodyPr wrap="square" lIns="0" tIns="0" rIns="0" bIns="0" rtlCol="0" anchor="ctr"/>
          <a:lstStyle/>
          <a:p>
            <a:pPr indent="0" marL="0">
              <a:buNone/>
            </a:pPr>
            <a:r>
              <a:rPr lang="en-US" sz="3400" dirty="0">
                <a:solidFill>
                  <a:srgbClr val="FBF3EC"/>
                </a:solidFill>
                <a:latin typeface="Cambria" pitchFamily="34" charset="0"/>
                <a:ea typeface="Cambria" pitchFamily="34" charset="-122"/>
                <a:cs typeface="Cambria" pitchFamily="34" charset="-120"/>
              </a:rPr>
              <a:t>Score</a:t>
            </a:r>
            <a:endParaRPr lang="en-US" sz="3400" dirty="0"/>
          </a:p>
        </p:txBody>
      </p:sp>
      <p:sp>
        <p:nvSpPr>
          <p:cNvPr id="17" name="text-557"/>
          <p:cNvSpPr txBox="1"/>
          <p:nvPr/>
        </p:nvSpPr>
        <p:spPr>
          <a:xfrm>
            <a:off x="6949440" y="2350008"/>
            <a:ext cx="1499616" cy="1033272"/>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Sync-D = that smallest distance (lower is better). Sync-C = how much it stands out from the other shifts (higher is better)</a:t>
            </a:r>
            <a:endParaRPr lang="en-US" sz="1150" dirty="0"/>
          </a:p>
        </p:txBody>
      </p:sp>
      <p:sp>
        <p:nvSpPr>
          <p:cNvPr id="18" name="text-558"/>
          <p:cNvSpPr txBox="1"/>
          <p:nvPr/>
        </p:nvSpPr>
        <p:spPr>
          <a:xfrm>
            <a:off x="548640" y="3657600"/>
            <a:ext cx="8046720" cy="45720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Sync-C ≈ 7–8 with Sync-D ≈ 6.5–7 is close to real video on lip-reading datasets (Wav2Lip, ACM MM 2020).</a:t>
            </a:r>
            <a:endParaRPr lang="en-US" sz="1100" dirty="0"/>
          </a:p>
        </p:txBody>
      </p:sp>
      <p:sp>
        <p:nvSpPr>
          <p:cNvPr id="1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Reading the scoreboard (and its trap)</a:t>
            </a:r>
            <a:endParaRPr lang="en-US" sz="2800" dirty="0"/>
          </a:p>
        </p:txBody>
      </p:sp>
      <p:graphicFrame>
        <p:nvGraphicFramePr>
          <p:cNvPr id="3" name="table-559"/>
          <p:cNvGraphicFramePr>
            <a:graphicFrameLocks noGrp="1"/>
          </p:cNvGraphicFramePr>
          <p:nvPr>
            <p:extLst>
              <p:ext uri="{D42A27DB-BD31-4B8C-83A1-F6EECF244321}">
                <p14:modId xmlns:p14="http://schemas.microsoft.com/office/powerpoint/2010/main" val="1579011935"/>
              </p:ext>
            </p:extLst>
          </p:nvPr>
        </p:nvGraphicFramePr>
        <p:xfrm>
          <a:off x="548640" y="1051560"/>
          <a:ext cx="8046720" cy="914400"/>
        </p:xfrm>
        <a:graphic>
          <a:graphicData uri="http://schemas.openxmlformats.org/drawingml/2006/table">
            <a:tbl>
              <a:tblPr/>
              <a:tblGrid>
                <a:gridCol w="2743200"/>
                <a:gridCol w="2377440"/>
                <a:gridCol w="1463040"/>
                <a:gridCol w="1463040"/>
              </a:tblGrid>
              <a:tr h="365760">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System</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Benchmark</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Sync-C ↑</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50" b="1" dirty="0">
                          <a:solidFill>
                            <a:srgbClr val="E7A07F"/>
                          </a:solidFill>
                          <a:latin typeface="Calibri" pitchFamily="34" charset="0"/>
                          <a:ea typeface="Calibri" pitchFamily="34" charset="-122"/>
                          <a:cs typeface="Calibri" pitchFamily="34" charset="-120"/>
                        </a:rPr>
                        <a:t>Sync-D ↓</a:t>
                      </a:r>
                      <a:endParaRPr lang="en-US" sz="12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Real video</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LRS2 (lip-reading set)</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7.84</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6.74</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Wav2Lip (2020)</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LRS2</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7.79</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6.39  ← beats real video?</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NAVA (Baidu, 2026)</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Verse-Bench</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7.79</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7.57</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Ovi 1.1 (Character.AI)</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Verse-Bench</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7.48</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7.98</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LTX 2.3 (Lightricks)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Verse-Bench</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7.25</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7.69</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200" b="1" dirty="0">
                          <a:solidFill>
                            <a:srgbClr val="F4F0E8"/>
                          </a:solidFill>
                          <a:latin typeface="Calibri" pitchFamily="34" charset="0"/>
                          <a:ea typeface="Calibri" pitchFamily="34" charset="-122"/>
                          <a:cs typeface="Calibri" pitchFamily="34" charset="-120"/>
                        </a:rPr>
                        <a:t>daVinci-MagiHuman</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Verse-Bench</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7.15</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dirty="0">
                          <a:solidFill>
                            <a:srgbClr val="CFC8BA"/>
                          </a:solidFill>
                          <a:latin typeface="Calibri" pitchFamily="34" charset="0"/>
                          <a:ea typeface="Calibri" pitchFamily="34" charset="-122"/>
                          <a:cs typeface="Calibri" pitchFamily="34" charset="-120"/>
                        </a:rPr>
                        <a:t>7.82</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4" name="text-560"/>
          <p:cNvSpPr txBox="1"/>
          <p:nvPr/>
        </p:nvSpPr>
        <p:spPr>
          <a:xfrm>
            <a:off x="548640" y="3794760"/>
            <a:ext cx="8046720" cy="365760"/>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Only compare numbers on the same benchmark. Wav2Lip was trained against a SyncNet-style judge, so it can “beat” reality on that judge. Sources: Wav2Lip arXiv 2008.10010; NAVA arXiv 2605.30073.</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Game: which one is in sync?</a:t>
            </a:r>
            <a:endParaRPr lang="en-US" sz="2800" dirty="0"/>
          </a:p>
        </p:txBody>
      </p:sp>
      <p:sp>
        <p:nvSpPr>
          <p:cNvPr id="3" name="text-561"/>
          <p:cNvSpPr txBox="1"/>
          <p:nvPr/>
        </p:nvSpPr>
        <p:spPr>
          <a:xfrm>
            <a:off x="548640" y="109728"/>
            <a:ext cx="8046720" cy="228600"/>
          </a:xfrm>
          <a:prstGeom prst="rect">
            <a:avLst/>
          </a:prstGeom>
          <a:noFill/>
          <a:ln/>
        </p:spPr>
        <p:txBody>
          <a:bodyPr wrap="square" lIns="0" tIns="0" rIns="0" bIns="0" rtlCol="0" anchor="t"/>
          <a:lstStyle/>
          <a:p>
            <a:pPr algn="ctr" indent="0" marL="0">
              <a:buNone/>
            </a:pPr>
            <a:r>
              <a:rPr lang="en-US" sz="1000" b="1" spc="300" kern="0" dirty="0">
                <a:solidFill>
                  <a:srgbClr val="E7A07F"/>
                </a:solidFill>
                <a:latin typeface="Calibri" pitchFamily="34" charset="0"/>
                <a:ea typeface="Calibri" pitchFamily="34" charset="-122"/>
                <a:cs typeface="Calibri" pitchFamily="34" charset="-120"/>
              </a:rPr>
              <a:t>GAME · LAG</a:t>
            </a:r>
            <a:endParaRPr lang="en-US" sz="1000" dirty="0"/>
          </a:p>
        </p:txBody>
      </p:sp>
      <p:sp>
        <p:nvSpPr>
          <p:cNvPr id="4" name="frame-562"/>
          <p:cNvSpPr/>
          <p:nvPr/>
        </p:nvSpPr>
        <p:spPr>
          <a:xfrm>
            <a:off x="548640" y="1188720"/>
            <a:ext cx="2529840" cy="1423035"/>
          </a:xfrm>
          <a:prstGeom prst="rect">
            <a:avLst/>
          </a:prstGeom>
          <a:solidFill>
            <a:srgbClr val="111110"/>
          </a:solidFill>
          <a:ln w="9525">
            <a:solidFill>
              <a:srgbClr val="3A3631"/>
            </a:solidFill>
            <a:prstDash val="solid"/>
          </a:ln>
        </p:spPr>
      </p:sp>
      <p:pic>
        <p:nvPicPr>
          <p:cNvPr id="5" name="poster-563" descr="/tmp/claude-0/-home-claude/3f57d8ae-af99-58f6-a974-209369218365/scratchpad/build/covers/lagA.jpg">
            <a:hlinkClick r:id="rId2" tooltip="Watch on the original page"/>
          </p:cNvPr>
          <p:cNvPicPr>
            <a:picLocks noChangeAspect="1"/>
          </p:cNvPicPr>
          <p:nvPr/>
        </p:nvPicPr>
        <p:blipFill>
          <a:blip r:embed="rId1"/>
          <a:stretch>
            <a:fillRect/>
          </a:stretch>
        </p:blipFill>
        <p:spPr>
          <a:xfrm>
            <a:off x="548640" y="1188720"/>
            <a:ext cx="2529840" cy="1423035"/>
          </a:xfrm>
          <a:prstGeom prst="rect">
            <a:avLst/>
          </a:prstGeom>
        </p:spPr>
      </p:pic>
      <p:sp>
        <p:nvSpPr>
          <p:cNvPr id="6" name="play-564">
            <a:hlinkClick r:id="rId3" tooltip="Watch on the original page"/>
          </p:cNvPr>
          <p:cNvSpPr/>
          <p:nvPr/>
        </p:nvSpPr>
        <p:spPr>
          <a:xfrm>
            <a:off x="1614335" y="1701013"/>
            <a:ext cx="398450" cy="398450"/>
          </a:xfrm>
          <a:prstGeom prst="ellipse">
            <a:avLst/>
          </a:prstGeom>
          <a:solidFill>
            <a:srgbClr val="B4472A">
              <a:alpha val="92000"/>
            </a:srgbClr>
          </a:solidFill>
          <a:ln w="15875">
            <a:solidFill>
              <a:srgbClr val="FBF3EC"/>
            </a:solidFill>
            <a:prstDash val="solid"/>
          </a:ln>
        </p:spPr>
      </p:sp>
      <p:sp>
        <p:nvSpPr>
          <p:cNvPr id="7" name="playicon-565"/>
          <p:cNvSpPr/>
          <p:nvPr/>
        </p:nvSpPr>
        <p:spPr>
          <a:xfrm rot="5400000">
            <a:off x="1757777" y="1820548"/>
            <a:ext cx="159380" cy="159380"/>
          </a:xfrm>
          <a:prstGeom prst="triangle">
            <a:avLst/>
          </a:prstGeom>
          <a:solidFill>
            <a:srgbClr val="FBF3EC"/>
          </a:solidFill>
          <a:ln w="12700">
            <a:solidFill>
              <a:srgbClr val="FBF3EC"/>
            </a:solidFill>
            <a:prstDash val="solid"/>
          </a:ln>
        </p:spPr>
      </p:sp>
      <p:sp>
        <p:nvSpPr>
          <p:cNvPr id="8" name="text-566"/>
          <p:cNvSpPr txBox="1"/>
          <p:nvPr/>
        </p:nvSpPr>
        <p:spPr>
          <a:xfrm>
            <a:off x="548640" y="2721483"/>
            <a:ext cx="252984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Clip A</a:t>
            </a:r>
            <a:endParaRPr lang="en-US" sz="1400" dirty="0"/>
          </a:p>
        </p:txBody>
      </p:sp>
      <p:sp>
        <p:nvSpPr>
          <p:cNvPr id="9" name="text-567"/>
          <p:cNvSpPr txBox="1"/>
          <p:nvPr/>
        </p:nvSpPr>
        <p:spPr>
          <a:xfrm>
            <a:off x="548640" y="3023235"/>
            <a:ext cx="2529840" cy="6858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Watch his mouth on the hard consonants.</a:t>
            </a:r>
            <a:endParaRPr lang="en-US" sz="1150" dirty="0"/>
          </a:p>
        </p:txBody>
      </p:sp>
      <p:sp>
        <p:nvSpPr>
          <p:cNvPr id="10" name="text-568"/>
          <p:cNvSpPr txBox="1"/>
          <p:nvPr/>
        </p:nvSpPr>
        <p:spPr>
          <a:xfrm>
            <a:off x="548640" y="3727323"/>
            <a:ext cx="2529840" cy="201168"/>
          </a:xfrm>
          <a:prstGeom prst="rect">
            <a:avLst/>
          </a:prstGeom>
          <a:noFill/>
          <a:ln/>
        </p:spPr>
        <p:txBody>
          <a:bodyPr wrap="square" lIns="0" tIns="0" rIns="0" bIns="0" rtlCol="0" anchor="t"/>
          <a:lstStyle/>
          <a:p>
            <a:pPr indent="0" marL="0">
              <a:buNone/>
            </a:pPr>
            <a:r>
              <a:rPr lang="en-US" sz="850" dirty="0">
                <a:solidFill>
                  <a:srgbClr val="6E665C"/>
                </a:solidFill>
                <a:latin typeface="Calibri" pitchFamily="34" charset="0"/>
                <a:ea typeface="Calibri" pitchFamily="34" charset="-122"/>
                <a:cs typeface="Calibri" pitchFamily="34" charset="-120"/>
              </a:rPr>
              <a:t>Clip A (re-timed from Veo 3) · click to watch</a:t>
            </a:r>
            <a:pPr indent="0" marL="0">
              <a:buNone/>
            </a:pPr>
            <a:r>
              <a:rPr lang="en-US" sz="850" u="sng" dirty="0">
                <a:solidFill>
                  <a:srgbClr val="E7A07F"/>
                </a:solidFill>
                <a:latin typeface="Calibri" pitchFamily="34" charset="0"/>
                <a:ea typeface="Calibri" pitchFamily="34" charset="-122"/>
                <a:cs typeface="Calibri" pitchFamily="34" charset="-120"/>
                <a:hlinkClick r:id="rId4" invalidUrl="" action="" tgtFrame="" tooltip="https://deepmind.google/models/veo/" history="1" highlightClick="0" endSnd="0">
                  <a:extLst>
                    <a:ext uri="{A12FA001-AC4F-418D-AE19-62706E023703}">
                      <ahyp:hlinkClr xmlns:ahyp="http://schemas.microsoft.com/office/drawing/2018/hyperlinkcolor" val="tx"/>
                    </a:ext>
                  </a:extLst>
                </a:hlinkClick>
              </a:rPr>
              <a:t>  ·  source ↗</a:t>
            </a:r>
            <a:endParaRPr lang="en-US" sz="850" dirty="0"/>
          </a:p>
        </p:txBody>
      </p:sp>
      <p:sp>
        <p:nvSpPr>
          <p:cNvPr id="11" name="frame-569"/>
          <p:cNvSpPr/>
          <p:nvPr/>
        </p:nvSpPr>
        <p:spPr>
          <a:xfrm>
            <a:off x="3307080" y="1188720"/>
            <a:ext cx="2529840" cy="1423035"/>
          </a:xfrm>
          <a:prstGeom prst="rect">
            <a:avLst/>
          </a:prstGeom>
          <a:solidFill>
            <a:srgbClr val="111110"/>
          </a:solidFill>
          <a:ln w="9525">
            <a:solidFill>
              <a:srgbClr val="3A3631"/>
            </a:solidFill>
            <a:prstDash val="solid"/>
          </a:ln>
        </p:spPr>
      </p:sp>
      <p:pic>
        <p:nvPicPr>
          <p:cNvPr id="12" name="poster-570" descr="/tmp/claude-0/-home-claude/3f57d8ae-af99-58f6-a974-209369218365/scratchpad/build/covers/lagB.jpg">
            <a:hlinkClick r:id="rId6" tooltip="Watch on the original page"/>
          </p:cNvPr>
          <p:cNvPicPr>
            <a:picLocks noChangeAspect="1"/>
          </p:cNvPicPr>
          <p:nvPr/>
        </p:nvPicPr>
        <p:blipFill>
          <a:blip r:embed="rId5"/>
          <a:stretch>
            <a:fillRect/>
          </a:stretch>
        </p:blipFill>
        <p:spPr>
          <a:xfrm>
            <a:off x="3307080" y="1188720"/>
            <a:ext cx="2529840" cy="1423035"/>
          </a:xfrm>
          <a:prstGeom prst="rect">
            <a:avLst/>
          </a:prstGeom>
        </p:spPr>
      </p:pic>
      <p:sp>
        <p:nvSpPr>
          <p:cNvPr id="13" name="play-571">
            <a:hlinkClick r:id="rId7" tooltip="Watch on the original page"/>
          </p:cNvPr>
          <p:cNvSpPr/>
          <p:nvPr/>
        </p:nvSpPr>
        <p:spPr>
          <a:xfrm>
            <a:off x="4372775" y="1701013"/>
            <a:ext cx="398450" cy="398450"/>
          </a:xfrm>
          <a:prstGeom prst="ellipse">
            <a:avLst/>
          </a:prstGeom>
          <a:solidFill>
            <a:srgbClr val="B4472A">
              <a:alpha val="92000"/>
            </a:srgbClr>
          </a:solidFill>
          <a:ln w="15875">
            <a:solidFill>
              <a:srgbClr val="FBF3EC"/>
            </a:solidFill>
            <a:prstDash val="solid"/>
          </a:ln>
        </p:spPr>
      </p:sp>
      <p:sp>
        <p:nvSpPr>
          <p:cNvPr id="14" name="playicon-572"/>
          <p:cNvSpPr/>
          <p:nvPr/>
        </p:nvSpPr>
        <p:spPr>
          <a:xfrm rot="5400000">
            <a:off x="4516217" y="1820548"/>
            <a:ext cx="159380" cy="159380"/>
          </a:xfrm>
          <a:prstGeom prst="triangle">
            <a:avLst/>
          </a:prstGeom>
          <a:solidFill>
            <a:srgbClr val="FBF3EC"/>
          </a:solidFill>
          <a:ln w="12700">
            <a:solidFill>
              <a:srgbClr val="FBF3EC"/>
            </a:solidFill>
            <a:prstDash val="solid"/>
          </a:ln>
        </p:spPr>
      </p:sp>
      <p:sp>
        <p:nvSpPr>
          <p:cNvPr id="15" name="text-573"/>
          <p:cNvSpPr txBox="1"/>
          <p:nvPr/>
        </p:nvSpPr>
        <p:spPr>
          <a:xfrm>
            <a:off x="3307080" y="2721483"/>
            <a:ext cx="252984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Clip B</a:t>
            </a:r>
            <a:endParaRPr lang="en-US" sz="1400" dirty="0"/>
          </a:p>
        </p:txBody>
      </p:sp>
      <p:sp>
        <p:nvSpPr>
          <p:cNvPr id="16" name="text-574"/>
          <p:cNvSpPr txBox="1"/>
          <p:nvPr/>
        </p:nvSpPr>
        <p:spPr>
          <a:xfrm>
            <a:off x="3307080" y="3023235"/>
            <a:ext cx="2529840" cy="6858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Same clip. Is anything different?</a:t>
            </a:r>
            <a:endParaRPr lang="en-US" sz="1150" dirty="0"/>
          </a:p>
        </p:txBody>
      </p:sp>
      <p:sp>
        <p:nvSpPr>
          <p:cNvPr id="17" name="text-575"/>
          <p:cNvSpPr txBox="1"/>
          <p:nvPr/>
        </p:nvSpPr>
        <p:spPr>
          <a:xfrm>
            <a:off x="3307080" y="3727323"/>
            <a:ext cx="2529840" cy="201168"/>
          </a:xfrm>
          <a:prstGeom prst="rect">
            <a:avLst/>
          </a:prstGeom>
          <a:noFill/>
          <a:ln/>
        </p:spPr>
        <p:txBody>
          <a:bodyPr wrap="square" lIns="0" tIns="0" rIns="0" bIns="0" rtlCol="0" anchor="t"/>
          <a:lstStyle/>
          <a:p>
            <a:pPr indent="0" marL="0">
              <a:buNone/>
            </a:pPr>
            <a:r>
              <a:rPr lang="en-US" sz="850" dirty="0">
                <a:solidFill>
                  <a:srgbClr val="6E665C"/>
                </a:solidFill>
                <a:latin typeface="Calibri" pitchFamily="34" charset="0"/>
                <a:ea typeface="Calibri" pitchFamily="34" charset="-122"/>
                <a:cs typeface="Calibri" pitchFamily="34" charset="-120"/>
              </a:rPr>
              <a:t>Clip B (re-timed from Veo 3) · click to watch</a:t>
            </a:r>
            <a:pPr indent="0" marL="0">
              <a:buNone/>
            </a:pPr>
            <a:r>
              <a:rPr lang="en-US" sz="850" u="sng" dirty="0">
                <a:solidFill>
                  <a:srgbClr val="E7A07F"/>
                </a:solidFill>
                <a:latin typeface="Calibri" pitchFamily="34" charset="0"/>
                <a:ea typeface="Calibri" pitchFamily="34" charset="-122"/>
                <a:cs typeface="Calibri" pitchFamily="34" charset="-120"/>
                <a:hlinkClick r:id="rId8" invalidUrl="" action="" tgtFrame="" tooltip="https://deepmind.google/models/veo/" history="1" highlightClick="0" endSnd="0">
                  <a:extLst>
                    <a:ext uri="{A12FA001-AC4F-418D-AE19-62706E023703}">
                      <ahyp:hlinkClr xmlns:ahyp="http://schemas.microsoft.com/office/drawing/2018/hyperlinkcolor" val="tx"/>
                    </a:ext>
                  </a:extLst>
                </a:hlinkClick>
              </a:rPr>
              <a:t>  ·  source ↗</a:t>
            </a:r>
            <a:endParaRPr lang="en-US" sz="850" dirty="0"/>
          </a:p>
        </p:txBody>
      </p:sp>
      <p:sp>
        <p:nvSpPr>
          <p:cNvPr id="18" name="frame-576"/>
          <p:cNvSpPr/>
          <p:nvPr/>
        </p:nvSpPr>
        <p:spPr>
          <a:xfrm>
            <a:off x="6065520" y="1188720"/>
            <a:ext cx="2529840" cy="1423035"/>
          </a:xfrm>
          <a:prstGeom prst="rect">
            <a:avLst/>
          </a:prstGeom>
          <a:solidFill>
            <a:srgbClr val="111110"/>
          </a:solidFill>
          <a:ln w="9525">
            <a:solidFill>
              <a:srgbClr val="3A3631"/>
            </a:solidFill>
            <a:prstDash val="solid"/>
          </a:ln>
        </p:spPr>
      </p:sp>
      <p:pic>
        <p:nvPicPr>
          <p:cNvPr id="19" name="poster-577" descr="/tmp/claude-0/-home-claude/3f57d8ae-af99-58f6-a974-209369218365/scratchpad/build/covers/lagC.jpg">
            <a:hlinkClick r:id="rId10" tooltip="Watch on the original page"/>
          </p:cNvPr>
          <p:cNvPicPr>
            <a:picLocks noChangeAspect="1"/>
          </p:cNvPicPr>
          <p:nvPr/>
        </p:nvPicPr>
        <p:blipFill>
          <a:blip r:embed="rId9"/>
          <a:stretch>
            <a:fillRect/>
          </a:stretch>
        </p:blipFill>
        <p:spPr>
          <a:xfrm>
            <a:off x="6065520" y="1188720"/>
            <a:ext cx="2529840" cy="1423035"/>
          </a:xfrm>
          <a:prstGeom prst="rect">
            <a:avLst/>
          </a:prstGeom>
        </p:spPr>
      </p:pic>
      <p:sp>
        <p:nvSpPr>
          <p:cNvPr id="20" name="play-578">
            <a:hlinkClick r:id="rId11" tooltip="Watch on the original page"/>
          </p:cNvPr>
          <p:cNvSpPr/>
          <p:nvPr/>
        </p:nvSpPr>
        <p:spPr>
          <a:xfrm>
            <a:off x="7131215" y="1701013"/>
            <a:ext cx="398450" cy="398450"/>
          </a:xfrm>
          <a:prstGeom prst="ellipse">
            <a:avLst/>
          </a:prstGeom>
          <a:solidFill>
            <a:srgbClr val="B4472A">
              <a:alpha val="92000"/>
            </a:srgbClr>
          </a:solidFill>
          <a:ln w="15875">
            <a:solidFill>
              <a:srgbClr val="FBF3EC"/>
            </a:solidFill>
            <a:prstDash val="solid"/>
          </a:ln>
        </p:spPr>
      </p:sp>
      <p:sp>
        <p:nvSpPr>
          <p:cNvPr id="21" name="playicon-579"/>
          <p:cNvSpPr/>
          <p:nvPr/>
        </p:nvSpPr>
        <p:spPr>
          <a:xfrm rot="5400000">
            <a:off x="7274657" y="1820548"/>
            <a:ext cx="159380" cy="159380"/>
          </a:xfrm>
          <a:prstGeom prst="triangle">
            <a:avLst/>
          </a:prstGeom>
          <a:solidFill>
            <a:srgbClr val="FBF3EC"/>
          </a:solidFill>
          <a:ln w="12700">
            <a:solidFill>
              <a:srgbClr val="FBF3EC"/>
            </a:solidFill>
            <a:prstDash val="solid"/>
          </a:ln>
        </p:spPr>
      </p:sp>
      <p:sp>
        <p:nvSpPr>
          <p:cNvPr id="22" name="text-580"/>
          <p:cNvSpPr txBox="1"/>
          <p:nvPr/>
        </p:nvSpPr>
        <p:spPr>
          <a:xfrm>
            <a:off x="6065520" y="2721483"/>
            <a:ext cx="252984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Clip C</a:t>
            </a:r>
            <a:endParaRPr lang="en-US" sz="1400" dirty="0"/>
          </a:p>
        </p:txBody>
      </p:sp>
      <p:sp>
        <p:nvSpPr>
          <p:cNvPr id="23" name="text-581"/>
          <p:cNvSpPr txBox="1"/>
          <p:nvPr/>
        </p:nvSpPr>
        <p:spPr>
          <a:xfrm>
            <a:off x="6065520" y="3023235"/>
            <a:ext cx="2529840" cy="6858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And this one?</a:t>
            </a:r>
            <a:endParaRPr lang="en-US" sz="1150" dirty="0"/>
          </a:p>
        </p:txBody>
      </p:sp>
      <p:sp>
        <p:nvSpPr>
          <p:cNvPr id="24" name="text-582"/>
          <p:cNvSpPr txBox="1"/>
          <p:nvPr/>
        </p:nvSpPr>
        <p:spPr>
          <a:xfrm>
            <a:off x="6065520" y="3727323"/>
            <a:ext cx="2529840" cy="201168"/>
          </a:xfrm>
          <a:prstGeom prst="rect">
            <a:avLst/>
          </a:prstGeom>
          <a:noFill/>
          <a:ln/>
        </p:spPr>
        <p:txBody>
          <a:bodyPr wrap="square" lIns="0" tIns="0" rIns="0" bIns="0" rtlCol="0" anchor="t"/>
          <a:lstStyle/>
          <a:p>
            <a:pPr indent="0" marL="0">
              <a:buNone/>
            </a:pPr>
            <a:r>
              <a:rPr lang="en-US" sz="850" dirty="0">
                <a:solidFill>
                  <a:srgbClr val="6E665C"/>
                </a:solidFill>
                <a:latin typeface="Calibri" pitchFamily="34" charset="0"/>
                <a:ea typeface="Calibri" pitchFamily="34" charset="-122"/>
                <a:cs typeface="Calibri" pitchFamily="34" charset="-120"/>
              </a:rPr>
              <a:t>Clip C (re-timed from Veo 3) · click to watch</a:t>
            </a:r>
            <a:pPr indent="0" marL="0">
              <a:buNone/>
            </a:pPr>
            <a:r>
              <a:rPr lang="en-US" sz="850" u="sng" dirty="0">
                <a:solidFill>
                  <a:srgbClr val="E7A07F"/>
                </a:solidFill>
                <a:latin typeface="Calibri" pitchFamily="34" charset="0"/>
                <a:ea typeface="Calibri" pitchFamily="34" charset="-122"/>
                <a:cs typeface="Calibri" pitchFamily="34" charset="-120"/>
                <a:hlinkClick r:id="rId12" invalidUrl="" action="" tgtFrame="" tooltip="https://deepmind.google/models/veo/" history="1" highlightClick="0" endSnd="0">
                  <a:extLst>
                    <a:ext uri="{A12FA001-AC4F-418D-AE19-62706E023703}">
                      <ahyp:hlinkClr xmlns:ahyp="http://schemas.microsoft.com/office/drawing/2018/hyperlinkcolor" val="tx"/>
                    </a:ext>
                  </a:extLst>
                </a:hlinkClick>
              </a:rPr>
              <a:t>  ·  source ↗</a:t>
            </a:r>
            <a:endParaRPr lang="en-US" sz="850" dirty="0"/>
          </a:p>
        </p:txBody>
      </p:sp>
      <p:sp>
        <p:nvSpPr>
          <p:cNvPr id="25" name="text-583"/>
          <p:cNvSpPr txBox="1"/>
          <p:nvPr/>
        </p:nvSpPr>
        <p:spPr>
          <a:xfrm>
            <a:off x="548640" y="4160520"/>
            <a:ext cx="8046720" cy="274320"/>
          </a:xfrm>
          <a:prstGeom prst="rect">
            <a:avLst/>
          </a:prstGeom>
          <a:noFill/>
          <a:ln/>
        </p:spPr>
        <p:txBody>
          <a:bodyPr wrap="square" lIns="0" tIns="0" rIns="0" bIns="0" rtlCol="0" anchor="t"/>
          <a:lstStyle/>
          <a:p>
            <a:pPr algn="ctr" indent="0" marL="0">
              <a:buNone/>
            </a:pPr>
            <a:r>
              <a:rPr lang="en-US" sz="1150" i="1" dirty="0">
                <a:solidFill>
                  <a:srgbClr val="CFC8BA"/>
                </a:solidFill>
                <a:latin typeface="Calibri" pitchFamily="34" charset="0"/>
                <a:ea typeface="Calibri" pitchFamily="34" charset="-122"/>
                <a:cs typeface="Calibri" pitchFamily="34" charset="-120"/>
              </a:rPr>
              <a:t>Vote: A, B or C? Then: is any of them early rather than late?</a:t>
            </a:r>
            <a:endParaRPr lang="en-US" sz="1150" dirty="0"/>
          </a:p>
        </p:txBody>
      </p:sp>
      <p:sp>
        <p:nvSpPr>
          <p:cNvPr id="26"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VASA-1: a painting that talks</a:t>
            </a:r>
            <a:endParaRPr lang="en-US" sz="2800" dirty="0"/>
          </a:p>
        </p:txBody>
      </p:sp>
      <p:sp>
        <p:nvSpPr>
          <p:cNvPr id="3" name="frame-584"/>
          <p:cNvSpPr/>
          <p:nvPr/>
        </p:nvSpPr>
        <p:spPr>
          <a:xfrm>
            <a:off x="548640" y="1051560"/>
            <a:ext cx="4343400" cy="2441448"/>
          </a:xfrm>
          <a:prstGeom prst="rect">
            <a:avLst/>
          </a:prstGeom>
          <a:solidFill>
            <a:srgbClr val="111110"/>
          </a:solidFill>
          <a:ln w="9525">
            <a:solidFill>
              <a:srgbClr val="3A3631"/>
            </a:solidFill>
            <a:prstDash val="solid"/>
          </a:ln>
        </p:spPr>
      </p:sp>
      <p:pic>
        <p:nvPicPr>
          <p:cNvPr id="4" name="poster-585" descr="/tmp/claude-0/-home-claude/3f57d8ae-af99-58f6-a974-209369218365/scratchpad/build/covers/vasa_mona.jpg">
            <a:hlinkClick r:id="rId2" tooltip="Watch on the original page"/>
          </p:cNvPr>
          <p:cNvPicPr>
            <a:picLocks noChangeAspect="1"/>
          </p:cNvPicPr>
          <p:nvPr/>
        </p:nvPicPr>
        <p:blipFill>
          <a:blip r:embed="rId1"/>
          <a:stretch>
            <a:fillRect/>
          </a:stretch>
        </p:blipFill>
        <p:spPr>
          <a:xfrm>
            <a:off x="1635252" y="1051560"/>
            <a:ext cx="2170176" cy="2441448"/>
          </a:xfrm>
          <a:prstGeom prst="rect">
            <a:avLst/>
          </a:prstGeom>
        </p:spPr>
      </p:pic>
      <p:sp>
        <p:nvSpPr>
          <p:cNvPr id="5" name="play-586">
            <a:hlinkClick r:id="rId3" tooltip="Watch on the original page"/>
          </p:cNvPr>
          <p:cNvSpPr/>
          <p:nvPr/>
        </p:nvSpPr>
        <p:spPr>
          <a:xfrm>
            <a:off x="2436876" y="1988820"/>
            <a:ext cx="566928" cy="566928"/>
          </a:xfrm>
          <a:prstGeom prst="ellipse">
            <a:avLst/>
          </a:prstGeom>
          <a:solidFill>
            <a:srgbClr val="B4472A">
              <a:alpha val="92000"/>
            </a:srgbClr>
          </a:solidFill>
          <a:ln w="15875">
            <a:solidFill>
              <a:srgbClr val="FBF3EC"/>
            </a:solidFill>
            <a:prstDash val="solid"/>
          </a:ln>
        </p:spPr>
      </p:sp>
      <p:sp>
        <p:nvSpPr>
          <p:cNvPr id="6" name="playicon-587"/>
          <p:cNvSpPr/>
          <p:nvPr/>
        </p:nvSpPr>
        <p:spPr>
          <a:xfrm rot="5400000">
            <a:off x="2640970" y="2158898"/>
            <a:ext cx="226771" cy="226771"/>
          </a:xfrm>
          <a:prstGeom prst="triangle">
            <a:avLst/>
          </a:prstGeom>
          <a:solidFill>
            <a:srgbClr val="FBF3EC"/>
          </a:solidFill>
          <a:ln w="12700">
            <a:solidFill>
              <a:srgbClr val="FBF3EC"/>
            </a:solidFill>
            <a:prstDash val="solid"/>
          </a:ln>
        </p:spPr>
      </p:sp>
      <p:sp>
        <p:nvSpPr>
          <p:cNvPr id="7" name="text-588"/>
          <p:cNvSpPr txBox="1"/>
          <p:nvPr/>
        </p:nvSpPr>
        <p:spPr>
          <a:xfrm>
            <a:off x="548640" y="3547872"/>
            <a:ext cx="43434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VASA-1 · Microsoft Research · click to watch</a:t>
            </a:r>
            <a:endParaRPr lang="en-US" sz="900" dirty="0"/>
          </a:p>
        </p:txBody>
      </p:sp>
      <p:sp>
        <p:nvSpPr>
          <p:cNvPr id="8" name="text-589"/>
          <p:cNvSpPr txBox="1"/>
          <p:nvPr/>
        </p:nvSpPr>
        <p:spPr>
          <a:xfrm>
            <a:off x="5120640" y="1024128"/>
            <a:ext cx="3474720" cy="246888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One photo + audio → a talking face</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Generates motion, not pixels (~29M parameters)</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40 fps, ~170 ms on one RTX 4090</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Not released: misuse risk</a:t>
            </a:r>
            <a:endParaRPr lang="en-US" sz="1300" dirty="0"/>
          </a:p>
        </p:txBody>
      </p:sp>
      <p:sp>
        <p:nvSpPr>
          <p:cNvPr id="9" name="btn-590"/>
          <p:cNvSpPr/>
          <p:nvPr/>
        </p:nvSpPr>
        <p:spPr>
          <a:xfrm>
            <a:off x="5120640" y="3657600"/>
            <a:ext cx="3474720" cy="292608"/>
          </a:xfrm>
          <a:prstGeom prst="roundRect">
            <a:avLst>
              <a:gd name="adj" fmla="val 21875"/>
            </a:avLst>
          </a:prstGeom>
          <a:solidFill>
            <a:srgbClr val="2E2B27"/>
          </a:solidFill>
          <a:ln w="12700">
            <a:solidFill>
              <a:srgbClr val="E7A07F"/>
            </a:solidFill>
            <a:prstDash val="solid"/>
          </a:ln>
        </p:spPr>
      </p:sp>
      <p:sp>
        <p:nvSpPr>
          <p:cNvPr id="10" name="btntext-591"/>
          <p:cNvSpPr txBox="1"/>
          <p:nvPr/>
        </p:nvSpPr>
        <p:spPr>
          <a:xfrm>
            <a:off x="5248656" y="3657600"/>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4" invalidUrl="" action="" tgtFrame="" tooltip="https://vasavatar.github.io/VASA-1/" history="1" highlightClick="0" endSnd="0">
                  <a:extLst>
                    <a:ext uri="{A12FA001-AC4F-418D-AE19-62706E023703}">
                      <ahyp:hlinkClr xmlns:ahyp="http://schemas.microsoft.com/office/drawing/2018/hyperlinkcolor" val="tx"/>
                    </a:ext>
                  </a:extLst>
                </a:hlinkClick>
              </a:rPr>
              <a:t>► VASA-1 project page</a:t>
            </a:r>
            <a:endParaRPr lang="en-US" sz="1150" dirty="0"/>
          </a:p>
        </p:txBody>
      </p:sp>
      <p:sp>
        <p:nvSpPr>
          <p:cNvPr id="11" name="text-593"/>
          <p:cNvSpPr txBox="1"/>
          <p:nvPr/>
        </p:nvSpPr>
        <p:spPr>
          <a:xfrm>
            <a:off x="5120640" y="3977640"/>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vasavatar.github.io/VASA-1</a:t>
            </a:r>
            <a:endParaRPr lang="en-US" sz="800" dirty="0"/>
          </a:p>
        </p:txBody>
      </p:sp>
      <p:sp>
        <p:nvSpPr>
          <p:cNvPr id="12"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How VASA-1 works: generate motion, not pixels</a:t>
            </a:r>
            <a:endParaRPr lang="en-US" sz="2800" dirty="0"/>
          </a:p>
        </p:txBody>
      </p:sp>
      <p:sp>
        <p:nvSpPr>
          <p:cNvPr id="3" name="panel-594"/>
          <p:cNvSpPr/>
          <p:nvPr/>
        </p:nvSpPr>
        <p:spPr>
          <a:xfrm>
            <a:off x="548640" y="1017544"/>
            <a:ext cx="8046720" cy="2628351"/>
          </a:xfrm>
          <a:prstGeom prst="roundRect">
            <a:avLst>
              <a:gd name="adj" fmla="val 1739"/>
            </a:avLst>
          </a:prstGeom>
          <a:solidFill>
            <a:srgbClr val="FFFFFF"/>
          </a:solidFill>
          <a:ln w="12700">
            <a:solidFill>
              <a:srgbClr val="FFFFFF"/>
            </a:solidFill>
            <a:prstDash val="solid"/>
          </a:ln>
        </p:spPr>
      </p:sp>
      <p:pic>
        <p:nvPicPr>
          <p:cNvPr id="4" name="figure-595" descr="/tmp/claude-0/-home-claude/3f57d8ae-af99-58f6-a974-209369218365/scratchpad/build/covers/p_vasa.jpg">    </p:cNvPr>
          <p:cNvPicPr>
            <a:picLocks noChangeAspect="1"/>
          </p:cNvPicPr>
          <p:nvPr/>
        </p:nvPicPr>
        <p:blipFill>
          <a:blip r:embed="rId1"/>
          <a:stretch>
            <a:fillRect/>
          </a:stretch>
        </p:blipFill>
        <p:spPr>
          <a:xfrm>
            <a:off x="621792" y="1090696"/>
            <a:ext cx="7900416" cy="2482047"/>
          </a:xfrm>
          <a:prstGeom prst="rect">
            <a:avLst/>
          </a:prstGeom>
        </p:spPr>
      </p:pic>
      <p:sp>
        <p:nvSpPr>
          <p:cNvPr id="5" name="text-596"/>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Left: training a diffusion transformer on motion latents, conditioned on audio and other signals. Right: one photo is encoded once into appearance and identity; only the motion is generated, then decoded into frames. Figure: VASA-1, Microsoft Research, arXiv 2404.10667.</a:t>
            </a:r>
            <a:endParaRPr lang="en-US" sz="1050" dirty="0"/>
          </a:p>
        </p:txBody>
      </p:sp>
      <p:sp>
        <p:nvSpPr>
          <p:cNvPr id="6"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Same face, same words, four emotions</a:t>
            </a:r>
            <a:endParaRPr lang="en-US" sz="2800" dirty="0"/>
          </a:p>
        </p:txBody>
      </p:sp>
      <p:sp>
        <p:nvSpPr>
          <p:cNvPr id="3" name="frame-597"/>
          <p:cNvSpPr/>
          <p:nvPr/>
        </p:nvSpPr>
        <p:spPr>
          <a:xfrm>
            <a:off x="548640" y="1024128"/>
            <a:ext cx="8046720" cy="2011680"/>
          </a:xfrm>
          <a:prstGeom prst="rect">
            <a:avLst/>
          </a:prstGeom>
          <a:solidFill>
            <a:srgbClr val="111110"/>
          </a:solidFill>
          <a:ln w="9525">
            <a:solidFill>
              <a:srgbClr val="3A3631"/>
            </a:solidFill>
            <a:prstDash val="solid"/>
          </a:ln>
        </p:spPr>
      </p:sp>
      <p:pic>
        <p:nvPicPr>
          <p:cNvPr id="4" name="poster-598" descr="/tmp/claude-0/-home-claude/3f57d8ae-af99-58f6-a974-209369218365/scratchpad/build/covers/vasa_emotion.jpg">
            <a:hlinkClick r:id="rId2" tooltip="Watch on the original page"/>
          </p:cNvPr>
          <p:cNvPicPr>
            <a:picLocks noChangeAspect="1"/>
          </p:cNvPicPr>
          <p:nvPr/>
        </p:nvPicPr>
        <p:blipFill>
          <a:blip r:embed="rId1"/>
          <a:stretch>
            <a:fillRect/>
          </a:stretch>
        </p:blipFill>
        <p:spPr>
          <a:xfrm>
            <a:off x="548640" y="1024128"/>
            <a:ext cx="8046720" cy="2011680"/>
          </a:xfrm>
          <a:prstGeom prst="rect">
            <a:avLst/>
          </a:prstGeom>
        </p:spPr>
      </p:pic>
      <p:sp>
        <p:nvSpPr>
          <p:cNvPr id="5" name="play-599">
            <a:hlinkClick r:id="rId3" tooltip="Watch on the original page"/>
          </p:cNvPr>
          <p:cNvSpPr/>
          <p:nvPr/>
        </p:nvSpPr>
        <p:spPr>
          <a:xfrm>
            <a:off x="4290365" y="1748333"/>
            <a:ext cx="563270" cy="563270"/>
          </a:xfrm>
          <a:prstGeom prst="ellipse">
            <a:avLst/>
          </a:prstGeom>
          <a:solidFill>
            <a:srgbClr val="B4472A">
              <a:alpha val="92000"/>
            </a:srgbClr>
          </a:solidFill>
          <a:ln w="15875">
            <a:solidFill>
              <a:srgbClr val="FBF3EC"/>
            </a:solidFill>
            <a:prstDash val="solid"/>
          </a:ln>
        </p:spPr>
      </p:sp>
      <p:sp>
        <p:nvSpPr>
          <p:cNvPr id="6" name="playicon-600"/>
          <p:cNvSpPr/>
          <p:nvPr/>
        </p:nvSpPr>
        <p:spPr>
          <a:xfrm rot="5400000">
            <a:off x="4493142" y="1917314"/>
            <a:ext cx="225308" cy="225308"/>
          </a:xfrm>
          <a:prstGeom prst="triangle">
            <a:avLst/>
          </a:prstGeom>
          <a:solidFill>
            <a:srgbClr val="FBF3EC"/>
          </a:solidFill>
          <a:ln w="12700">
            <a:solidFill>
              <a:srgbClr val="FBF3EC"/>
            </a:solidFill>
            <a:prstDash val="solid"/>
          </a:ln>
        </p:spPr>
      </p:sp>
      <p:sp>
        <p:nvSpPr>
          <p:cNvPr id="7" name="text-601"/>
          <p:cNvSpPr txBox="1"/>
          <p:nvPr/>
        </p:nvSpPr>
        <p:spPr>
          <a:xfrm>
            <a:off x="548640" y="3108960"/>
            <a:ext cx="8046720" cy="274320"/>
          </a:xfrm>
          <a:prstGeom prst="rect">
            <a:avLst/>
          </a:prstGeom>
          <a:noFill/>
          <a:ln/>
        </p:spPr>
        <p:txBody>
          <a:bodyPr wrap="square" lIns="0" tIns="0" rIns="0" bIns="0" rtlCol="0" anchor="t"/>
          <a:lstStyle/>
          <a:p>
            <a:pPr algn="ctr" indent="0" marL="0">
              <a:buNone/>
            </a:pPr>
            <a:r>
              <a:rPr lang="en-US" sz="1050" dirty="0">
                <a:solidFill>
                  <a:srgbClr val="CFC8BA"/>
                </a:solidFill>
                <a:latin typeface="Calibri" pitchFamily="34" charset="0"/>
                <a:ea typeface="Calibri" pitchFamily="34" charset="-122"/>
                <a:cs typeface="Calibri" pitchFamily="34" charset="-120"/>
              </a:rPr>
              <a:t>VASA-1 lets you dial gaze, head distance and emotion as separate controls  ·  </a:t>
            </a:r>
            <a:pPr algn="ctr" indent="0" marL="0">
              <a:buNone/>
            </a:pPr>
            <a:r>
              <a:rPr lang="en-US" sz="1050" dirty="0">
                <a:solidFill>
                  <a:srgbClr val="6E665C"/>
                </a:solidFill>
                <a:latin typeface="Calibri" pitchFamily="34" charset="0"/>
                <a:ea typeface="Calibri" pitchFamily="34" charset="-122"/>
                <a:cs typeface="Calibri" pitchFamily="34" charset="-120"/>
              </a:rPr>
              <a:t>VASA-1 · Microsoft Research · click to watch</a:t>
            </a:r>
            <a:pPr algn="ctr" indent="0" marL="0">
              <a:buNone/>
            </a:pPr>
            <a:r>
              <a:rPr lang="en-US" sz="1050" u="sng" dirty="0">
                <a:solidFill>
                  <a:srgbClr val="E7A07F"/>
                </a:solidFill>
                <a:latin typeface="Calibri" pitchFamily="34" charset="0"/>
                <a:ea typeface="Calibri" pitchFamily="34" charset="-122"/>
                <a:cs typeface="Calibri" pitchFamily="34" charset="-120"/>
                <a:hlinkClick r:id="rId4" invalidUrl="" action="" tgtFrame="" tooltip="https://vasavatar.github.io/VASA-1/" history="1" highlightClick="0" endSnd="0">
                  <a:extLst>
                    <a:ext uri="{A12FA001-AC4F-418D-AE19-62706E023703}">
                      <ahyp:hlinkClr xmlns:ahyp="http://schemas.microsoft.com/office/drawing/2018/hyperlinkcolor" val="tx"/>
                    </a:ext>
                  </a:extLst>
                </a:hlinkClick>
              </a:rPr>
              <a:t>  ·  source ↗</a:t>
            </a:r>
            <a:endParaRPr lang="en-US" sz="1050" dirty="0"/>
          </a:p>
        </p:txBody>
      </p:sp>
      <p:sp>
        <p:nvSpPr>
          <p:cNvPr id="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OmniHuman: from face to whole body</a:t>
            </a:r>
            <a:endParaRPr lang="en-US" sz="2800" dirty="0"/>
          </a:p>
        </p:txBody>
      </p:sp>
      <p:sp>
        <p:nvSpPr>
          <p:cNvPr id="3" name="frame-602"/>
          <p:cNvSpPr/>
          <p:nvPr/>
        </p:nvSpPr>
        <p:spPr>
          <a:xfrm>
            <a:off x="548640" y="1051560"/>
            <a:ext cx="4343400" cy="2441448"/>
          </a:xfrm>
          <a:prstGeom prst="rect">
            <a:avLst/>
          </a:prstGeom>
          <a:solidFill>
            <a:srgbClr val="111110"/>
          </a:solidFill>
          <a:ln w="9525">
            <a:solidFill>
              <a:srgbClr val="3A3631"/>
            </a:solidFill>
            <a:prstDash val="solid"/>
          </a:ln>
        </p:spPr>
      </p:sp>
      <p:pic>
        <p:nvPicPr>
          <p:cNvPr id="4" name="poster-603" descr="/tmp/claude-0/-home-claude/3f57d8ae-af99-58f6-a974-209369218365/scratchpad/build/covers/omni_piano.jpg">
            <a:hlinkClick r:id="rId2" tooltip="Watch on the original page"/>
          </p:cNvPr>
          <p:cNvPicPr>
            <a:picLocks noChangeAspect="1"/>
          </p:cNvPicPr>
          <p:nvPr/>
        </p:nvPicPr>
        <p:blipFill>
          <a:blip r:embed="rId1"/>
          <a:stretch>
            <a:fillRect/>
          </a:stretch>
        </p:blipFill>
        <p:spPr>
          <a:xfrm>
            <a:off x="1499616" y="1051560"/>
            <a:ext cx="2441448" cy="2441448"/>
          </a:xfrm>
          <a:prstGeom prst="rect">
            <a:avLst/>
          </a:prstGeom>
        </p:spPr>
      </p:pic>
      <p:sp>
        <p:nvSpPr>
          <p:cNvPr id="5" name="play-604">
            <a:hlinkClick r:id="rId3" tooltip="Watch on the original page"/>
          </p:cNvPr>
          <p:cNvSpPr/>
          <p:nvPr/>
        </p:nvSpPr>
        <p:spPr>
          <a:xfrm>
            <a:off x="2436876" y="1988820"/>
            <a:ext cx="566928" cy="566928"/>
          </a:xfrm>
          <a:prstGeom prst="ellipse">
            <a:avLst/>
          </a:prstGeom>
          <a:solidFill>
            <a:srgbClr val="B4472A">
              <a:alpha val="92000"/>
            </a:srgbClr>
          </a:solidFill>
          <a:ln w="15875">
            <a:solidFill>
              <a:srgbClr val="FBF3EC"/>
            </a:solidFill>
            <a:prstDash val="solid"/>
          </a:ln>
        </p:spPr>
      </p:sp>
      <p:sp>
        <p:nvSpPr>
          <p:cNvPr id="6" name="playicon-605"/>
          <p:cNvSpPr/>
          <p:nvPr/>
        </p:nvSpPr>
        <p:spPr>
          <a:xfrm rot="5400000">
            <a:off x="2640970" y="2158898"/>
            <a:ext cx="226771" cy="226771"/>
          </a:xfrm>
          <a:prstGeom prst="triangle">
            <a:avLst/>
          </a:prstGeom>
          <a:solidFill>
            <a:srgbClr val="FBF3EC"/>
          </a:solidFill>
          <a:ln w="12700">
            <a:solidFill>
              <a:srgbClr val="FBF3EC"/>
            </a:solidFill>
            <a:prstDash val="solid"/>
          </a:ln>
        </p:spPr>
      </p:sp>
      <p:sp>
        <p:nvSpPr>
          <p:cNvPr id="7" name="text-606"/>
          <p:cNvSpPr txBox="1"/>
          <p:nvPr/>
        </p:nvSpPr>
        <p:spPr>
          <a:xfrm>
            <a:off x="548640" y="3547872"/>
            <a:ext cx="43434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OmniHuman-1 · ByteDance · click to watch</a:t>
            </a:r>
            <a:endParaRPr lang="en-US" sz="900" dirty="0"/>
          </a:p>
        </p:txBody>
      </p:sp>
      <p:sp>
        <p:nvSpPr>
          <p:cNvPr id="8" name="text-607"/>
          <p:cNvSpPr txBox="1"/>
          <p:nvPr/>
        </p:nvSpPr>
        <p:spPr>
          <a:xfrm>
            <a:off x="5120640" y="1024128"/>
            <a:ext cx="3474720" cy="19659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One image + audio → full body</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18.7K hours of mixed-condition data</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v1.5: an LLM plans the acting</a:t>
            </a:r>
            <a:endParaRPr lang="en-US" sz="1300" dirty="0"/>
          </a:p>
        </p:txBody>
      </p:sp>
      <p:sp>
        <p:nvSpPr>
          <p:cNvPr id="9" name="btn-608"/>
          <p:cNvSpPr/>
          <p:nvPr/>
        </p:nvSpPr>
        <p:spPr>
          <a:xfrm>
            <a:off x="5120640" y="3072384"/>
            <a:ext cx="3474720" cy="292608"/>
          </a:xfrm>
          <a:prstGeom prst="roundRect">
            <a:avLst>
              <a:gd name="adj" fmla="val 21875"/>
            </a:avLst>
          </a:prstGeom>
          <a:solidFill>
            <a:srgbClr val="2E2B27"/>
          </a:solidFill>
          <a:ln w="12700">
            <a:solidFill>
              <a:srgbClr val="E7A07F"/>
            </a:solidFill>
            <a:prstDash val="solid"/>
          </a:ln>
        </p:spPr>
      </p:sp>
      <p:sp>
        <p:nvSpPr>
          <p:cNvPr id="10" name="btntext-609"/>
          <p:cNvSpPr txBox="1"/>
          <p:nvPr/>
        </p:nvSpPr>
        <p:spPr>
          <a:xfrm>
            <a:off x="5248656" y="3072384"/>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4" invalidUrl="" action="" tgtFrame="" tooltip="https://omnihuman-lab.github.io/" history="1" highlightClick="0" endSnd="0">
                  <a:extLst>
                    <a:ext uri="{A12FA001-AC4F-418D-AE19-62706E023703}">
                      <ahyp:hlinkClr xmlns:ahyp="http://schemas.microsoft.com/office/drawing/2018/hyperlinkcolor" val="tx"/>
                    </a:ext>
                  </a:extLst>
                </a:hlinkClick>
              </a:rPr>
              <a:t>► OmniHuman-1 project page</a:t>
            </a:r>
            <a:endParaRPr lang="en-US" sz="1150" dirty="0"/>
          </a:p>
        </p:txBody>
      </p:sp>
      <p:sp>
        <p:nvSpPr>
          <p:cNvPr id="11" name="text-611"/>
          <p:cNvSpPr txBox="1"/>
          <p:nvPr/>
        </p:nvSpPr>
        <p:spPr>
          <a:xfrm>
            <a:off x="5120640" y="3392424"/>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omnihuman-lab.github.io</a:t>
            </a:r>
            <a:endParaRPr lang="en-US" sz="800" dirty="0"/>
          </a:p>
        </p:txBody>
      </p:sp>
      <p:sp>
        <p:nvSpPr>
          <p:cNvPr id="12" name="btn-612"/>
          <p:cNvSpPr/>
          <p:nvPr/>
        </p:nvSpPr>
        <p:spPr>
          <a:xfrm>
            <a:off x="5120640" y="3602736"/>
            <a:ext cx="3474720" cy="292608"/>
          </a:xfrm>
          <a:prstGeom prst="roundRect">
            <a:avLst>
              <a:gd name="adj" fmla="val 21875"/>
            </a:avLst>
          </a:prstGeom>
          <a:solidFill>
            <a:srgbClr val="2E2B27"/>
          </a:solidFill>
          <a:ln w="12700">
            <a:solidFill>
              <a:srgbClr val="E7A07F"/>
            </a:solidFill>
            <a:prstDash val="solid"/>
          </a:ln>
        </p:spPr>
      </p:sp>
      <p:sp>
        <p:nvSpPr>
          <p:cNvPr id="13" name="btntext-613"/>
          <p:cNvSpPr txBox="1"/>
          <p:nvPr/>
        </p:nvSpPr>
        <p:spPr>
          <a:xfrm>
            <a:off x="5248656" y="3602736"/>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5" invalidUrl="" action="" tgtFrame="" tooltip="https://arxiv.org/abs/2508.19209" history="1" highlightClick="0" endSnd="0">
                  <a:extLst>
                    <a:ext uri="{A12FA001-AC4F-418D-AE19-62706E023703}">
                      <ahyp:hlinkClr xmlns:ahyp="http://schemas.microsoft.com/office/drawing/2018/hyperlinkcolor" val="tx"/>
                    </a:ext>
                  </a:extLst>
                </a:hlinkClick>
              </a:rPr>
              <a:t>► OmniHuman-1.5 (arXiv 2508.19209)</a:t>
            </a:r>
            <a:endParaRPr lang="en-US" sz="1150" dirty="0"/>
          </a:p>
        </p:txBody>
      </p:sp>
      <p:sp>
        <p:nvSpPr>
          <p:cNvPr id="14" name="text-615"/>
          <p:cNvSpPr txBox="1"/>
          <p:nvPr/>
        </p:nvSpPr>
        <p:spPr>
          <a:xfrm>
            <a:off x="5120640" y="3922776"/>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arxiv.org/abs/2508.19209</a:t>
            </a:r>
            <a:endParaRPr lang="en-US" sz="800" dirty="0"/>
          </a:p>
        </p:txBody>
      </p:sp>
      <p:sp>
        <p:nvSpPr>
          <p:cNvPr id="1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OmniHuman-1.5: acting, not just talking</a:t>
            </a:r>
            <a:endParaRPr lang="en-US" sz="2800" dirty="0"/>
          </a:p>
        </p:txBody>
      </p:sp>
      <p:sp>
        <p:nvSpPr>
          <p:cNvPr id="3" name="frame-616"/>
          <p:cNvSpPr/>
          <p:nvPr/>
        </p:nvSpPr>
        <p:spPr>
          <a:xfrm>
            <a:off x="1971040" y="1024128"/>
            <a:ext cx="5201920" cy="2926080"/>
          </a:xfrm>
          <a:prstGeom prst="rect">
            <a:avLst/>
          </a:prstGeom>
          <a:solidFill>
            <a:srgbClr val="111110"/>
          </a:solidFill>
          <a:ln w="9525">
            <a:solidFill>
              <a:srgbClr val="3A3631"/>
            </a:solidFill>
            <a:prstDash val="solid"/>
          </a:ln>
        </p:spPr>
      </p:sp>
      <p:pic>
        <p:nvPicPr>
          <p:cNvPr id="4" name="poster-617" descr="/tmp/claude-0/-home-claude/3f57d8ae-af99-58f6-a974-209369218365/scratchpad/build/covers/omni15_acting.jpg">
            <a:hlinkClick r:id="rId2" tooltip="Watch on the original page"/>
          </p:cNvPr>
          <p:cNvPicPr>
            <a:picLocks noChangeAspect="1"/>
          </p:cNvPicPr>
          <p:nvPr/>
        </p:nvPicPr>
        <p:blipFill>
          <a:blip r:embed="rId1"/>
          <a:stretch>
            <a:fillRect/>
          </a:stretch>
        </p:blipFill>
        <p:spPr>
          <a:xfrm>
            <a:off x="1978245" y="1024128"/>
            <a:ext cx="5187510" cy="2926080"/>
          </a:xfrm>
          <a:prstGeom prst="rect">
            <a:avLst/>
          </a:prstGeom>
        </p:spPr>
      </p:pic>
      <p:sp>
        <p:nvSpPr>
          <p:cNvPr id="5" name="play-618">
            <a:hlinkClick r:id="rId3" tooltip="Watch on the original page"/>
          </p:cNvPr>
          <p:cNvSpPr/>
          <p:nvPr/>
        </p:nvSpPr>
        <p:spPr>
          <a:xfrm>
            <a:off x="4288536" y="2203704"/>
            <a:ext cx="566928" cy="566928"/>
          </a:xfrm>
          <a:prstGeom prst="ellipse">
            <a:avLst/>
          </a:prstGeom>
          <a:solidFill>
            <a:srgbClr val="B4472A">
              <a:alpha val="92000"/>
            </a:srgbClr>
          </a:solidFill>
          <a:ln w="15875">
            <a:solidFill>
              <a:srgbClr val="FBF3EC"/>
            </a:solidFill>
            <a:prstDash val="solid"/>
          </a:ln>
        </p:spPr>
      </p:sp>
      <p:sp>
        <p:nvSpPr>
          <p:cNvPr id="6" name="playicon-619"/>
          <p:cNvSpPr/>
          <p:nvPr/>
        </p:nvSpPr>
        <p:spPr>
          <a:xfrm rot="5400000">
            <a:off x="4492630" y="2373782"/>
            <a:ext cx="226771" cy="226771"/>
          </a:xfrm>
          <a:prstGeom prst="triangle">
            <a:avLst/>
          </a:prstGeom>
          <a:solidFill>
            <a:srgbClr val="FBF3EC"/>
          </a:solidFill>
          <a:ln w="12700">
            <a:solidFill>
              <a:srgbClr val="FBF3EC"/>
            </a:solidFill>
            <a:prstDash val="solid"/>
          </a:ln>
        </p:spPr>
      </p:sp>
      <p:sp>
        <p:nvSpPr>
          <p:cNvPr id="7" name="text-620"/>
          <p:cNvSpPr txBox="1"/>
          <p:nvPr/>
        </p:nvSpPr>
        <p:spPr>
          <a:xfrm>
            <a:off x="548640" y="4023360"/>
            <a:ext cx="8046720" cy="274320"/>
          </a:xfrm>
          <a:prstGeom prst="rect">
            <a:avLst/>
          </a:prstGeom>
          <a:noFill/>
          <a:ln/>
        </p:spPr>
        <p:txBody>
          <a:bodyPr wrap="square" lIns="0" tIns="0" rIns="0" bIns="0" rtlCol="0" anchor="t"/>
          <a:lstStyle/>
          <a:p>
            <a:pPr algn="ctr" indent="0" marL="0">
              <a:buNone/>
            </a:pPr>
            <a:r>
              <a:rPr lang="en-US" sz="1050" dirty="0">
                <a:solidFill>
                  <a:srgbClr val="CFC8BA"/>
                </a:solidFill>
                <a:latin typeface="Calibri" pitchFamily="34" charset="0"/>
                <a:ea typeface="Calibri" pitchFamily="34" charset="-122"/>
                <a:cs typeface="Calibri" pitchFamily="34" charset="-120"/>
              </a:rPr>
              <a:t>Watch the eyes and the pauses, not only the lips  ·  </a:t>
            </a:r>
            <a:pPr algn="ctr" indent="0" marL="0">
              <a:buNone/>
            </a:pPr>
            <a:r>
              <a:rPr lang="en-US" sz="1050" dirty="0">
                <a:solidFill>
                  <a:srgbClr val="6E665C"/>
                </a:solidFill>
                <a:latin typeface="Calibri" pitchFamily="34" charset="0"/>
                <a:ea typeface="Calibri" pitchFamily="34" charset="-122"/>
                <a:cs typeface="Calibri" pitchFamily="34" charset="-120"/>
              </a:rPr>
              <a:t>OmniHuman-1.5 · ByteDance · click to watch</a:t>
            </a:r>
            <a:pPr algn="ctr" indent="0" marL="0">
              <a:buNone/>
            </a:pPr>
            <a:r>
              <a:rPr lang="en-US" sz="1050" u="sng" dirty="0">
                <a:solidFill>
                  <a:srgbClr val="E7A07F"/>
                </a:solidFill>
                <a:latin typeface="Calibri" pitchFamily="34" charset="0"/>
                <a:ea typeface="Calibri" pitchFamily="34" charset="-122"/>
                <a:cs typeface="Calibri" pitchFamily="34" charset="-120"/>
                <a:hlinkClick r:id="rId4" invalidUrl="" action="" tgtFrame="" tooltip="https://omnihuman-lab.github.io/v1_5/" history="1" highlightClick="0" endSnd="0">
                  <a:extLst>
                    <a:ext uri="{A12FA001-AC4F-418D-AE19-62706E023703}">
                      <ahyp:hlinkClr xmlns:ahyp="http://schemas.microsoft.com/office/drawing/2018/hyperlinkcolor" val="tx"/>
                    </a:ext>
                  </a:extLst>
                </a:hlinkClick>
              </a:rPr>
              <a:t>  ·  source ↗</a:t>
            </a:r>
            <a:endParaRPr lang="en-US" sz="1050" dirty="0"/>
          </a:p>
        </p:txBody>
      </p:sp>
      <p:sp>
        <p:nvSpPr>
          <p:cNvPr id="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OmniHuman-1.5: a planner thinks, a renderer acts</a:t>
            </a:r>
            <a:endParaRPr lang="en-US" sz="2800" dirty="0"/>
          </a:p>
        </p:txBody>
      </p:sp>
      <p:sp>
        <p:nvSpPr>
          <p:cNvPr id="3" name="panel-621"/>
          <p:cNvSpPr/>
          <p:nvPr/>
        </p:nvSpPr>
        <p:spPr>
          <a:xfrm>
            <a:off x="1415210" y="1005840"/>
            <a:ext cx="6313580" cy="2651760"/>
          </a:xfrm>
          <a:prstGeom prst="roundRect">
            <a:avLst>
              <a:gd name="adj" fmla="val 1724"/>
            </a:avLst>
          </a:prstGeom>
          <a:solidFill>
            <a:srgbClr val="FFFFFF"/>
          </a:solidFill>
          <a:ln w="12700">
            <a:solidFill>
              <a:srgbClr val="FFFFFF"/>
            </a:solidFill>
            <a:prstDash val="solid"/>
          </a:ln>
        </p:spPr>
      </p:sp>
      <p:pic>
        <p:nvPicPr>
          <p:cNvPr id="4" name="figure-622" descr="/tmp/claude-0/-home-claude/3f57d8ae-af99-58f6-a974-209369218365/scratchpad/build/covers/p_omni15.jpg">    </p:cNvPr>
          <p:cNvPicPr>
            <a:picLocks noChangeAspect="1"/>
          </p:cNvPicPr>
          <p:nvPr/>
        </p:nvPicPr>
        <p:blipFill>
          <a:blip r:embed="rId1"/>
          <a:stretch>
            <a:fillRect/>
          </a:stretch>
        </p:blipFill>
        <p:spPr>
          <a:xfrm>
            <a:off x="1488362" y="1078992"/>
            <a:ext cx="6167276" cy="2505456"/>
          </a:xfrm>
          <a:prstGeom prst="rect">
            <a:avLst/>
          </a:prstGeom>
        </p:spPr>
      </p:pic>
      <p:sp>
        <p:nvSpPr>
          <p:cNvPr id="5" name="text-623"/>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“System 2”: multimodal LLM agents analyse the audio, image and text and write a shot-by-shot plan. “System 1”: an MMDiT with text, audio and video branches renders it. Figure: OmniHuman-1.5, ByteDance, arXiv 2508.19209.</a:t>
            </a:r>
            <a:endParaRPr lang="en-US" sz="1050" dirty="0"/>
          </a:p>
        </p:txBody>
      </p:sp>
      <p:sp>
        <p:nvSpPr>
          <p:cNvPr id="6"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Singing: voice drives breath, body and instrument</a:t>
            </a:r>
            <a:endParaRPr lang="en-US" sz="2800" dirty="0"/>
          </a:p>
        </p:txBody>
      </p:sp>
      <p:sp>
        <p:nvSpPr>
          <p:cNvPr id="3" name="frame-624"/>
          <p:cNvSpPr/>
          <p:nvPr/>
        </p:nvSpPr>
        <p:spPr>
          <a:xfrm>
            <a:off x="548640" y="1051560"/>
            <a:ext cx="3886200" cy="2185988"/>
          </a:xfrm>
          <a:prstGeom prst="rect">
            <a:avLst/>
          </a:prstGeom>
          <a:solidFill>
            <a:srgbClr val="111110"/>
          </a:solidFill>
          <a:ln w="9525">
            <a:solidFill>
              <a:srgbClr val="3A3631"/>
            </a:solidFill>
            <a:prstDash val="solid"/>
          </a:ln>
        </p:spPr>
      </p:sp>
      <p:pic>
        <p:nvPicPr>
          <p:cNvPr id="4" name="poster-625" descr="/tmp/claude-0/-home-claude/3f57d8ae-af99-58f6-a974-209369218365/scratchpad/build/covers/wan_sing.jpg">
            <a:hlinkClick r:id="rId2" tooltip="Watch on the original page"/>
          </p:cNvPr>
          <p:cNvPicPr>
            <a:picLocks noChangeAspect="1"/>
          </p:cNvPicPr>
          <p:nvPr/>
        </p:nvPicPr>
        <p:blipFill>
          <a:blip r:embed="rId1"/>
          <a:stretch>
            <a:fillRect/>
          </a:stretch>
        </p:blipFill>
        <p:spPr>
          <a:xfrm>
            <a:off x="631325" y="1051560"/>
            <a:ext cx="3720830" cy="2185988"/>
          </a:xfrm>
          <a:prstGeom prst="rect">
            <a:avLst/>
          </a:prstGeom>
        </p:spPr>
      </p:pic>
      <p:sp>
        <p:nvSpPr>
          <p:cNvPr id="5" name="play-626">
            <a:hlinkClick r:id="rId3" tooltip="Watch on the original page"/>
          </p:cNvPr>
          <p:cNvSpPr/>
          <p:nvPr/>
        </p:nvSpPr>
        <p:spPr>
          <a:xfrm>
            <a:off x="2208276" y="1861090"/>
            <a:ext cx="566928" cy="566928"/>
          </a:xfrm>
          <a:prstGeom prst="ellipse">
            <a:avLst/>
          </a:prstGeom>
          <a:solidFill>
            <a:srgbClr val="B4472A">
              <a:alpha val="92000"/>
            </a:srgbClr>
          </a:solidFill>
          <a:ln w="15875">
            <a:solidFill>
              <a:srgbClr val="FBF3EC"/>
            </a:solidFill>
            <a:prstDash val="solid"/>
          </a:ln>
        </p:spPr>
      </p:sp>
      <p:sp>
        <p:nvSpPr>
          <p:cNvPr id="6" name="playicon-627"/>
          <p:cNvSpPr/>
          <p:nvPr/>
        </p:nvSpPr>
        <p:spPr>
          <a:xfrm rot="5400000">
            <a:off x="2412370" y="2031168"/>
            <a:ext cx="226771" cy="226771"/>
          </a:xfrm>
          <a:prstGeom prst="triangle">
            <a:avLst/>
          </a:prstGeom>
          <a:solidFill>
            <a:srgbClr val="FBF3EC"/>
          </a:solidFill>
          <a:ln w="12700">
            <a:solidFill>
              <a:srgbClr val="FBF3EC"/>
            </a:solidFill>
            <a:prstDash val="solid"/>
          </a:ln>
        </p:spPr>
      </p:sp>
      <p:sp>
        <p:nvSpPr>
          <p:cNvPr id="7" name="text-628"/>
          <p:cNvSpPr txBox="1"/>
          <p:nvPr/>
        </p:nvSpPr>
        <p:spPr>
          <a:xfrm>
            <a:off x="54864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Wan2.2-S2V (Alibaba)</a:t>
            </a:r>
            <a:endParaRPr lang="en-US" sz="1400" dirty="0"/>
          </a:p>
        </p:txBody>
      </p:sp>
      <p:sp>
        <p:nvSpPr>
          <p:cNvPr id="8" name="text-629"/>
          <p:cNvSpPr txBox="1"/>
          <p:nvPr/>
        </p:nvSpPr>
        <p:spPr>
          <a:xfrm>
            <a:off x="54864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Speech-to-video for film: a singer on a ship in a storm, camera and body moving with the song.</a:t>
            </a:r>
            <a:endParaRPr lang="en-US" sz="1150" dirty="0"/>
          </a:p>
        </p:txBody>
      </p:sp>
      <p:sp>
        <p:nvSpPr>
          <p:cNvPr id="9" name="text-630"/>
          <p:cNvSpPr txBox="1"/>
          <p:nvPr/>
        </p:nvSpPr>
        <p:spPr>
          <a:xfrm>
            <a:off x="54864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Wan2.2-S2V · Alibaba Tongyi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4" invalidUrl="" action="" tgtFrame="" tooltip="https://humanaigc.github.io/wan-s2v-webpage/"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0" name="frame-631"/>
          <p:cNvSpPr/>
          <p:nvPr/>
        </p:nvSpPr>
        <p:spPr>
          <a:xfrm>
            <a:off x="4709160" y="1051560"/>
            <a:ext cx="3886200" cy="2185988"/>
          </a:xfrm>
          <a:prstGeom prst="rect">
            <a:avLst/>
          </a:prstGeom>
          <a:solidFill>
            <a:srgbClr val="111110"/>
          </a:solidFill>
          <a:ln w="9525">
            <a:solidFill>
              <a:srgbClr val="3A3631"/>
            </a:solidFill>
            <a:prstDash val="solid"/>
          </a:ln>
        </p:spPr>
      </p:sp>
      <p:pic>
        <p:nvPicPr>
          <p:cNvPr id="11" name="poster-632" descr="/tmp/claude-0/-home-claude/3f57d8ae-af99-58f6-a974-209369218365/scratchpad/build/covers/hunyuan_guitar.jpg">
            <a:hlinkClick r:id="rId6" tooltip="Watch on the original page"/>
          </p:cNvPr>
          <p:cNvPicPr>
            <a:picLocks noChangeAspect="1"/>
          </p:cNvPicPr>
          <p:nvPr/>
        </p:nvPicPr>
        <p:blipFill>
          <a:blip r:embed="rId5"/>
          <a:stretch>
            <a:fillRect/>
          </a:stretch>
        </p:blipFill>
        <p:spPr>
          <a:xfrm>
            <a:off x="5161814" y="1051560"/>
            <a:ext cx="2980892" cy="2185988"/>
          </a:xfrm>
          <a:prstGeom prst="rect">
            <a:avLst/>
          </a:prstGeom>
        </p:spPr>
      </p:pic>
      <p:sp>
        <p:nvSpPr>
          <p:cNvPr id="12" name="play-633">
            <a:hlinkClick r:id="rId7" tooltip="Watch on the original page"/>
          </p:cNvPr>
          <p:cNvSpPr/>
          <p:nvPr/>
        </p:nvSpPr>
        <p:spPr>
          <a:xfrm>
            <a:off x="6368796" y="1861090"/>
            <a:ext cx="566928" cy="566928"/>
          </a:xfrm>
          <a:prstGeom prst="ellipse">
            <a:avLst/>
          </a:prstGeom>
          <a:solidFill>
            <a:srgbClr val="B4472A">
              <a:alpha val="92000"/>
            </a:srgbClr>
          </a:solidFill>
          <a:ln w="15875">
            <a:solidFill>
              <a:srgbClr val="FBF3EC"/>
            </a:solidFill>
            <a:prstDash val="solid"/>
          </a:ln>
        </p:spPr>
      </p:sp>
      <p:sp>
        <p:nvSpPr>
          <p:cNvPr id="13" name="playicon-634"/>
          <p:cNvSpPr/>
          <p:nvPr/>
        </p:nvSpPr>
        <p:spPr>
          <a:xfrm rot="5400000">
            <a:off x="6572890" y="2031168"/>
            <a:ext cx="226771" cy="226771"/>
          </a:xfrm>
          <a:prstGeom prst="triangle">
            <a:avLst/>
          </a:prstGeom>
          <a:solidFill>
            <a:srgbClr val="FBF3EC"/>
          </a:solidFill>
          <a:ln w="12700">
            <a:solidFill>
              <a:srgbClr val="FBF3EC"/>
            </a:solidFill>
            <a:prstDash val="solid"/>
          </a:ln>
        </p:spPr>
      </p:sp>
      <p:sp>
        <p:nvSpPr>
          <p:cNvPr id="14" name="text-635"/>
          <p:cNvSpPr txBox="1"/>
          <p:nvPr/>
        </p:nvSpPr>
        <p:spPr>
          <a:xfrm>
            <a:off x="470916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HunyuanVideo-Avatar (Tencent)</a:t>
            </a:r>
            <a:endParaRPr lang="en-US" sz="1400" dirty="0"/>
          </a:p>
        </p:txBody>
      </p:sp>
      <p:sp>
        <p:nvSpPr>
          <p:cNvPr id="15" name="text-636"/>
          <p:cNvSpPr txBox="1"/>
          <p:nvPr/>
        </p:nvSpPr>
        <p:spPr>
          <a:xfrm>
            <a:off x="470916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Strumming hands, breathing and firelight from one photo and a song.</a:t>
            </a:r>
            <a:endParaRPr lang="en-US" sz="1150" dirty="0"/>
          </a:p>
        </p:txBody>
      </p:sp>
      <p:sp>
        <p:nvSpPr>
          <p:cNvPr id="16" name="text-637"/>
          <p:cNvSpPr txBox="1"/>
          <p:nvPr/>
        </p:nvSpPr>
        <p:spPr>
          <a:xfrm>
            <a:off x="470916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HunyuanVideo-Avatar · Tencent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8" invalidUrl="" action="" tgtFrame="" tooltip="https://hunyuanvideo-avatar.github.io/"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Two people: who is speaking?</a:t>
            </a:r>
            <a:endParaRPr lang="en-US" sz="2800" dirty="0"/>
          </a:p>
        </p:txBody>
      </p:sp>
      <p:sp>
        <p:nvSpPr>
          <p:cNvPr id="3" name="frame-638"/>
          <p:cNvSpPr/>
          <p:nvPr/>
        </p:nvSpPr>
        <p:spPr>
          <a:xfrm>
            <a:off x="548640" y="1051560"/>
            <a:ext cx="3886200" cy="2185988"/>
          </a:xfrm>
          <a:prstGeom prst="rect">
            <a:avLst/>
          </a:prstGeom>
          <a:solidFill>
            <a:srgbClr val="111110"/>
          </a:solidFill>
          <a:ln w="9525">
            <a:solidFill>
              <a:srgbClr val="3A3631"/>
            </a:solidFill>
            <a:prstDash val="solid"/>
          </a:ln>
        </p:spPr>
      </p:sp>
      <p:pic>
        <p:nvPicPr>
          <p:cNvPr id="4" name="poster-639" descr="/tmp/claude-0/-home-claude/3f57d8ae-af99-58f6-a974-209369218365/scratchpad/build/covers/multitalk_car.jpg">
            <a:hlinkClick r:id="rId2" tooltip="Watch on the original page"/>
          </p:cNvPr>
          <p:cNvPicPr>
            <a:picLocks noChangeAspect="1"/>
          </p:cNvPicPr>
          <p:nvPr/>
        </p:nvPicPr>
        <p:blipFill>
          <a:blip r:embed="rId1"/>
          <a:stretch>
            <a:fillRect/>
          </a:stretch>
        </p:blipFill>
        <p:spPr>
          <a:xfrm>
            <a:off x="548640" y="1173004"/>
            <a:ext cx="3886200" cy="1943100"/>
          </a:xfrm>
          <a:prstGeom prst="rect">
            <a:avLst/>
          </a:prstGeom>
        </p:spPr>
      </p:pic>
      <p:sp>
        <p:nvSpPr>
          <p:cNvPr id="5" name="play-640">
            <a:hlinkClick r:id="rId3" tooltip="Watch on the original page"/>
          </p:cNvPr>
          <p:cNvSpPr/>
          <p:nvPr/>
        </p:nvSpPr>
        <p:spPr>
          <a:xfrm>
            <a:off x="2219706" y="1872520"/>
            <a:ext cx="544068" cy="544068"/>
          </a:xfrm>
          <a:prstGeom prst="ellipse">
            <a:avLst/>
          </a:prstGeom>
          <a:solidFill>
            <a:srgbClr val="B4472A">
              <a:alpha val="92000"/>
            </a:srgbClr>
          </a:solidFill>
          <a:ln w="15875">
            <a:solidFill>
              <a:srgbClr val="FBF3EC"/>
            </a:solidFill>
            <a:prstDash val="solid"/>
          </a:ln>
        </p:spPr>
      </p:sp>
      <p:sp>
        <p:nvSpPr>
          <p:cNvPr id="6" name="playicon-641"/>
          <p:cNvSpPr/>
          <p:nvPr/>
        </p:nvSpPr>
        <p:spPr>
          <a:xfrm rot="5400000">
            <a:off x="2415570" y="2035740"/>
            <a:ext cx="217627" cy="217627"/>
          </a:xfrm>
          <a:prstGeom prst="triangle">
            <a:avLst/>
          </a:prstGeom>
          <a:solidFill>
            <a:srgbClr val="FBF3EC"/>
          </a:solidFill>
          <a:ln w="12700">
            <a:solidFill>
              <a:srgbClr val="FBF3EC"/>
            </a:solidFill>
            <a:prstDash val="solid"/>
          </a:ln>
        </p:spPr>
      </p:sp>
      <p:sp>
        <p:nvSpPr>
          <p:cNvPr id="7" name="text-642"/>
          <p:cNvSpPr txBox="1"/>
          <p:nvPr/>
        </p:nvSpPr>
        <p:spPr>
          <a:xfrm>
            <a:off x="54864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MultiTalk (NeurIPS 2025)</a:t>
            </a:r>
            <a:endParaRPr lang="en-US" sz="1400" dirty="0"/>
          </a:p>
        </p:txBody>
      </p:sp>
      <p:sp>
        <p:nvSpPr>
          <p:cNvPr id="8" name="text-643"/>
          <p:cNvSpPr txBox="1"/>
          <p:nvPr/>
        </p:nvSpPr>
        <p:spPr>
          <a:xfrm>
            <a:off x="54864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Each voice track is bound to one person, so the right mouth moves.</a:t>
            </a:r>
            <a:endParaRPr lang="en-US" sz="1150" dirty="0"/>
          </a:p>
        </p:txBody>
      </p:sp>
      <p:sp>
        <p:nvSpPr>
          <p:cNvPr id="9" name="text-644"/>
          <p:cNvSpPr txBox="1"/>
          <p:nvPr/>
        </p:nvSpPr>
        <p:spPr>
          <a:xfrm>
            <a:off x="54864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MultiTalk · MeiGen-AI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4" invalidUrl="" action="" tgtFrame="" tooltip="https://meigen-ai.github.io/multi-talk/"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0" name="frame-645"/>
          <p:cNvSpPr/>
          <p:nvPr/>
        </p:nvSpPr>
        <p:spPr>
          <a:xfrm>
            <a:off x="4709160" y="1051560"/>
            <a:ext cx="3886200" cy="2185988"/>
          </a:xfrm>
          <a:prstGeom prst="rect">
            <a:avLst/>
          </a:prstGeom>
          <a:solidFill>
            <a:srgbClr val="111110"/>
          </a:solidFill>
          <a:ln w="9525">
            <a:solidFill>
              <a:srgbClr val="3A3631"/>
            </a:solidFill>
            <a:prstDash val="solid"/>
          </a:ln>
        </p:spPr>
      </p:sp>
      <p:pic>
        <p:nvPicPr>
          <p:cNvPr id="11" name="poster-646" descr="/tmp/claude-0/-home-claude/3f57d8ae-af99-58f6-a974-209369218365/scratchpad/build/covers/hunyuan_duet.jpg">
            <a:hlinkClick r:id="rId6" tooltip="Watch on the original page"/>
          </p:cNvPr>
          <p:cNvPicPr>
            <a:picLocks noChangeAspect="1"/>
          </p:cNvPicPr>
          <p:nvPr/>
        </p:nvPicPr>
        <p:blipFill>
          <a:blip r:embed="rId5"/>
          <a:stretch>
            <a:fillRect/>
          </a:stretch>
        </p:blipFill>
        <p:spPr>
          <a:xfrm>
            <a:off x="5161814" y="1051560"/>
            <a:ext cx="2980892" cy="2185988"/>
          </a:xfrm>
          <a:prstGeom prst="rect">
            <a:avLst/>
          </a:prstGeom>
        </p:spPr>
      </p:pic>
      <p:sp>
        <p:nvSpPr>
          <p:cNvPr id="12" name="play-647">
            <a:hlinkClick r:id="rId7" tooltip="Watch on the original page"/>
          </p:cNvPr>
          <p:cNvSpPr/>
          <p:nvPr/>
        </p:nvSpPr>
        <p:spPr>
          <a:xfrm>
            <a:off x="6368796" y="1861090"/>
            <a:ext cx="566928" cy="566928"/>
          </a:xfrm>
          <a:prstGeom prst="ellipse">
            <a:avLst/>
          </a:prstGeom>
          <a:solidFill>
            <a:srgbClr val="B4472A">
              <a:alpha val="92000"/>
            </a:srgbClr>
          </a:solidFill>
          <a:ln w="15875">
            <a:solidFill>
              <a:srgbClr val="FBF3EC"/>
            </a:solidFill>
            <a:prstDash val="solid"/>
          </a:ln>
        </p:spPr>
      </p:sp>
      <p:sp>
        <p:nvSpPr>
          <p:cNvPr id="13" name="playicon-648"/>
          <p:cNvSpPr/>
          <p:nvPr/>
        </p:nvSpPr>
        <p:spPr>
          <a:xfrm rot="5400000">
            <a:off x="6572890" y="2031168"/>
            <a:ext cx="226771" cy="226771"/>
          </a:xfrm>
          <a:prstGeom prst="triangle">
            <a:avLst/>
          </a:prstGeom>
          <a:solidFill>
            <a:srgbClr val="FBF3EC"/>
          </a:solidFill>
          <a:ln w="12700">
            <a:solidFill>
              <a:srgbClr val="FBF3EC"/>
            </a:solidFill>
            <a:prstDash val="solid"/>
          </a:ln>
        </p:spPr>
      </p:sp>
      <p:sp>
        <p:nvSpPr>
          <p:cNvPr id="14" name="text-649"/>
          <p:cNvSpPr txBox="1"/>
          <p:nvPr/>
        </p:nvSpPr>
        <p:spPr>
          <a:xfrm>
            <a:off x="470916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HunyuanVideo-Avatar (Tencent)</a:t>
            </a:r>
            <a:endParaRPr lang="en-US" sz="1400" dirty="0"/>
          </a:p>
        </p:txBody>
      </p:sp>
      <p:sp>
        <p:nvSpPr>
          <p:cNvPr id="15" name="text-650"/>
          <p:cNvSpPr txBox="1"/>
          <p:nvPr/>
        </p:nvSpPr>
        <p:spPr>
          <a:xfrm>
            <a:off x="470916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Multiple characters, with an emotion module for each voice.</a:t>
            </a:r>
            <a:endParaRPr lang="en-US" sz="1150" dirty="0"/>
          </a:p>
        </p:txBody>
      </p:sp>
      <p:sp>
        <p:nvSpPr>
          <p:cNvPr id="16" name="text-651"/>
          <p:cNvSpPr txBox="1"/>
          <p:nvPr/>
        </p:nvSpPr>
        <p:spPr>
          <a:xfrm>
            <a:off x="470916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HunyuanVideo-Avatar · Tencent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8" invalidUrl="" action="" tgtFrame="" tooltip="https://hunyuanvideo-avatar.github.io/"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Dubbing: one performance, many languages</a:t>
            </a:r>
            <a:endParaRPr lang="en-US" sz="2800" dirty="0"/>
          </a:p>
        </p:txBody>
      </p:sp>
      <p:sp>
        <p:nvSpPr>
          <p:cNvPr id="3" name="frame-652"/>
          <p:cNvSpPr/>
          <p:nvPr/>
        </p:nvSpPr>
        <p:spPr>
          <a:xfrm>
            <a:off x="548640" y="1051560"/>
            <a:ext cx="4343400" cy="2441448"/>
          </a:xfrm>
          <a:prstGeom prst="rect">
            <a:avLst/>
          </a:prstGeom>
          <a:solidFill>
            <a:srgbClr val="111110"/>
          </a:solidFill>
          <a:ln w="9525">
            <a:solidFill>
              <a:srgbClr val="3A3631"/>
            </a:solidFill>
            <a:prstDash val="solid"/>
          </a:ln>
        </p:spPr>
      </p:sp>
      <p:pic>
        <p:nvPicPr>
          <p:cNvPr id="4" name="poster-653" descr="/tmp/claude-0/-home-claude/3f57d8ae-af99-58f6-a974-209369218365/scratchpad/build/covers/infinitetalk_dub.jpg">
            <a:hlinkClick r:id="rId2" tooltip="Watch on the original page"/>
          </p:cNvPr>
          <p:cNvPicPr>
            <a:picLocks noChangeAspect="1"/>
          </p:cNvPicPr>
          <p:nvPr/>
        </p:nvPicPr>
        <p:blipFill>
          <a:blip r:embed="rId1"/>
          <a:stretch>
            <a:fillRect/>
          </a:stretch>
        </p:blipFill>
        <p:spPr>
          <a:xfrm>
            <a:off x="548640" y="1284839"/>
            <a:ext cx="4343400" cy="1974890"/>
          </a:xfrm>
          <a:prstGeom prst="rect">
            <a:avLst/>
          </a:prstGeom>
        </p:spPr>
      </p:pic>
      <p:sp>
        <p:nvSpPr>
          <p:cNvPr id="5" name="play-654">
            <a:hlinkClick r:id="rId3" tooltip="Watch on the original page"/>
          </p:cNvPr>
          <p:cNvSpPr/>
          <p:nvPr/>
        </p:nvSpPr>
        <p:spPr>
          <a:xfrm>
            <a:off x="2443855" y="1995799"/>
            <a:ext cx="552969" cy="552969"/>
          </a:xfrm>
          <a:prstGeom prst="ellipse">
            <a:avLst/>
          </a:prstGeom>
          <a:solidFill>
            <a:srgbClr val="B4472A">
              <a:alpha val="92000"/>
            </a:srgbClr>
          </a:solidFill>
          <a:ln w="15875">
            <a:solidFill>
              <a:srgbClr val="FBF3EC"/>
            </a:solidFill>
            <a:prstDash val="solid"/>
          </a:ln>
        </p:spPr>
      </p:sp>
      <p:sp>
        <p:nvSpPr>
          <p:cNvPr id="6" name="playicon-655"/>
          <p:cNvSpPr/>
          <p:nvPr/>
        </p:nvSpPr>
        <p:spPr>
          <a:xfrm rot="5400000">
            <a:off x="2642924" y="2161690"/>
            <a:ext cx="221188" cy="221188"/>
          </a:xfrm>
          <a:prstGeom prst="triangle">
            <a:avLst/>
          </a:prstGeom>
          <a:solidFill>
            <a:srgbClr val="FBF3EC"/>
          </a:solidFill>
          <a:ln w="12700">
            <a:solidFill>
              <a:srgbClr val="FBF3EC"/>
            </a:solidFill>
            <a:prstDash val="solid"/>
          </a:ln>
        </p:spPr>
      </p:sp>
      <p:sp>
        <p:nvSpPr>
          <p:cNvPr id="7" name="text-656"/>
          <p:cNvSpPr txBox="1"/>
          <p:nvPr/>
        </p:nvSpPr>
        <p:spPr>
          <a:xfrm>
            <a:off x="548640" y="3547872"/>
            <a:ext cx="43434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InfiniteTalk · MeiGen-AI · click to watch</a:t>
            </a:r>
            <a:endParaRPr lang="en-US" sz="900" dirty="0"/>
          </a:p>
        </p:txBody>
      </p:sp>
      <p:sp>
        <p:nvSpPr>
          <p:cNvPr id="8" name="text-657"/>
          <p:cNvSpPr txBox="1"/>
          <p:nvPr/>
        </p:nvSpPr>
        <p:spPr>
          <a:xfrm>
            <a:off x="5120640" y="1024128"/>
            <a:ext cx="3474720" cy="19659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Re-generates lips, head and body to a new voice</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Open weights; any length</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Film precedent: Fall (2022), 30+ words “vubbed”</a:t>
            </a:r>
            <a:endParaRPr lang="en-US" sz="1300" dirty="0"/>
          </a:p>
        </p:txBody>
      </p:sp>
      <p:sp>
        <p:nvSpPr>
          <p:cNvPr id="9" name="btn-658"/>
          <p:cNvSpPr/>
          <p:nvPr/>
        </p:nvSpPr>
        <p:spPr>
          <a:xfrm>
            <a:off x="5120640" y="3072384"/>
            <a:ext cx="3474720" cy="292608"/>
          </a:xfrm>
          <a:prstGeom prst="roundRect">
            <a:avLst>
              <a:gd name="adj" fmla="val 21875"/>
            </a:avLst>
          </a:prstGeom>
          <a:solidFill>
            <a:srgbClr val="2E2B27"/>
          </a:solidFill>
          <a:ln w="12700">
            <a:solidFill>
              <a:srgbClr val="E7A07F"/>
            </a:solidFill>
            <a:prstDash val="solid"/>
          </a:ln>
        </p:spPr>
      </p:sp>
      <p:sp>
        <p:nvSpPr>
          <p:cNvPr id="10" name="btntext-659"/>
          <p:cNvSpPr txBox="1"/>
          <p:nvPr/>
        </p:nvSpPr>
        <p:spPr>
          <a:xfrm>
            <a:off x="5248656" y="3072384"/>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4" invalidUrl="" action="" tgtFrame="" tooltip="https://meigen-ai.github.io/InfiniteTalk/" history="1" highlightClick="0" endSnd="0">
                  <a:extLst>
                    <a:ext uri="{A12FA001-AC4F-418D-AE19-62706E023703}">
                      <ahyp:hlinkClr xmlns:ahyp="http://schemas.microsoft.com/office/drawing/2018/hyperlinkcolor" val="tx"/>
                    </a:ext>
                  </a:extLst>
                </a:hlinkClick>
              </a:rPr>
              <a:t>► InfiniteTalk project page</a:t>
            </a:r>
            <a:endParaRPr lang="en-US" sz="1150" dirty="0"/>
          </a:p>
        </p:txBody>
      </p:sp>
      <p:sp>
        <p:nvSpPr>
          <p:cNvPr id="11" name="text-661"/>
          <p:cNvSpPr txBox="1"/>
          <p:nvPr/>
        </p:nvSpPr>
        <p:spPr>
          <a:xfrm>
            <a:off x="5120640" y="3392424"/>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meigen-ai.github.io/InfiniteTalk</a:t>
            </a:r>
            <a:endParaRPr lang="en-US" sz="800" dirty="0"/>
          </a:p>
        </p:txBody>
      </p:sp>
      <p:sp>
        <p:nvSpPr>
          <p:cNvPr id="12" name="btn-662"/>
          <p:cNvSpPr/>
          <p:nvPr/>
        </p:nvSpPr>
        <p:spPr>
          <a:xfrm>
            <a:off x="5120640" y="3602736"/>
            <a:ext cx="3474720" cy="292608"/>
          </a:xfrm>
          <a:prstGeom prst="roundRect">
            <a:avLst>
              <a:gd name="adj" fmla="val 21875"/>
            </a:avLst>
          </a:prstGeom>
          <a:solidFill>
            <a:srgbClr val="2E2B27"/>
          </a:solidFill>
          <a:ln w="12700">
            <a:solidFill>
              <a:srgbClr val="E7A07F"/>
            </a:solidFill>
            <a:prstDash val="solid"/>
          </a:ln>
        </p:spPr>
      </p:sp>
      <p:sp>
        <p:nvSpPr>
          <p:cNvPr id="13" name="btntext-663"/>
          <p:cNvSpPr txBox="1"/>
          <p:nvPr/>
        </p:nvSpPr>
        <p:spPr>
          <a:xfrm>
            <a:off x="5248656" y="3602736"/>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5" invalidUrl="" action="" tgtFrame="" tooltip="https://www.youtube.com/watch?v=iQ1OPpj8gPA" history="1" highlightClick="0" endSnd="0">
                  <a:extLst>
                    <a:ext uri="{A12FA001-AC4F-418D-AE19-62706E023703}">
                      <ahyp:hlinkClr xmlns:ahyp="http://schemas.microsoft.com/office/drawing/2018/hyperlinkcolor" val="tx"/>
                    </a:ext>
                  </a:extLst>
                </a:hlinkClick>
              </a:rPr>
              <a:t>► Flawless TrueSync on Fall (YouTube)</a:t>
            </a:r>
            <a:endParaRPr lang="en-US" sz="1150" dirty="0"/>
          </a:p>
        </p:txBody>
      </p:sp>
      <p:sp>
        <p:nvSpPr>
          <p:cNvPr id="14" name="text-665"/>
          <p:cNvSpPr txBox="1"/>
          <p:nvPr/>
        </p:nvSpPr>
        <p:spPr>
          <a:xfrm>
            <a:off x="5120640" y="3922776"/>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www.youtube.com/watch?v=iQ1OPpj8gPA</a:t>
            </a:r>
            <a:endParaRPr lang="en-US" sz="800" dirty="0"/>
          </a:p>
        </p:txBody>
      </p:sp>
      <p:sp>
        <p:nvSpPr>
          <p:cNvPr id="1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A performance built from references</a:t>
            </a:r>
            <a:endParaRPr lang="en-US" sz="2800" dirty="0"/>
          </a:p>
        </p:txBody>
      </p:sp>
      <p:sp>
        <p:nvSpPr>
          <p:cNvPr id="3" name="frame-666"/>
          <p:cNvSpPr/>
          <p:nvPr/>
        </p:nvSpPr>
        <p:spPr>
          <a:xfrm>
            <a:off x="1971040" y="1024128"/>
            <a:ext cx="5201920" cy="2926080"/>
          </a:xfrm>
          <a:prstGeom prst="rect">
            <a:avLst/>
          </a:prstGeom>
          <a:solidFill>
            <a:srgbClr val="111110"/>
          </a:solidFill>
          <a:ln w="9525">
            <a:solidFill>
              <a:srgbClr val="3A3631"/>
            </a:solidFill>
            <a:prstDash val="solid"/>
          </a:ln>
        </p:spPr>
      </p:sp>
      <p:pic>
        <p:nvPicPr>
          <p:cNvPr id="4" name="poster-667" descr="/tmp/claude-0/-home-claude/3f57d8ae-af99-58f6-a974-209369218365/scratchpad/build/covers/vidu_ref.jpg">
            <a:hlinkClick r:id="rId2" tooltip="Watch on the original page"/>
          </p:cNvPr>
          <p:cNvPicPr>
            <a:picLocks noChangeAspect="1"/>
          </p:cNvPicPr>
          <p:nvPr/>
        </p:nvPicPr>
        <p:blipFill>
          <a:blip r:embed="rId1"/>
          <a:stretch>
            <a:fillRect/>
          </a:stretch>
        </p:blipFill>
        <p:spPr>
          <a:xfrm>
            <a:off x="1973179" y="1024128"/>
            <a:ext cx="5197642" cy="2926080"/>
          </a:xfrm>
          <a:prstGeom prst="rect">
            <a:avLst/>
          </a:prstGeom>
        </p:spPr>
      </p:pic>
      <p:sp>
        <p:nvSpPr>
          <p:cNvPr id="5" name="play-668">
            <a:hlinkClick r:id="rId3" tooltip="Watch on the original page"/>
          </p:cNvPr>
          <p:cNvSpPr/>
          <p:nvPr/>
        </p:nvSpPr>
        <p:spPr>
          <a:xfrm>
            <a:off x="4288536" y="2203704"/>
            <a:ext cx="566928" cy="566928"/>
          </a:xfrm>
          <a:prstGeom prst="ellipse">
            <a:avLst/>
          </a:prstGeom>
          <a:solidFill>
            <a:srgbClr val="B4472A">
              <a:alpha val="92000"/>
            </a:srgbClr>
          </a:solidFill>
          <a:ln w="15875">
            <a:solidFill>
              <a:srgbClr val="FBF3EC"/>
            </a:solidFill>
            <a:prstDash val="solid"/>
          </a:ln>
        </p:spPr>
      </p:sp>
      <p:sp>
        <p:nvSpPr>
          <p:cNvPr id="6" name="playicon-669"/>
          <p:cNvSpPr/>
          <p:nvPr/>
        </p:nvSpPr>
        <p:spPr>
          <a:xfrm rot="5400000">
            <a:off x="4492630" y="2373782"/>
            <a:ext cx="226771" cy="226771"/>
          </a:xfrm>
          <a:prstGeom prst="triangle">
            <a:avLst/>
          </a:prstGeom>
          <a:solidFill>
            <a:srgbClr val="FBF3EC"/>
          </a:solidFill>
          <a:ln w="12700">
            <a:solidFill>
              <a:srgbClr val="FBF3EC"/>
            </a:solidFill>
            <a:prstDash val="solid"/>
          </a:ln>
        </p:spPr>
      </p:sp>
      <p:sp>
        <p:nvSpPr>
          <p:cNvPr id="7" name="text-670"/>
          <p:cNvSpPr txBox="1"/>
          <p:nvPr/>
        </p:nvSpPr>
        <p:spPr>
          <a:xfrm>
            <a:off x="548640" y="4023360"/>
            <a:ext cx="8046720" cy="274320"/>
          </a:xfrm>
          <a:prstGeom prst="rect">
            <a:avLst/>
          </a:prstGeom>
          <a:noFill/>
          <a:ln/>
        </p:spPr>
        <p:txBody>
          <a:bodyPr wrap="square" lIns="0" tIns="0" rIns="0" bIns="0" rtlCol="0" anchor="t"/>
          <a:lstStyle/>
          <a:p>
            <a:pPr algn="ctr" indent="0" marL="0">
              <a:buNone/>
            </a:pPr>
            <a:r>
              <a:rPr lang="en-US" sz="1050" dirty="0">
                <a:solidFill>
                  <a:srgbClr val="CFC8BA"/>
                </a:solidFill>
                <a:latin typeface="Calibri" pitchFamily="34" charset="0"/>
                <a:ea typeface="Calibri" pitchFamily="34" charset="-122"/>
                <a:cs typeface="Calibri" pitchFamily="34" charset="-120"/>
              </a:rPr>
              <a:t>Character, wardrobe, set and voice can each be pinned by a reference  ·  </a:t>
            </a:r>
            <a:pPr algn="ctr" indent="0" marL="0">
              <a:buNone/>
            </a:pPr>
            <a:r>
              <a:rPr lang="en-US" sz="1050" dirty="0">
                <a:solidFill>
                  <a:srgbClr val="6E665C"/>
                </a:solidFill>
                <a:latin typeface="Calibri" pitchFamily="34" charset="0"/>
                <a:ea typeface="Calibri" pitchFamily="34" charset="-122"/>
                <a:cs typeface="Calibri" pitchFamily="34" charset="-120"/>
              </a:rPr>
              <a:t>Vidu · ShengShu (version not stated) · click to watch</a:t>
            </a:r>
            <a:pPr algn="ctr" indent="0" marL="0">
              <a:buNone/>
            </a:pPr>
            <a:r>
              <a:rPr lang="en-US" sz="1050" u="sng" dirty="0">
                <a:solidFill>
                  <a:srgbClr val="E7A07F"/>
                </a:solidFill>
                <a:latin typeface="Calibri" pitchFamily="34" charset="0"/>
                <a:ea typeface="Calibri" pitchFamily="34" charset="-122"/>
                <a:cs typeface="Calibri" pitchFamily="34" charset="-120"/>
                <a:hlinkClick r:id="rId4" invalidUrl="" action="" tgtFrame="" tooltip="https://www.vidu.com/" history="1" highlightClick="0" endSnd="0">
                  <a:extLst>
                    <a:ext uri="{A12FA001-AC4F-418D-AE19-62706E023703}">
                      <ahyp:hlinkClr xmlns:ahyp="http://schemas.microsoft.com/office/drawing/2018/hyperlinkcolor" val="tx"/>
                    </a:ext>
                  </a:extLst>
                </a:hlinkClick>
              </a:rPr>
              <a:t>  ·  source ↗</a:t>
            </a:r>
            <a:endParaRPr lang="en-US" sz="1050" dirty="0"/>
          </a:p>
        </p:txBody>
      </p:sp>
      <p:sp>
        <p:nvSpPr>
          <p:cNvPr id="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Directing with references</a:t>
            </a:r>
            <a:endParaRPr lang="en-US" sz="2800" dirty="0"/>
          </a:p>
        </p:txBody>
      </p:sp>
      <p:sp>
        <p:nvSpPr>
          <p:cNvPr id="3" name="card-671"/>
          <p:cNvSpPr/>
          <p:nvPr/>
        </p:nvSpPr>
        <p:spPr>
          <a:xfrm>
            <a:off x="548640" y="1024128"/>
            <a:ext cx="1888236" cy="2366889"/>
          </a:xfrm>
          <a:prstGeom prst="roundRect">
            <a:avLst>
              <a:gd name="adj" fmla="val 3874"/>
            </a:avLst>
          </a:prstGeom>
          <a:solidFill>
            <a:srgbClr val="2B2926"/>
          </a:solidFill>
          <a:ln w="12700">
            <a:solidFill>
              <a:srgbClr val="2B2926"/>
            </a:solidFill>
            <a:prstDash val="solid"/>
          </a:ln>
        </p:spPr>
      </p:sp>
      <p:pic>
        <p:nvPicPr>
          <p:cNvPr id="4" name="thumb-672" descr="/tmp/claude-0/-home-claude/3f57d8ae-af99-58f6-a974-209369218365/scratchpad/build/covers/vidu_ref.jpg">    </p:cNvPr>
          <p:cNvPicPr>
            <a:picLocks noChangeAspect="1"/>
          </p:cNvPicPr>
          <p:nvPr/>
        </p:nvPicPr>
        <p:blipFill>
          <a:blip r:embed="rId1"/>
          <a:srcRect l="13407" r="13407" t="0" b="0"/>
          <a:stretch/>
        </p:blipFill>
        <p:spPr>
          <a:xfrm>
            <a:off x="548640" y="1024128"/>
            <a:ext cx="1888236" cy="1452489"/>
          </a:xfrm>
          <a:prstGeom prst="rect">
            <a:avLst/>
          </a:prstGeom>
        </p:spPr>
      </p:pic>
      <p:sp>
        <p:nvSpPr>
          <p:cNvPr id="5" name="text-673"/>
          <p:cNvSpPr txBox="1"/>
          <p:nvPr/>
        </p:nvSpPr>
        <p:spPr>
          <a:xfrm>
            <a:off x="676656" y="2549769"/>
            <a:ext cx="1632204"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Who</a:t>
            </a:r>
            <a:endParaRPr lang="en-US" sz="1350" dirty="0"/>
          </a:p>
        </p:txBody>
      </p:sp>
      <p:sp>
        <p:nvSpPr>
          <p:cNvPr id="6" name="text-674"/>
          <p:cNvSpPr txBox="1"/>
          <p:nvPr/>
        </p:nvSpPr>
        <p:spPr>
          <a:xfrm>
            <a:off x="676656" y="2805801"/>
            <a:ext cx="1632204"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Identity refs: up to 15 images (Vidu Q4)</a:t>
            </a:r>
            <a:endParaRPr lang="en-US" sz="1150" dirty="0"/>
          </a:p>
        </p:txBody>
      </p:sp>
      <p:sp>
        <p:nvSpPr>
          <p:cNvPr id="7" name="card-675"/>
          <p:cNvSpPr/>
          <p:nvPr/>
        </p:nvSpPr>
        <p:spPr>
          <a:xfrm>
            <a:off x="2601468" y="1024128"/>
            <a:ext cx="1888236" cy="2366889"/>
          </a:xfrm>
          <a:prstGeom prst="roundRect">
            <a:avLst>
              <a:gd name="adj" fmla="val 3874"/>
            </a:avLst>
          </a:prstGeom>
          <a:solidFill>
            <a:srgbClr val="2B2926"/>
          </a:solidFill>
          <a:ln w="12700">
            <a:solidFill>
              <a:srgbClr val="2B2926"/>
            </a:solidFill>
            <a:prstDash val="solid"/>
          </a:ln>
        </p:spPr>
      </p:sp>
      <p:pic>
        <p:nvPicPr>
          <p:cNvPr id="8" name="thumb-676" descr="/tmp/claude-0/-home-claude/3f57d8ae-af99-58f6-a974-209369218365/scratchpad/build/covers/seedance_piano.jpg">    </p:cNvPr>
          <p:cNvPicPr>
            <a:picLocks noChangeAspect="1"/>
          </p:cNvPicPr>
          <p:nvPr/>
        </p:nvPicPr>
        <p:blipFill>
          <a:blip r:embed="rId2"/>
          <a:srcRect l="13437" r="13437" t="0" b="0"/>
          <a:stretch/>
        </p:blipFill>
        <p:spPr>
          <a:xfrm>
            <a:off x="2601468" y="1024128"/>
            <a:ext cx="1888236" cy="1452489"/>
          </a:xfrm>
          <a:prstGeom prst="rect">
            <a:avLst/>
          </a:prstGeom>
        </p:spPr>
      </p:pic>
      <p:sp>
        <p:nvSpPr>
          <p:cNvPr id="9" name="text-677"/>
          <p:cNvSpPr txBox="1"/>
          <p:nvPr/>
        </p:nvSpPr>
        <p:spPr>
          <a:xfrm>
            <a:off x="2729484" y="2549769"/>
            <a:ext cx="1632204"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How they sound</a:t>
            </a:r>
            <a:endParaRPr lang="en-US" sz="1350" dirty="0"/>
          </a:p>
        </p:txBody>
      </p:sp>
      <p:sp>
        <p:nvSpPr>
          <p:cNvPr id="10" name="text-678"/>
          <p:cNvSpPr txBox="1"/>
          <p:nvPr/>
        </p:nvSpPr>
        <p:spPr>
          <a:xfrm>
            <a:off x="2729484" y="2805801"/>
            <a:ext cx="1632204"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Voice refs: Vidu Q4, Seedance 2.0</a:t>
            </a:r>
            <a:endParaRPr lang="en-US" sz="1150" dirty="0"/>
          </a:p>
        </p:txBody>
      </p:sp>
      <p:sp>
        <p:nvSpPr>
          <p:cNvPr id="11" name="card-679"/>
          <p:cNvSpPr/>
          <p:nvPr/>
        </p:nvSpPr>
        <p:spPr>
          <a:xfrm>
            <a:off x="4654296" y="1024128"/>
            <a:ext cx="1888236" cy="2366889"/>
          </a:xfrm>
          <a:prstGeom prst="roundRect">
            <a:avLst>
              <a:gd name="adj" fmla="val 3874"/>
            </a:avLst>
          </a:prstGeom>
          <a:solidFill>
            <a:srgbClr val="B4472A"/>
          </a:solidFill>
          <a:ln w="12700">
            <a:solidFill>
              <a:srgbClr val="B4472A"/>
            </a:solidFill>
            <a:prstDash val="solid"/>
          </a:ln>
        </p:spPr>
      </p:sp>
      <p:pic>
        <p:nvPicPr>
          <p:cNvPr id="12" name="thumb-680" descr="/tmp/claude-0/-home-claude/3f57d8ae-af99-58f6-a974-209369218365/scratchpad/build/covers/ltx2_a2v.jpg">    </p:cNvPr>
          <p:cNvPicPr>
            <a:picLocks noChangeAspect="1"/>
          </p:cNvPicPr>
          <p:nvPr/>
        </p:nvPicPr>
        <p:blipFill>
          <a:blip r:embed="rId3"/>
          <a:srcRect l="13437" r="13437" t="0" b="0"/>
          <a:stretch/>
        </p:blipFill>
        <p:spPr>
          <a:xfrm>
            <a:off x="4654296" y="1024128"/>
            <a:ext cx="1888236" cy="1452489"/>
          </a:xfrm>
          <a:prstGeom prst="rect">
            <a:avLst/>
          </a:prstGeom>
        </p:spPr>
      </p:pic>
      <p:sp>
        <p:nvSpPr>
          <p:cNvPr id="13" name="text-681"/>
          <p:cNvSpPr txBox="1"/>
          <p:nvPr/>
        </p:nvSpPr>
        <p:spPr>
          <a:xfrm>
            <a:off x="4782312" y="2549769"/>
            <a:ext cx="1632204" cy="246888"/>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Your own track</a:t>
            </a:r>
            <a:endParaRPr lang="en-US" sz="1350" dirty="0"/>
          </a:p>
        </p:txBody>
      </p:sp>
      <p:sp>
        <p:nvSpPr>
          <p:cNvPr id="14" name="text-682"/>
          <p:cNvSpPr txBox="1"/>
          <p:nvPr/>
        </p:nvSpPr>
        <p:spPr>
          <a:xfrm>
            <a:off x="4782312" y="2805801"/>
            <a:ext cx="1632204" cy="548640"/>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Record the line; LTX-2 or Wan-S2V acts it</a:t>
            </a:r>
            <a:endParaRPr lang="en-US" sz="1150" dirty="0"/>
          </a:p>
        </p:txBody>
      </p:sp>
      <p:sp>
        <p:nvSpPr>
          <p:cNvPr id="15" name="card-683"/>
          <p:cNvSpPr/>
          <p:nvPr/>
        </p:nvSpPr>
        <p:spPr>
          <a:xfrm>
            <a:off x="6707124" y="1024128"/>
            <a:ext cx="1888236" cy="2366889"/>
          </a:xfrm>
          <a:prstGeom prst="roundRect">
            <a:avLst>
              <a:gd name="adj" fmla="val 3874"/>
            </a:avLst>
          </a:prstGeom>
          <a:solidFill>
            <a:srgbClr val="2B2926"/>
          </a:solidFill>
          <a:ln w="12700">
            <a:solidFill>
              <a:srgbClr val="2B2926"/>
            </a:solidFill>
            <a:prstDash val="solid"/>
          </a:ln>
        </p:spPr>
      </p:sp>
      <p:pic>
        <p:nvPicPr>
          <p:cNvPr id="16" name="thumb-684" descr="/tmp/claude-0/-home-claude/3f57d8ae-af99-58f6-a974-209369218365/scratchpad/build/covers/multitalk_car.jpg">    </p:cNvPr>
          <p:cNvPicPr>
            <a:picLocks noChangeAspect="1"/>
          </p:cNvPicPr>
          <p:nvPr/>
        </p:nvPicPr>
        <p:blipFill>
          <a:blip r:embed="rId4"/>
          <a:srcRect l="17500" r="17500" t="0" b="0"/>
          <a:stretch/>
        </p:blipFill>
        <p:spPr>
          <a:xfrm>
            <a:off x="6707124" y="1024128"/>
            <a:ext cx="1888236" cy="1452489"/>
          </a:xfrm>
          <a:prstGeom prst="rect">
            <a:avLst/>
          </a:prstGeom>
        </p:spPr>
      </p:pic>
      <p:sp>
        <p:nvSpPr>
          <p:cNvPr id="17" name="text-685"/>
          <p:cNvSpPr txBox="1"/>
          <p:nvPr/>
        </p:nvSpPr>
        <p:spPr>
          <a:xfrm>
            <a:off x="6835140" y="2549769"/>
            <a:ext cx="1632204"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Whose line</a:t>
            </a:r>
            <a:endParaRPr lang="en-US" sz="1350" dirty="0"/>
          </a:p>
        </p:txBody>
      </p:sp>
      <p:sp>
        <p:nvSpPr>
          <p:cNvPr id="18" name="text-686"/>
          <p:cNvSpPr txBox="1"/>
          <p:nvPr/>
        </p:nvSpPr>
        <p:spPr>
          <a:xfrm>
            <a:off x="6835140" y="2805801"/>
            <a:ext cx="1632204"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One track per person (MultiTalk, NAVA)</a:t>
            </a:r>
            <a:endParaRPr lang="en-US" sz="1150" dirty="0"/>
          </a:p>
        </p:txBody>
      </p:sp>
      <p:sp>
        <p:nvSpPr>
          <p:cNvPr id="19" name="text-687"/>
          <p:cNvSpPr txBox="1"/>
          <p:nvPr/>
        </p:nvSpPr>
        <p:spPr>
          <a:xfrm>
            <a:off x="548640" y="3500745"/>
            <a:ext cx="8046720" cy="365760"/>
          </a:xfrm>
          <a:prstGeom prst="rect">
            <a:avLst/>
          </a:prstGeom>
          <a:noFill/>
          <a:ln/>
        </p:spPr>
        <p:txBody>
          <a:bodyPr wrap="square" lIns="0" tIns="0" rIns="0" bIns="0" rtlCol="0" anchor="t"/>
          <a:lstStyle/>
          <a:p>
            <a:pPr indent="0" marL="0">
              <a:buNone/>
            </a:pPr>
            <a:r>
              <a:rPr lang="en-US" sz="1200" i="1" dirty="0">
                <a:solidFill>
                  <a:srgbClr val="CFC8BA"/>
                </a:solidFill>
                <a:latin typeface="Calibri" pitchFamily="34" charset="0"/>
                <a:ea typeface="Calibri" pitchFamily="34" charset="-122"/>
                <a:cs typeface="Calibri" pitchFamily="34" charset="-120"/>
              </a:rPr>
              <a:t>The more you pin by reference, the less you leave to chance, and the more consent you need.</a:t>
            </a:r>
            <a:endParaRPr lang="en-US" sz="1200" dirty="0"/>
          </a:p>
        </p:txBody>
      </p:sp>
      <p:sp>
        <p:nvSpPr>
          <p:cNvPr id="20"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Directing the delivery: what to ask for</a:t>
            </a:r>
            <a:endParaRPr lang="en-US" sz="2800" dirty="0"/>
          </a:p>
        </p:txBody>
      </p:sp>
      <p:graphicFrame>
        <p:nvGraphicFramePr>
          <p:cNvPr id="3" name="table-688"/>
          <p:cNvGraphicFramePr>
            <a:graphicFrameLocks noGrp="1"/>
          </p:cNvGraphicFramePr>
          <p:nvPr>
            <p:extLst>
              <p:ext uri="{D42A27DB-BD31-4B8C-83A1-F6EECF244321}">
                <p14:modId xmlns:p14="http://schemas.microsoft.com/office/powerpoint/2010/main" val="1579011935"/>
              </p:ext>
            </p:extLst>
          </p:nvPr>
        </p:nvGraphicFramePr>
        <p:xfrm>
          <a:off x="548640" y="1051560"/>
          <a:ext cx="8046720" cy="914400"/>
        </p:xfrm>
        <a:graphic>
          <a:graphicData uri="http://schemas.openxmlformats.org/drawingml/2006/table">
            <a:tbl>
              <a:tblPr/>
              <a:tblGrid>
                <a:gridCol w="1371600"/>
                <a:gridCol w="2103120"/>
                <a:gridCol w="2286000"/>
                <a:gridCol w="2286000"/>
              </a:tblGrid>
              <a:tr h="502920">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Direction</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Voice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Face and body</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Prompt words that help</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0292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Tired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Slower, lower, breathy</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Heavy lids, slow blinks, little head motion</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“quietly, exhausted, after a long pause”</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0292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Angry, held in</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Clipped, even pitch</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Tight jaw, fixed stare</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“through clenched teeth, without raising his voice”</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0292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Nervous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Fast, rising ends, fillers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Gaze darts away, small swallows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“hesitant, um, avoids eye contact”</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0292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Delighted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Wider pitch range, laugh in voice</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Raised cheeks, eyes crinkle</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“can’t hide a smile, laughs on the last word”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4" name="text-689"/>
          <p:cNvSpPr txBox="1"/>
          <p:nvPr/>
        </p:nvSpPr>
        <p:spPr>
          <a:xfrm>
            <a:off x="548640" y="3886200"/>
            <a:ext cx="8046720" cy="365760"/>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Actors call these “playable actions”. Describe what the character does, not only the emotion label.</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690"/>
          <p:cNvSpPr txBox="1"/>
          <p:nvPr/>
        </p:nvSpPr>
        <p:spPr>
          <a:xfrm>
            <a:off x="548640" y="914400"/>
            <a:ext cx="8046720" cy="274320"/>
          </a:xfrm>
          <a:prstGeom prst="rect">
            <a:avLst/>
          </a:prstGeom>
          <a:noFill/>
          <a:ln/>
        </p:spPr>
        <p:txBody>
          <a:bodyPr wrap="square" lIns="0" tIns="0" rIns="0" bIns="0" rtlCol="0" anchor="t"/>
          <a:lstStyle/>
          <a:p>
            <a:pPr indent="0" marL="0">
              <a:buNone/>
            </a:pPr>
            <a:r>
              <a:rPr lang="en-US" sz="1100" b="1" spc="300" kern="0" dirty="0">
                <a:solidFill>
                  <a:srgbClr val="FBF3EC"/>
                </a:solidFill>
                <a:latin typeface="Calibri" pitchFamily="34" charset="0"/>
                <a:ea typeface="Calibri" pitchFamily="34" charset="-122"/>
                <a:cs typeface="Calibri" pitchFamily="34" charset="-120"/>
              </a:rPr>
              <a:t>EXERCISE · 5 MINUTES</a:t>
            </a:r>
            <a:endParaRPr lang="en-US" sz="1100" dirty="0"/>
          </a:p>
        </p:txBody>
      </p:sp>
      <p:sp>
        <p:nvSpPr>
          <p:cNvPr id="3" name="text-691"/>
          <p:cNvSpPr txBox="1"/>
          <p:nvPr/>
        </p:nvSpPr>
        <p:spPr>
          <a:xfrm>
            <a:off x="548640" y="1234440"/>
            <a:ext cx="7863840" cy="1737360"/>
          </a:xfrm>
          <a:prstGeom prst="rect">
            <a:avLst/>
          </a:prstGeom>
          <a:noFill/>
          <a:ln/>
        </p:spPr>
        <p:txBody>
          <a:bodyPr wrap="square" lIns="0" tIns="0" rIns="0" bIns="0" rtlCol="0" anchor="t"/>
          <a:lstStyle/>
          <a:p>
            <a:pPr indent="0" marL="0">
              <a:buNone/>
            </a:pPr>
            <a:r>
              <a:rPr lang="en-US" sz="3000" dirty="0">
                <a:solidFill>
                  <a:srgbClr val="FBF3EC"/>
                </a:solidFill>
                <a:latin typeface="Cambria" pitchFamily="34" charset="0"/>
                <a:ea typeface="Cambria" pitchFamily="34" charset="-122"/>
                <a:cs typeface="Cambria" pitchFamily="34" charset="-120"/>
              </a:rPr>
              <a:t>One line, three deliveries: “I never said you could leave.”</a:t>
            </a:r>
            <a:endParaRPr lang="en-US" sz="3000" dirty="0"/>
          </a:p>
        </p:txBody>
      </p:sp>
      <p:sp>
        <p:nvSpPr>
          <p:cNvPr id="4" name="text-692"/>
          <p:cNvSpPr txBox="1"/>
          <p:nvPr/>
        </p:nvSpPr>
        <p:spPr>
          <a:xfrm>
            <a:off x="548640" y="3246120"/>
            <a:ext cx="7863840" cy="822960"/>
          </a:xfrm>
          <a:prstGeom prst="rect">
            <a:avLst/>
          </a:prstGeom>
          <a:noFill/>
          <a:ln/>
        </p:spPr>
        <p:txBody>
          <a:bodyPr wrap="square" lIns="0" tIns="0" rIns="0" bIns="0" rtlCol="0" anchor="t"/>
          <a:lstStyle/>
          <a:p>
            <a:pPr indent="0" marL="0">
              <a:buNone/>
            </a:pPr>
            <a:r>
              <a:rPr lang="en-US" sz="1700" dirty="0">
                <a:solidFill>
                  <a:srgbClr val="FBF3EC"/>
                </a:solidFill>
                <a:latin typeface="Calibri" pitchFamily="34" charset="0"/>
                <a:ea typeface="Calibri" pitchFamily="34" charset="-122"/>
                <a:cs typeface="Calibri" pitchFamily="34" charset="-120"/>
              </a:rPr>
              <a:t>In pairs, write three prompts that make this line a threat, a joke, and a plea. Describe the voice, the face and one gesture for each.</a:t>
            </a:r>
            <a:endParaRPr lang="en-US" sz="170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latin typeface="Calibri"/>
                <a:ea typeface="Calibri"/>
                <a:cs typeface="Calibri"/>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Performers have been digitised before</a:t>
            </a:r>
            <a:endParaRPr lang="en-US" sz="2800" dirty="0"/>
          </a:p>
        </p:txBody>
      </p:sp>
      <p:sp>
        <p:nvSpPr>
          <p:cNvPr id="3" name="line-693"/>
          <p:cNvSpPr/>
          <p:nvPr/>
        </p:nvSpPr>
        <p:spPr>
          <a:xfrm>
            <a:off x="1316736" y="2331720"/>
            <a:ext cx="6510528" cy="0"/>
          </a:xfrm>
          <a:prstGeom prst="line">
            <a:avLst/>
          </a:prstGeom>
          <a:noFill/>
          <a:ln w="15875">
            <a:solidFill>
              <a:srgbClr val="6E665C"/>
            </a:solidFill>
            <a:prstDash val="solid"/>
          </a:ln>
        </p:spPr>
      </p:sp>
      <p:sp>
        <p:nvSpPr>
          <p:cNvPr id="4" name="dot-694"/>
          <p:cNvSpPr/>
          <p:nvPr/>
        </p:nvSpPr>
        <p:spPr>
          <a:xfrm>
            <a:off x="1225296" y="2240280"/>
            <a:ext cx="182880" cy="182880"/>
          </a:xfrm>
          <a:prstGeom prst="ellipse">
            <a:avLst/>
          </a:prstGeom>
          <a:solidFill>
            <a:srgbClr val="E7A07F"/>
          </a:solidFill>
          <a:ln w="12700">
            <a:solidFill>
              <a:srgbClr val="E7A07F"/>
            </a:solidFill>
            <a:prstDash val="solid"/>
          </a:ln>
        </p:spPr>
      </p:sp>
      <p:sp>
        <p:nvSpPr>
          <p:cNvPr id="5" name="text-695"/>
          <p:cNvSpPr txBox="1"/>
          <p:nvPr/>
        </p:nvSpPr>
        <p:spPr>
          <a:xfrm>
            <a:off x="548640" y="1764792"/>
            <a:ext cx="1536192"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2002</a:t>
            </a:r>
            <a:endParaRPr lang="en-US" sz="1300" dirty="0"/>
          </a:p>
        </p:txBody>
      </p:sp>
      <p:sp>
        <p:nvSpPr>
          <p:cNvPr id="6" name="text-696"/>
          <p:cNvSpPr txBox="1"/>
          <p:nvPr/>
        </p:nvSpPr>
        <p:spPr>
          <a:xfrm>
            <a:off x="548640"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Andy Serkis performs Gollum through motion capture</a:t>
            </a:r>
            <a:endParaRPr lang="en-US" sz="1100" dirty="0"/>
          </a:p>
        </p:txBody>
      </p:sp>
      <p:sp>
        <p:nvSpPr>
          <p:cNvPr id="7" name="dot-697"/>
          <p:cNvSpPr/>
          <p:nvPr/>
        </p:nvSpPr>
        <p:spPr>
          <a:xfrm>
            <a:off x="2852928" y="2240280"/>
            <a:ext cx="182880" cy="182880"/>
          </a:xfrm>
          <a:prstGeom prst="ellipse">
            <a:avLst/>
          </a:prstGeom>
          <a:solidFill>
            <a:srgbClr val="E7A07F"/>
          </a:solidFill>
          <a:ln w="12700">
            <a:solidFill>
              <a:srgbClr val="E7A07F"/>
            </a:solidFill>
            <a:prstDash val="solid"/>
          </a:ln>
        </p:spPr>
      </p:sp>
      <p:sp>
        <p:nvSpPr>
          <p:cNvPr id="8" name="text-698"/>
          <p:cNvSpPr txBox="1"/>
          <p:nvPr/>
        </p:nvSpPr>
        <p:spPr>
          <a:xfrm>
            <a:off x="2176272" y="1764792"/>
            <a:ext cx="1536192"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2021</a:t>
            </a:r>
            <a:endParaRPr lang="en-US" sz="1300" dirty="0"/>
          </a:p>
        </p:txBody>
      </p:sp>
      <p:sp>
        <p:nvSpPr>
          <p:cNvPr id="9" name="text-699"/>
          <p:cNvSpPr txBox="1"/>
          <p:nvPr/>
        </p:nvSpPr>
        <p:spPr>
          <a:xfrm>
            <a:off x="2176272"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Roadrunner synthesises three lines in Anthony Bourdain’s voice; uproar</a:t>
            </a:r>
            <a:endParaRPr lang="en-US" sz="1100" dirty="0"/>
          </a:p>
        </p:txBody>
      </p:sp>
      <p:sp>
        <p:nvSpPr>
          <p:cNvPr id="10" name="dot-700"/>
          <p:cNvSpPr/>
          <p:nvPr/>
        </p:nvSpPr>
        <p:spPr>
          <a:xfrm>
            <a:off x="4480560" y="2240280"/>
            <a:ext cx="182880" cy="182880"/>
          </a:xfrm>
          <a:prstGeom prst="ellipse">
            <a:avLst/>
          </a:prstGeom>
          <a:solidFill>
            <a:srgbClr val="E7A07F"/>
          </a:solidFill>
          <a:ln w="12700">
            <a:solidFill>
              <a:srgbClr val="E7A07F"/>
            </a:solidFill>
            <a:prstDash val="solid"/>
          </a:ln>
        </p:spPr>
      </p:sp>
      <p:sp>
        <p:nvSpPr>
          <p:cNvPr id="11" name="text-701"/>
          <p:cNvSpPr txBox="1"/>
          <p:nvPr/>
        </p:nvSpPr>
        <p:spPr>
          <a:xfrm>
            <a:off x="3803904" y="1764792"/>
            <a:ext cx="1536192"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2022</a:t>
            </a:r>
            <a:endParaRPr lang="en-US" sz="1300" dirty="0"/>
          </a:p>
        </p:txBody>
      </p:sp>
      <p:sp>
        <p:nvSpPr>
          <p:cNvPr id="12" name="text-702"/>
          <p:cNvSpPr txBox="1"/>
          <p:nvPr/>
        </p:nvSpPr>
        <p:spPr>
          <a:xfrm>
            <a:off x="3803904"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James Earl Jones licenses his archived voice for Darth Vader (Respeecher)</a:t>
            </a:r>
            <a:endParaRPr lang="en-US" sz="1100" dirty="0"/>
          </a:p>
        </p:txBody>
      </p:sp>
      <p:sp>
        <p:nvSpPr>
          <p:cNvPr id="13" name="dot-703"/>
          <p:cNvSpPr/>
          <p:nvPr/>
        </p:nvSpPr>
        <p:spPr>
          <a:xfrm>
            <a:off x="6108192" y="2240280"/>
            <a:ext cx="182880" cy="182880"/>
          </a:xfrm>
          <a:prstGeom prst="ellipse">
            <a:avLst/>
          </a:prstGeom>
          <a:solidFill>
            <a:srgbClr val="B4472A"/>
          </a:solidFill>
          <a:ln w="12700">
            <a:solidFill>
              <a:srgbClr val="B4472A"/>
            </a:solidFill>
            <a:prstDash val="solid"/>
          </a:ln>
        </p:spPr>
      </p:sp>
      <p:sp>
        <p:nvSpPr>
          <p:cNvPr id="14" name="text-704"/>
          <p:cNvSpPr txBox="1"/>
          <p:nvPr/>
        </p:nvSpPr>
        <p:spPr>
          <a:xfrm>
            <a:off x="5431536" y="1764792"/>
            <a:ext cx="1536192" cy="365760"/>
          </a:xfrm>
          <a:prstGeom prst="rect">
            <a:avLst/>
          </a:prstGeom>
          <a:noFill/>
          <a:ln/>
        </p:spPr>
        <p:txBody>
          <a:bodyPr wrap="square" lIns="0" tIns="0" rIns="0" bIns="0" rtlCol="0" anchor="b"/>
          <a:lstStyle/>
          <a:p>
            <a:pPr algn="ctr" indent="0" marL="0">
              <a:buNone/>
            </a:pPr>
            <a:r>
              <a:rPr lang="en-US" sz="1300" b="1" dirty="0">
                <a:solidFill>
                  <a:srgbClr val="E7A07F"/>
                </a:solidFill>
                <a:latin typeface="Calibri" pitchFamily="34" charset="0"/>
                <a:ea typeface="Calibri" pitchFamily="34" charset="-122"/>
                <a:cs typeface="Calibri" pitchFamily="34" charset="-120"/>
              </a:rPr>
              <a:t>2022</a:t>
            </a:r>
            <a:endParaRPr lang="en-US" sz="1300" dirty="0"/>
          </a:p>
        </p:txBody>
      </p:sp>
      <p:sp>
        <p:nvSpPr>
          <p:cNvPr id="15" name="text-705"/>
          <p:cNvSpPr txBox="1"/>
          <p:nvPr/>
        </p:nvSpPr>
        <p:spPr>
          <a:xfrm>
            <a:off x="5431536"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ABBA Voyage: ILM avatars from ~160 cameras; 4M+ visitors by 2026</a:t>
            </a:r>
            <a:endParaRPr lang="en-US" sz="1100" dirty="0"/>
          </a:p>
        </p:txBody>
      </p:sp>
      <p:sp>
        <p:nvSpPr>
          <p:cNvPr id="16" name="dot-706"/>
          <p:cNvSpPr/>
          <p:nvPr/>
        </p:nvSpPr>
        <p:spPr>
          <a:xfrm>
            <a:off x="7735824" y="2240280"/>
            <a:ext cx="182880" cy="182880"/>
          </a:xfrm>
          <a:prstGeom prst="ellipse">
            <a:avLst/>
          </a:prstGeom>
          <a:solidFill>
            <a:srgbClr val="E7A07F"/>
          </a:solidFill>
          <a:ln w="12700">
            <a:solidFill>
              <a:srgbClr val="E7A07F"/>
            </a:solidFill>
            <a:prstDash val="solid"/>
          </a:ln>
        </p:spPr>
      </p:sp>
      <p:sp>
        <p:nvSpPr>
          <p:cNvPr id="17" name="text-707"/>
          <p:cNvSpPr txBox="1"/>
          <p:nvPr/>
        </p:nvSpPr>
        <p:spPr>
          <a:xfrm>
            <a:off x="7059168" y="1764792"/>
            <a:ext cx="1536192"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2025</a:t>
            </a:r>
            <a:endParaRPr lang="en-US" sz="1300" dirty="0"/>
          </a:p>
        </p:txBody>
      </p:sp>
      <p:sp>
        <p:nvSpPr>
          <p:cNvPr id="18" name="text-708"/>
          <p:cNvSpPr txBox="1"/>
          <p:nvPr/>
        </p:nvSpPr>
        <p:spPr>
          <a:xfrm>
            <a:off x="7059168"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The Brutalist: AI-refined Hungarian vowels spark debate</a:t>
            </a:r>
            <a:endParaRPr lang="en-US" sz="1100" dirty="0"/>
          </a:p>
        </p:txBody>
      </p:sp>
      <p:sp>
        <p:nvSpPr>
          <p:cNvPr id="1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Break: student presentations</a:t>
            </a:r>
            <a:endParaRPr lang="en-US" sz="2800" dirty="0"/>
          </a:p>
        </p:txBody>
      </p:sp>
      <p:sp>
        <p:nvSpPr>
          <p:cNvPr id="3" name="card-709"/>
          <p:cNvSpPr/>
          <p:nvPr/>
        </p:nvSpPr>
        <p:spPr>
          <a:xfrm>
            <a:off x="548640" y="1566113"/>
            <a:ext cx="2560320" cy="1638808"/>
          </a:xfrm>
          <a:prstGeom prst="roundRect">
            <a:avLst>
              <a:gd name="adj" fmla="val 4464"/>
            </a:avLst>
          </a:prstGeom>
          <a:solidFill>
            <a:srgbClr val="2B2926"/>
          </a:solidFill>
          <a:ln w="12700">
            <a:solidFill>
              <a:srgbClr val="2B2926"/>
            </a:solidFill>
            <a:prstDash val="solid"/>
          </a:ln>
        </p:spPr>
      </p:sp>
      <p:sp>
        <p:nvSpPr>
          <p:cNvPr id="4" name="text-710"/>
          <p:cNvSpPr txBox="1"/>
          <p:nvPr/>
        </p:nvSpPr>
        <p:spPr>
          <a:xfrm>
            <a:off x="731520" y="1712417"/>
            <a:ext cx="21945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Presentations</a:t>
            </a:r>
            <a:endParaRPr lang="en-US" sz="1800" dirty="0"/>
          </a:p>
        </p:txBody>
      </p:sp>
      <p:sp>
        <p:nvSpPr>
          <p:cNvPr id="5" name="text-711"/>
          <p:cNvSpPr txBox="1"/>
          <p:nvPr/>
        </p:nvSpPr>
        <p:spPr>
          <a:xfrm>
            <a:off x="731520" y="2089607"/>
            <a:ext cx="2194560" cy="1023874"/>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This week’s sign-ups, ~10 minutes each</a:t>
            </a:r>
            <a:endParaRPr lang="en-US" sz="1550" dirty="0"/>
          </a:p>
        </p:txBody>
      </p:sp>
      <p:sp>
        <p:nvSpPr>
          <p:cNvPr id="6" name="card-712"/>
          <p:cNvSpPr/>
          <p:nvPr/>
        </p:nvSpPr>
        <p:spPr>
          <a:xfrm>
            <a:off x="3291840" y="1566113"/>
            <a:ext cx="2560320" cy="1638808"/>
          </a:xfrm>
          <a:prstGeom prst="roundRect">
            <a:avLst>
              <a:gd name="adj" fmla="val 4464"/>
            </a:avLst>
          </a:prstGeom>
          <a:solidFill>
            <a:srgbClr val="2B2926"/>
          </a:solidFill>
          <a:ln w="12700">
            <a:solidFill>
              <a:srgbClr val="2B2926"/>
            </a:solidFill>
            <a:prstDash val="solid"/>
          </a:ln>
        </p:spPr>
      </p:sp>
      <p:sp>
        <p:nvSpPr>
          <p:cNvPr id="7" name="text-713"/>
          <p:cNvSpPr txBox="1"/>
          <p:nvPr/>
        </p:nvSpPr>
        <p:spPr>
          <a:xfrm>
            <a:off x="3474720" y="1712417"/>
            <a:ext cx="21945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10-minute break</a:t>
            </a:r>
            <a:endParaRPr lang="en-US" sz="1800" dirty="0"/>
          </a:p>
        </p:txBody>
      </p:sp>
      <p:sp>
        <p:nvSpPr>
          <p:cNvPr id="8" name="text-714"/>
          <p:cNvSpPr txBox="1"/>
          <p:nvPr/>
        </p:nvSpPr>
        <p:spPr>
          <a:xfrm>
            <a:off x="3474720" y="2089607"/>
            <a:ext cx="2194560" cy="1023874"/>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Then Story 3: characters that listen</a:t>
            </a:r>
            <a:endParaRPr lang="en-US" sz="1550" dirty="0"/>
          </a:p>
        </p:txBody>
      </p:sp>
      <p:sp>
        <p:nvSpPr>
          <p:cNvPr id="9" name="card-715"/>
          <p:cNvSpPr/>
          <p:nvPr/>
        </p:nvSpPr>
        <p:spPr>
          <a:xfrm>
            <a:off x="6035040" y="1566113"/>
            <a:ext cx="2560320" cy="1638808"/>
          </a:xfrm>
          <a:prstGeom prst="roundRect">
            <a:avLst>
              <a:gd name="adj" fmla="val 4464"/>
            </a:avLst>
          </a:prstGeom>
          <a:solidFill>
            <a:srgbClr val="B4472A"/>
          </a:solidFill>
          <a:ln w="12700">
            <a:solidFill>
              <a:srgbClr val="B4472A"/>
            </a:solidFill>
            <a:prstDash val="solid"/>
          </a:ln>
        </p:spPr>
      </p:sp>
      <p:sp>
        <p:nvSpPr>
          <p:cNvPr id="10" name="text-716"/>
          <p:cNvSpPr txBox="1"/>
          <p:nvPr/>
        </p:nvSpPr>
        <p:spPr>
          <a:xfrm>
            <a:off x="6217920" y="1712417"/>
            <a:ext cx="2194560" cy="285750"/>
          </a:xfrm>
          <a:prstGeom prst="rect">
            <a:avLst/>
          </a:prstGeom>
          <a:noFill/>
          <a:ln/>
        </p:spPr>
        <p:txBody>
          <a:bodyPr wrap="square" lIns="0" tIns="0" rIns="0" bIns="0" rtlCol="0" anchor="t"/>
          <a:lstStyle/>
          <a:p>
            <a:pPr indent="0" marL="0">
              <a:buNone/>
            </a:pPr>
            <a:r>
              <a:rPr lang="en-US" sz="1800" b="1" dirty="0">
                <a:solidFill>
                  <a:srgbClr val="FBF3EC"/>
                </a:solidFill>
                <a:latin typeface="Calibri" pitchFamily="34" charset="0"/>
                <a:ea typeface="Calibri" pitchFamily="34" charset="-122"/>
                <a:cs typeface="Calibri" pitchFamily="34" charset="-120"/>
              </a:rPr>
              <a:t>Try it</a:t>
            </a:r>
            <a:endParaRPr lang="en-US" sz="1800" dirty="0"/>
          </a:p>
        </p:txBody>
      </p:sp>
      <p:sp>
        <p:nvSpPr>
          <p:cNvPr id="11" name="text-717"/>
          <p:cNvSpPr txBox="1"/>
          <p:nvPr/>
        </p:nvSpPr>
        <p:spPr>
          <a:xfrm>
            <a:off x="6217920" y="2089607"/>
            <a:ext cx="2194560" cy="1023874"/>
          </a:xfrm>
          <a:prstGeom prst="rect">
            <a:avLst/>
          </a:prstGeom>
          <a:noFill/>
          <a:ln/>
        </p:spPr>
        <p:txBody>
          <a:bodyPr wrap="square" lIns="0" tIns="0" rIns="0" bIns="0" rtlCol="0" anchor="t"/>
          <a:lstStyle/>
          <a:p>
            <a:pPr indent="0" marL="0">
              <a:buNone/>
            </a:pPr>
            <a:r>
              <a:rPr lang="en-US" sz="1550" dirty="0">
                <a:solidFill>
                  <a:srgbClr val="FBF3EC"/>
                </a:solidFill>
                <a:latin typeface="Calibri" pitchFamily="34" charset="0"/>
                <a:ea typeface="Calibri" pitchFamily="34" charset="-122"/>
                <a:cs typeface="Calibri" pitchFamily="34" charset="-120"/>
              </a:rPr>
              <a:t>Any demo, sound off then on: what changed?</a:t>
            </a:r>
            <a:endParaRPr lang="en-US" sz="1550" dirty="0"/>
          </a:p>
        </p:txBody>
      </p:sp>
      <p:sp>
        <p:nvSpPr>
          <p:cNvPr id="12"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pic>
        <p:nvPicPr>
          <p:cNvPr id="2" name="storyimg-718" descr="/tmp/claude-0/-home-claude/3f57d8ae-af99-58f6-a974-209369218365/scratchpad/build/covers/story_tm_fox.jpg">    </p:cNvPr>
          <p:cNvPicPr>
            <a:picLocks noChangeAspect="1"/>
          </p:cNvPicPr>
          <p:nvPr/>
        </p:nvPicPr>
        <p:blipFill>
          <a:blip r:embed="rId1"/>
          <a:stretch>
            <a:fillRect/>
          </a:stretch>
        </p:blipFill>
        <p:spPr>
          <a:xfrm>
            <a:off x="5120640" y="0"/>
            <a:ext cx="4023360" cy="5143500"/>
          </a:xfrm>
          <a:prstGeom prst="rect">
            <a:avLst/>
          </a:prstGeom>
        </p:spPr>
      </p:pic>
      <p:sp>
        <p:nvSpPr>
          <p:cNvPr id="3" name="text-719"/>
          <p:cNvSpPr txBox="1"/>
          <p:nvPr/>
        </p:nvSpPr>
        <p:spPr>
          <a:xfrm>
            <a:off x="5212080" y="4846320"/>
            <a:ext cx="3840480" cy="182880"/>
          </a:xfrm>
          <a:prstGeom prst="rect">
            <a:avLst/>
          </a:prstGeom>
          <a:noFill/>
          <a:ln/>
        </p:spPr>
        <p:txBody>
          <a:bodyPr wrap="square" lIns="0" tIns="0" rIns="0" bIns="0" rtlCol="0" anchor="t"/>
          <a:lstStyle/>
          <a:p>
            <a:pPr indent="0" marL="0">
              <a:buNone/>
            </a:pPr>
            <a:r>
              <a:rPr lang="en-US" sz="800" dirty="0">
                <a:solidFill>
                  <a:srgbClr val="DDDDDD"/>
                </a:solidFill>
                <a:latin typeface="Calibri" pitchFamily="34" charset="0"/>
                <a:ea typeface="Calibri" pitchFamily="34" charset="-122"/>
                <a:cs typeface="Calibri" pitchFamily="34" charset="-120"/>
              </a:rPr>
              <a:t>TalkingMachines · Character.AI</a:t>
            </a:r>
            <a:endParaRPr lang="en-US" sz="800" dirty="0"/>
          </a:p>
        </p:txBody>
      </p:sp>
      <p:sp>
        <p:nvSpPr>
          <p:cNvPr id="4" name="text-720"/>
          <p:cNvSpPr txBox="1"/>
          <p:nvPr/>
        </p:nvSpPr>
        <p:spPr>
          <a:xfrm>
            <a:off x="548640" y="868680"/>
            <a:ext cx="8046720" cy="274320"/>
          </a:xfrm>
          <a:prstGeom prst="rect">
            <a:avLst/>
          </a:prstGeom>
          <a:noFill/>
          <a:ln/>
        </p:spPr>
        <p:txBody>
          <a:bodyPr wrap="square" lIns="0" tIns="0" rIns="0" bIns="0" rtlCol="0" anchor="t"/>
          <a:lstStyle/>
          <a:p>
            <a:pPr indent="0" marL="0">
              <a:buNone/>
            </a:pPr>
            <a:r>
              <a:rPr lang="en-US" sz="1100" b="1" spc="300" kern="0" dirty="0">
                <a:solidFill>
                  <a:srgbClr val="E7A07F"/>
                </a:solidFill>
                <a:latin typeface="Calibri" pitchFamily="34" charset="0"/>
                <a:ea typeface="Calibri" pitchFamily="34" charset="-122"/>
                <a:cs typeface="Calibri" pitchFamily="34" charset="-120"/>
              </a:rPr>
              <a:t>STORY 3 OF 4</a:t>
            </a:r>
            <a:endParaRPr lang="en-US" sz="1100" dirty="0"/>
          </a:p>
        </p:txBody>
      </p:sp>
      <p:sp>
        <p:nvSpPr>
          <p:cNvPr id="5" name="text-721"/>
          <p:cNvSpPr txBox="1"/>
          <p:nvPr/>
        </p:nvSpPr>
        <p:spPr>
          <a:xfrm>
            <a:off x="548640" y="1188720"/>
            <a:ext cx="2743200" cy="1005840"/>
          </a:xfrm>
          <a:prstGeom prst="rect">
            <a:avLst/>
          </a:prstGeom>
          <a:noFill/>
          <a:ln/>
        </p:spPr>
        <p:txBody>
          <a:bodyPr wrap="square" lIns="0" tIns="0" rIns="0" bIns="0" rtlCol="0" anchor="ctr"/>
          <a:lstStyle/>
          <a:p>
            <a:pPr indent="0" marL="0">
              <a:buNone/>
            </a:pPr>
            <a:r>
              <a:rPr lang="en-US" sz="6200" i="1" dirty="0">
                <a:solidFill>
                  <a:srgbClr val="E7A07F"/>
                </a:solidFill>
                <a:latin typeface="Cambria" pitchFamily="34" charset="0"/>
                <a:ea typeface="Cambria" pitchFamily="34" charset="-122"/>
                <a:cs typeface="Cambria" pitchFamily="34" charset="-120"/>
              </a:rPr>
              <a:t>03</a:t>
            </a:r>
            <a:endParaRPr lang="en-US" sz="6200" dirty="0"/>
          </a:p>
        </p:txBody>
      </p:sp>
      <p:sp>
        <p:nvSpPr>
          <p:cNvPr id="6" name="text-722"/>
          <p:cNvSpPr txBox="1"/>
          <p:nvPr/>
        </p:nvSpPr>
        <p:spPr>
          <a:xfrm>
            <a:off x="548640" y="2240280"/>
            <a:ext cx="4389120" cy="1097280"/>
          </a:xfrm>
          <a:prstGeom prst="rect">
            <a:avLst/>
          </a:prstGeom>
          <a:noFill/>
          <a:ln/>
        </p:spPr>
        <p:txBody>
          <a:bodyPr wrap="square" lIns="0" tIns="0" rIns="0" bIns="0" rtlCol="0" anchor="ctr"/>
          <a:lstStyle/>
          <a:p>
            <a:pPr indent="0" marL="0">
              <a:buNone/>
            </a:pPr>
            <a:r>
              <a:rPr lang="en-US" sz="3200" dirty="0">
                <a:solidFill>
                  <a:srgbClr val="F4F0E8"/>
                </a:solidFill>
                <a:latin typeface="Cambria" pitchFamily="34" charset="0"/>
                <a:ea typeface="Cambria" pitchFamily="34" charset="-122"/>
                <a:cs typeface="Cambria" pitchFamily="34" charset="-120"/>
              </a:rPr>
              <a:t>Characters that listen</a:t>
            </a:r>
            <a:endParaRPr lang="en-US" sz="3200" dirty="0"/>
          </a:p>
        </p:txBody>
      </p:sp>
      <p:sp>
        <p:nvSpPr>
          <p:cNvPr id="7" name="text-723"/>
          <p:cNvSpPr txBox="1"/>
          <p:nvPr/>
        </p:nvSpPr>
        <p:spPr>
          <a:xfrm>
            <a:off x="548640" y="3429000"/>
            <a:ext cx="4389120" cy="548640"/>
          </a:xfrm>
          <a:prstGeom prst="rect">
            <a:avLst/>
          </a:prstGeom>
          <a:noFill/>
          <a:ln/>
        </p:spPr>
        <p:txBody>
          <a:bodyPr wrap="square" lIns="0" tIns="0" rIns="0" bIns="0" rtlCol="0" anchor="t"/>
          <a:lstStyle/>
          <a:p>
            <a:pPr indent="0" marL="0">
              <a:buNone/>
            </a:pPr>
            <a:r>
              <a:rPr lang="en-US" sz="1600" dirty="0">
                <a:solidFill>
                  <a:srgbClr val="CFC8BA"/>
                </a:solidFill>
                <a:latin typeface="Calibri" pitchFamily="34" charset="0"/>
                <a:ea typeface="Calibri" pitchFamily="34" charset="-122"/>
                <a:cs typeface="Calibri" pitchFamily="34" charset="-120"/>
              </a:rPr>
              <a:t>From rendering a clip to holding a conversation, in real time</a:t>
            </a:r>
            <a:endParaRPr lang="en-US" sz="16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Two numbers that define “real time”</a:t>
            </a:r>
            <a:endParaRPr lang="en-US" sz="2800" dirty="0"/>
          </a:p>
        </p:txBody>
      </p:sp>
      <p:sp>
        <p:nvSpPr>
          <p:cNvPr id="3" name="card-724"/>
          <p:cNvSpPr/>
          <p:nvPr/>
        </p:nvSpPr>
        <p:spPr>
          <a:xfrm>
            <a:off x="548640" y="1234440"/>
            <a:ext cx="2548128" cy="2103120"/>
          </a:xfrm>
          <a:prstGeom prst="roundRect">
            <a:avLst>
              <a:gd name="adj" fmla="val 3478"/>
            </a:avLst>
          </a:prstGeom>
          <a:solidFill>
            <a:srgbClr val="2B2926"/>
          </a:solidFill>
          <a:ln w="12700">
            <a:solidFill>
              <a:srgbClr val="2B2926"/>
            </a:solidFill>
            <a:prstDash val="solid"/>
          </a:ln>
        </p:spPr>
      </p:sp>
      <p:sp>
        <p:nvSpPr>
          <p:cNvPr id="4" name="text-725"/>
          <p:cNvSpPr txBox="1"/>
          <p:nvPr/>
        </p:nvSpPr>
        <p:spPr>
          <a:xfrm>
            <a:off x="713232" y="1417320"/>
            <a:ext cx="2218944" cy="914400"/>
          </a:xfrm>
          <a:prstGeom prst="rect">
            <a:avLst/>
          </a:prstGeom>
          <a:noFill/>
          <a:ln/>
        </p:spPr>
        <p:txBody>
          <a:bodyPr wrap="square" lIns="0" tIns="0" rIns="0" bIns="0" rtlCol="0" anchor="ctr"/>
          <a:lstStyle/>
          <a:p>
            <a:pPr indent="0" marL="0">
              <a:buNone/>
            </a:pPr>
            <a:r>
              <a:rPr lang="en-US" sz="4200" dirty="0">
                <a:solidFill>
                  <a:srgbClr val="E7A07F"/>
                </a:solidFill>
                <a:latin typeface="Cambria" pitchFamily="34" charset="0"/>
                <a:ea typeface="Cambria" pitchFamily="34" charset="-122"/>
                <a:cs typeface="Cambria" pitchFamily="34" charset="-120"/>
              </a:rPr>
              <a:t>25 fps</a:t>
            </a:r>
            <a:endParaRPr lang="en-US" sz="4200" dirty="0"/>
          </a:p>
        </p:txBody>
      </p:sp>
      <p:sp>
        <p:nvSpPr>
          <p:cNvPr id="5" name="text-726"/>
          <p:cNvSpPr txBox="1"/>
          <p:nvPr/>
        </p:nvSpPr>
        <p:spPr>
          <a:xfrm>
            <a:off x="713232" y="2377440"/>
            <a:ext cx="2218944" cy="868680"/>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Throughput: make video at least as fast as it plays. 40 ms per frame</a:t>
            </a:r>
            <a:endParaRPr lang="en-US" sz="1250" dirty="0"/>
          </a:p>
        </p:txBody>
      </p:sp>
      <p:sp>
        <p:nvSpPr>
          <p:cNvPr id="6" name="card-727"/>
          <p:cNvSpPr/>
          <p:nvPr/>
        </p:nvSpPr>
        <p:spPr>
          <a:xfrm>
            <a:off x="3297936" y="1234440"/>
            <a:ext cx="2548128" cy="2103120"/>
          </a:xfrm>
          <a:prstGeom prst="roundRect">
            <a:avLst>
              <a:gd name="adj" fmla="val 3478"/>
            </a:avLst>
          </a:prstGeom>
          <a:solidFill>
            <a:srgbClr val="2B2926"/>
          </a:solidFill>
          <a:ln w="12700">
            <a:solidFill>
              <a:srgbClr val="2B2926"/>
            </a:solidFill>
            <a:prstDash val="solid"/>
          </a:ln>
        </p:spPr>
      </p:sp>
      <p:sp>
        <p:nvSpPr>
          <p:cNvPr id="7" name="text-728"/>
          <p:cNvSpPr txBox="1"/>
          <p:nvPr/>
        </p:nvSpPr>
        <p:spPr>
          <a:xfrm>
            <a:off x="3462528" y="1417320"/>
            <a:ext cx="2218944" cy="914400"/>
          </a:xfrm>
          <a:prstGeom prst="rect">
            <a:avLst/>
          </a:prstGeom>
          <a:noFill/>
          <a:ln/>
        </p:spPr>
        <p:txBody>
          <a:bodyPr wrap="square" lIns="0" tIns="0" rIns="0" bIns="0" rtlCol="0" anchor="ctr"/>
          <a:lstStyle/>
          <a:p>
            <a:pPr indent="0" marL="0">
              <a:buNone/>
            </a:pPr>
            <a:r>
              <a:rPr lang="en-US" sz="4200" dirty="0">
                <a:solidFill>
                  <a:srgbClr val="E7A07F"/>
                </a:solidFill>
                <a:latin typeface="Cambria" pitchFamily="34" charset="0"/>
                <a:ea typeface="Cambria" pitchFamily="34" charset="-122"/>
                <a:cs typeface="Cambria" pitchFamily="34" charset="-120"/>
              </a:rPr>
              <a:t>~200 ms</a:t>
            </a:r>
            <a:endParaRPr lang="en-US" sz="4200" dirty="0"/>
          </a:p>
        </p:txBody>
      </p:sp>
      <p:sp>
        <p:nvSpPr>
          <p:cNvPr id="8" name="text-729"/>
          <p:cNvSpPr txBox="1"/>
          <p:nvPr/>
        </p:nvSpPr>
        <p:spPr>
          <a:xfrm>
            <a:off x="3462528" y="2377440"/>
            <a:ext cx="2218944" cy="868680"/>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Latency: the typical gap between turns in human conversation</a:t>
            </a:r>
            <a:endParaRPr lang="en-US" sz="1250" dirty="0"/>
          </a:p>
        </p:txBody>
      </p:sp>
      <p:sp>
        <p:nvSpPr>
          <p:cNvPr id="9" name="card-730"/>
          <p:cNvSpPr/>
          <p:nvPr/>
        </p:nvSpPr>
        <p:spPr>
          <a:xfrm>
            <a:off x="6047232" y="1234440"/>
            <a:ext cx="2548128" cy="2103120"/>
          </a:xfrm>
          <a:prstGeom prst="roundRect">
            <a:avLst>
              <a:gd name="adj" fmla="val 3478"/>
            </a:avLst>
          </a:prstGeom>
          <a:solidFill>
            <a:srgbClr val="B4472A"/>
          </a:solidFill>
          <a:ln w="12700">
            <a:solidFill>
              <a:srgbClr val="B4472A"/>
            </a:solidFill>
            <a:prstDash val="solid"/>
          </a:ln>
        </p:spPr>
      </p:sp>
      <p:sp>
        <p:nvSpPr>
          <p:cNvPr id="10" name="text-731"/>
          <p:cNvSpPr txBox="1"/>
          <p:nvPr/>
        </p:nvSpPr>
        <p:spPr>
          <a:xfrm>
            <a:off x="6211824" y="1417320"/>
            <a:ext cx="2218944" cy="914400"/>
          </a:xfrm>
          <a:prstGeom prst="rect">
            <a:avLst/>
          </a:prstGeom>
          <a:noFill/>
          <a:ln/>
        </p:spPr>
        <p:txBody>
          <a:bodyPr wrap="square" lIns="0" tIns="0" rIns="0" bIns="0" rtlCol="0" anchor="ctr"/>
          <a:lstStyle/>
          <a:p>
            <a:pPr indent="0" marL="0">
              <a:buNone/>
            </a:pPr>
            <a:r>
              <a:rPr lang="en-US" sz="4200" dirty="0">
                <a:solidFill>
                  <a:srgbClr val="FBF3EC"/>
                </a:solidFill>
                <a:latin typeface="Cambria" pitchFamily="34" charset="0"/>
                <a:ea typeface="Cambria" pitchFamily="34" charset="-122"/>
                <a:cs typeface="Cambria" pitchFamily="34" charset="-120"/>
              </a:rPr>
              <a:t>600 ms+</a:t>
            </a:r>
            <a:endParaRPr lang="en-US" sz="4200" dirty="0"/>
          </a:p>
        </p:txBody>
      </p:sp>
      <p:sp>
        <p:nvSpPr>
          <p:cNvPr id="11" name="text-732"/>
          <p:cNvSpPr txBox="1"/>
          <p:nvPr/>
        </p:nvSpPr>
        <p:spPr>
          <a:xfrm>
            <a:off x="6211824" y="2377440"/>
            <a:ext cx="2218944" cy="868680"/>
          </a:xfrm>
          <a:prstGeom prst="rect">
            <a:avLst/>
          </a:prstGeom>
          <a:noFill/>
          <a:ln/>
        </p:spPr>
        <p:txBody>
          <a:bodyPr wrap="square" lIns="0" tIns="0" rIns="0" bIns="0" rtlCol="0" anchor="t"/>
          <a:lstStyle/>
          <a:p>
            <a:pPr indent="0" marL="0">
              <a:buNone/>
            </a:pPr>
            <a:r>
              <a:rPr lang="en-US" sz="1250" dirty="0">
                <a:solidFill>
                  <a:srgbClr val="FBF3EC"/>
                </a:solidFill>
                <a:latin typeface="Calibri" pitchFamily="34" charset="0"/>
                <a:ea typeface="Calibri" pitchFamily="34" charset="-122"/>
                <a:cs typeface="Calibri" pitchFamily="34" charset="-120"/>
              </a:rPr>
              <a:t>What it takes a human to plan a spoken reply, so we predict the end of your sentence</a:t>
            </a:r>
            <a:endParaRPr lang="en-US" sz="1250" dirty="0"/>
          </a:p>
        </p:txBody>
      </p:sp>
      <p:sp>
        <p:nvSpPr>
          <p:cNvPr id="12" name="text-733"/>
          <p:cNvSpPr txBox="1"/>
          <p:nvPr/>
        </p:nvSpPr>
        <p:spPr>
          <a:xfrm>
            <a:off x="548640" y="3538728"/>
            <a:ext cx="8046720" cy="548640"/>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A model can be fast (high fps) and still feel slow (high latency). Conversation needs both. Source: Levinson &amp; Torreira, Frontiers in Psychology 2015; Stivers et al., PNAS 2009 (10 languages).</a:t>
            </a:r>
            <a:endParaRPr lang="en-US" sz="1200" dirty="0"/>
          </a:p>
        </p:txBody>
      </p:sp>
      <p:sp>
        <p:nvSpPr>
          <p:cNvPr id="1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The latency budget of a talking avatar</a:t>
            </a:r>
            <a:endParaRPr lang="en-US" sz="2800" dirty="0"/>
          </a:p>
        </p:txBody>
      </p:sp>
      <p:sp>
        <p:nvSpPr>
          <p:cNvPr id="3" name="bar-734"/>
          <p:cNvSpPr/>
          <p:nvPr/>
        </p:nvSpPr>
        <p:spPr>
          <a:xfrm>
            <a:off x="548640" y="1600200"/>
            <a:ext cx="1609344" cy="640080"/>
          </a:xfrm>
          <a:prstGeom prst="rect">
            <a:avLst/>
          </a:prstGeom>
          <a:solidFill>
            <a:srgbClr val="B4472A"/>
          </a:solidFill>
          <a:ln w="19050">
            <a:solidFill>
              <a:srgbClr val="1C1B19"/>
            </a:solidFill>
            <a:prstDash val="solid"/>
          </a:ln>
        </p:spPr>
      </p:sp>
      <p:sp>
        <p:nvSpPr>
          <p:cNvPr id="4" name="text-735"/>
          <p:cNvSpPr txBox="1"/>
          <p:nvPr/>
        </p:nvSpPr>
        <p:spPr>
          <a:xfrm>
            <a:off x="548640" y="1600200"/>
            <a:ext cx="1609344" cy="640080"/>
          </a:xfrm>
          <a:prstGeom prst="rect">
            <a:avLst/>
          </a:prstGeom>
          <a:noFill/>
          <a:ln/>
        </p:spPr>
        <p:txBody>
          <a:bodyPr wrap="square" lIns="0" tIns="0" rIns="0" bIns="0" rtlCol="0" anchor="ctr"/>
          <a:lstStyle/>
          <a:p>
            <a:pPr algn="ctr" indent="0" marL="0">
              <a:buNone/>
            </a:pPr>
            <a:r>
              <a:rPr lang="en-US" sz="1200" b="1" dirty="0">
                <a:solidFill>
                  <a:srgbClr val="FBF3EC"/>
                </a:solidFill>
                <a:latin typeface="Calibri" pitchFamily="34" charset="0"/>
                <a:ea typeface="Calibri" pitchFamily="34" charset="-122"/>
                <a:cs typeface="Calibri" pitchFamily="34" charset="-120"/>
              </a:rPr>
              <a:t>300</a:t>
            </a:r>
            <a:endParaRPr lang="en-US" sz="1200" dirty="0"/>
          </a:p>
        </p:txBody>
      </p:sp>
      <p:sp>
        <p:nvSpPr>
          <p:cNvPr id="5" name="legend-736"/>
          <p:cNvSpPr/>
          <p:nvPr/>
        </p:nvSpPr>
        <p:spPr>
          <a:xfrm>
            <a:off x="548640" y="2468880"/>
            <a:ext cx="1249680" cy="868680"/>
          </a:xfrm>
          <a:prstGeom prst="roundRect">
            <a:avLst>
              <a:gd name="adj" fmla="val 6316"/>
            </a:avLst>
          </a:prstGeom>
          <a:solidFill>
            <a:srgbClr val="2B2926"/>
          </a:solidFill>
          <a:ln w="19050">
            <a:solidFill>
              <a:srgbClr val="B4472A"/>
            </a:solidFill>
            <a:prstDash val="solid"/>
          </a:ln>
        </p:spPr>
      </p:sp>
      <p:sp>
        <p:nvSpPr>
          <p:cNvPr id="6" name="text-737"/>
          <p:cNvSpPr txBox="1"/>
          <p:nvPr/>
        </p:nvSpPr>
        <p:spPr>
          <a:xfrm>
            <a:off x="640080" y="2542032"/>
            <a:ext cx="1066800" cy="731520"/>
          </a:xfrm>
          <a:prstGeom prst="rect">
            <a:avLst/>
          </a:prstGeom>
          <a:noFill/>
          <a:ln/>
        </p:spPr>
        <p:txBody>
          <a:bodyPr wrap="square" lIns="0" tIns="0" rIns="0" bIns="0" rtlCol="0" anchor="t"/>
          <a:lstStyle/>
          <a:p>
            <a:pPr indent="0" marL="0">
              <a:buNone/>
            </a:pPr>
            <a:r>
              <a:rPr lang="en-US" sz="1050" b="1" dirty="0">
                <a:solidFill>
                  <a:srgbClr val="F4F0E8"/>
                </a:solidFill>
                <a:latin typeface="Calibri" pitchFamily="34" charset="0"/>
                <a:ea typeface="Calibri" pitchFamily="34" charset="-122"/>
                <a:cs typeface="Calibri" pitchFamily="34" charset="-120"/>
              </a:rPr>
              <a:t>Turn end · 300 ms</a:t>
            </a:r>
            <a:endParaRPr lang="en-US" sz="1050" dirty="0"/>
          </a:p>
          <a:p>
            <a:pPr indent="0" marL="0">
              <a:buNone/>
            </a:pPr>
            <a:r>
              <a:rPr lang="en-US" sz="1050" dirty="0">
                <a:solidFill>
                  <a:srgbClr val="CFC8BA"/>
                </a:solidFill>
                <a:latin typeface="Calibri" pitchFamily="34" charset="0"/>
                <a:ea typeface="Calibri" pitchFamily="34" charset="-122"/>
                <a:cs typeface="Calibri" pitchFamily="34" charset="-120"/>
              </a:rPr>
              <a:t>Detect that you stopped talking</a:t>
            </a:r>
            <a:endParaRPr lang="en-US" sz="1050" dirty="0"/>
          </a:p>
        </p:txBody>
      </p:sp>
      <p:sp>
        <p:nvSpPr>
          <p:cNvPr id="7" name="bar-738"/>
          <p:cNvSpPr/>
          <p:nvPr/>
        </p:nvSpPr>
        <p:spPr>
          <a:xfrm>
            <a:off x="2157984" y="1600200"/>
            <a:ext cx="536448" cy="640080"/>
          </a:xfrm>
          <a:prstGeom prst="rect">
            <a:avLst/>
          </a:prstGeom>
          <a:solidFill>
            <a:srgbClr val="C9714F"/>
          </a:solidFill>
          <a:ln w="19050">
            <a:solidFill>
              <a:srgbClr val="1C1B19"/>
            </a:solidFill>
            <a:prstDash val="solid"/>
          </a:ln>
        </p:spPr>
      </p:sp>
      <p:sp>
        <p:nvSpPr>
          <p:cNvPr id="8" name="text-739"/>
          <p:cNvSpPr txBox="1"/>
          <p:nvPr/>
        </p:nvSpPr>
        <p:spPr>
          <a:xfrm>
            <a:off x="2157984" y="1600200"/>
            <a:ext cx="536448" cy="640080"/>
          </a:xfrm>
          <a:prstGeom prst="rect">
            <a:avLst/>
          </a:prstGeom>
          <a:noFill/>
          <a:ln/>
        </p:spPr>
        <p:txBody>
          <a:bodyPr wrap="square" lIns="0" tIns="0" rIns="0" bIns="0" rtlCol="0" anchor="ctr"/>
          <a:lstStyle/>
          <a:p>
            <a:pPr algn="ctr" indent="0" marL="0">
              <a:buNone/>
            </a:pPr>
            <a:r>
              <a:rPr lang="en-US" sz="1200" b="1" dirty="0">
                <a:solidFill>
                  <a:srgbClr val="FBF3EC"/>
                </a:solidFill>
                <a:latin typeface="Calibri" pitchFamily="34" charset="0"/>
                <a:ea typeface="Calibri" pitchFamily="34" charset="-122"/>
                <a:cs typeface="Calibri" pitchFamily="34" charset="-120"/>
              </a:rPr>
              <a:t>100</a:t>
            </a:r>
            <a:endParaRPr lang="en-US" sz="1200" dirty="0"/>
          </a:p>
        </p:txBody>
      </p:sp>
      <p:sp>
        <p:nvSpPr>
          <p:cNvPr id="9" name="legend-740"/>
          <p:cNvSpPr/>
          <p:nvPr/>
        </p:nvSpPr>
        <p:spPr>
          <a:xfrm>
            <a:off x="1908048" y="2468880"/>
            <a:ext cx="1249680" cy="868680"/>
          </a:xfrm>
          <a:prstGeom prst="roundRect">
            <a:avLst>
              <a:gd name="adj" fmla="val 6316"/>
            </a:avLst>
          </a:prstGeom>
          <a:solidFill>
            <a:srgbClr val="2B2926"/>
          </a:solidFill>
          <a:ln w="19050">
            <a:solidFill>
              <a:srgbClr val="C9714F"/>
            </a:solidFill>
            <a:prstDash val="solid"/>
          </a:ln>
        </p:spPr>
      </p:sp>
      <p:sp>
        <p:nvSpPr>
          <p:cNvPr id="10" name="text-741"/>
          <p:cNvSpPr txBox="1"/>
          <p:nvPr/>
        </p:nvSpPr>
        <p:spPr>
          <a:xfrm>
            <a:off x="1999488" y="2542032"/>
            <a:ext cx="1066800" cy="731520"/>
          </a:xfrm>
          <a:prstGeom prst="rect">
            <a:avLst/>
          </a:prstGeom>
          <a:noFill/>
          <a:ln/>
        </p:spPr>
        <p:txBody>
          <a:bodyPr wrap="square" lIns="0" tIns="0" rIns="0" bIns="0" rtlCol="0" anchor="t"/>
          <a:lstStyle/>
          <a:p>
            <a:pPr indent="0" marL="0">
              <a:buNone/>
            </a:pPr>
            <a:r>
              <a:rPr lang="en-US" sz="1050" b="1" dirty="0">
                <a:solidFill>
                  <a:srgbClr val="F4F0E8"/>
                </a:solidFill>
                <a:latin typeface="Calibri" pitchFamily="34" charset="0"/>
                <a:ea typeface="Calibri" pitchFamily="34" charset="-122"/>
                <a:cs typeface="Calibri" pitchFamily="34" charset="-120"/>
              </a:rPr>
              <a:t>ASR · 100 ms</a:t>
            </a:r>
            <a:endParaRPr lang="en-US" sz="1050" dirty="0"/>
          </a:p>
          <a:p>
            <a:pPr indent="0" marL="0">
              <a:buNone/>
            </a:pPr>
            <a:r>
              <a:rPr lang="en-US" sz="1050" dirty="0">
                <a:solidFill>
                  <a:srgbClr val="CFC8BA"/>
                </a:solidFill>
                <a:latin typeface="Calibri" pitchFamily="34" charset="0"/>
                <a:ea typeface="Calibri" pitchFamily="34" charset="-122"/>
                <a:cs typeface="Calibri" pitchFamily="34" charset="-120"/>
              </a:rPr>
              <a:t>Speech to text</a:t>
            </a:r>
            <a:endParaRPr lang="en-US" sz="1050" dirty="0"/>
          </a:p>
        </p:txBody>
      </p:sp>
      <p:sp>
        <p:nvSpPr>
          <p:cNvPr id="11" name="bar-742"/>
          <p:cNvSpPr/>
          <p:nvPr/>
        </p:nvSpPr>
        <p:spPr>
          <a:xfrm>
            <a:off x="2694432" y="1600200"/>
            <a:ext cx="2145792" cy="640080"/>
          </a:xfrm>
          <a:prstGeom prst="rect">
            <a:avLst/>
          </a:prstGeom>
          <a:solidFill>
            <a:srgbClr val="D99372"/>
          </a:solidFill>
          <a:ln w="19050">
            <a:solidFill>
              <a:srgbClr val="1C1B19"/>
            </a:solidFill>
            <a:prstDash val="solid"/>
          </a:ln>
        </p:spPr>
      </p:sp>
      <p:sp>
        <p:nvSpPr>
          <p:cNvPr id="12" name="text-743"/>
          <p:cNvSpPr txBox="1"/>
          <p:nvPr/>
        </p:nvSpPr>
        <p:spPr>
          <a:xfrm>
            <a:off x="2694432" y="1600200"/>
            <a:ext cx="2145792" cy="640080"/>
          </a:xfrm>
          <a:prstGeom prst="rect">
            <a:avLst/>
          </a:prstGeom>
          <a:noFill/>
          <a:ln/>
        </p:spPr>
        <p:txBody>
          <a:bodyPr wrap="square" lIns="0" tIns="0" rIns="0" bIns="0" rtlCol="0" anchor="ctr"/>
          <a:lstStyle/>
          <a:p>
            <a:pPr algn="ctr" indent="0" marL="0">
              <a:buNone/>
            </a:pPr>
            <a:r>
              <a:rPr lang="en-US" sz="1200" b="1" dirty="0">
                <a:solidFill>
                  <a:srgbClr val="FBF3EC"/>
                </a:solidFill>
                <a:latin typeface="Calibri" pitchFamily="34" charset="0"/>
                <a:ea typeface="Calibri" pitchFamily="34" charset="-122"/>
                <a:cs typeface="Calibri" pitchFamily="34" charset="-120"/>
              </a:rPr>
              <a:t>400</a:t>
            </a:r>
            <a:endParaRPr lang="en-US" sz="1200" dirty="0"/>
          </a:p>
        </p:txBody>
      </p:sp>
      <p:sp>
        <p:nvSpPr>
          <p:cNvPr id="13" name="legend-744"/>
          <p:cNvSpPr/>
          <p:nvPr/>
        </p:nvSpPr>
        <p:spPr>
          <a:xfrm>
            <a:off x="3267456" y="2468880"/>
            <a:ext cx="1249680" cy="868680"/>
          </a:xfrm>
          <a:prstGeom prst="roundRect">
            <a:avLst>
              <a:gd name="adj" fmla="val 6316"/>
            </a:avLst>
          </a:prstGeom>
          <a:solidFill>
            <a:srgbClr val="2B2926"/>
          </a:solidFill>
          <a:ln w="19050">
            <a:solidFill>
              <a:srgbClr val="D99372"/>
            </a:solidFill>
            <a:prstDash val="solid"/>
          </a:ln>
        </p:spPr>
      </p:sp>
      <p:sp>
        <p:nvSpPr>
          <p:cNvPr id="14" name="text-745"/>
          <p:cNvSpPr txBox="1"/>
          <p:nvPr/>
        </p:nvSpPr>
        <p:spPr>
          <a:xfrm>
            <a:off x="3358896" y="2542032"/>
            <a:ext cx="1066800" cy="731520"/>
          </a:xfrm>
          <a:prstGeom prst="rect">
            <a:avLst/>
          </a:prstGeom>
          <a:noFill/>
          <a:ln/>
        </p:spPr>
        <p:txBody>
          <a:bodyPr wrap="square" lIns="0" tIns="0" rIns="0" bIns="0" rtlCol="0" anchor="t"/>
          <a:lstStyle/>
          <a:p>
            <a:pPr indent="0" marL="0">
              <a:buNone/>
            </a:pPr>
            <a:r>
              <a:rPr lang="en-US" sz="1050" b="1" dirty="0">
                <a:solidFill>
                  <a:srgbClr val="F4F0E8"/>
                </a:solidFill>
                <a:latin typeface="Calibri" pitchFamily="34" charset="0"/>
                <a:ea typeface="Calibri" pitchFamily="34" charset="-122"/>
                <a:cs typeface="Calibri" pitchFamily="34" charset="-120"/>
              </a:rPr>
              <a:t>LLM · 400 ms</a:t>
            </a:r>
            <a:endParaRPr lang="en-US" sz="1050" dirty="0"/>
          </a:p>
          <a:p>
            <a:pPr indent="0" marL="0">
              <a:buNone/>
            </a:pPr>
            <a:r>
              <a:rPr lang="en-US" sz="1050" dirty="0">
                <a:solidFill>
                  <a:srgbClr val="CFC8BA"/>
                </a:solidFill>
                <a:latin typeface="Calibri" pitchFamily="34" charset="0"/>
                <a:ea typeface="Calibri" pitchFamily="34" charset="-122"/>
                <a:cs typeface="Calibri" pitchFamily="34" charset="-120"/>
              </a:rPr>
              <a:t>First words of the reply</a:t>
            </a:r>
            <a:endParaRPr lang="en-US" sz="1050" dirty="0"/>
          </a:p>
        </p:txBody>
      </p:sp>
      <p:sp>
        <p:nvSpPr>
          <p:cNvPr id="15" name="bar-746"/>
          <p:cNvSpPr/>
          <p:nvPr/>
        </p:nvSpPr>
        <p:spPr>
          <a:xfrm>
            <a:off x="4840224" y="1600200"/>
            <a:ext cx="804672" cy="640080"/>
          </a:xfrm>
          <a:prstGeom prst="rect">
            <a:avLst/>
          </a:prstGeom>
          <a:solidFill>
            <a:srgbClr val="5C6F6A"/>
          </a:solidFill>
          <a:ln w="19050">
            <a:solidFill>
              <a:srgbClr val="1C1B19"/>
            </a:solidFill>
            <a:prstDash val="solid"/>
          </a:ln>
        </p:spPr>
      </p:sp>
      <p:sp>
        <p:nvSpPr>
          <p:cNvPr id="16" name="text-747"/>
          <p:cNvSpPr txBox="1"/>
          <p:nvPr/>
        </p:nvSpPr>
        <p:spPr>
          <a:xfrm>
            <a:off x="4840224" y="1600200"/>
            <a:ext cx="804672" cy="640080"/>
          </a:xfrm>
          <a:prstGeom prst="rect">
            <a:avLst/>
          </a:prstGeom>
          <a:noFill/>
          <a:ln/>
        </p:spPr>
        <p:txBody>
          <a:bodyPr wrap="square" lIns="0" tIns="0" rIns="0" bIns="0" rtlCol="0" anchor="ctr"/>
          <a:lstStyle/>
          <a:p>
            <a:pPr algn="ctr" indent="0" marL="0">
              <a:buNone/>
            </a:pPr>
            <a:r>
              <a:rPr lang="en-US" sz="1200" b="1" dirty="0">
                <a:solidFill>
                  <a:srgbClr val="FBF3EC"/>
                </a:solidFill>
                <a:latin typeface="Calibri" pitchFamily="34" charset="0"/>
                <a:ea typeface="Calibri" pitchFamily="34" charset="-122"/>
                <a:cs typeface="Calibri" pitchFamily="34" charset="-120"/>
              </a:rPr>
              <a:t>150</a:t>
            </a:r>
            <a:endParaRPr lang="en-US" sz="1200" dirty="0"/>
          </a:p>
        </p:txBody>
      </p:sp>
      <p:sp>
        <p:nvSpPr>
          <p:cNvPr id="17" name="legend-748"/>
          <p:cNvSpPr/>
          <p:nvPr/>
        </p:nvSpPr>
        <p:spPr>
          <a:xfrm>
            <a:off x="4626864" y="2468880"/>
            <a:ext cx="1249680" cy="868680"/>
          </a:xfrm>
          <a:prstGeom prst="roundRect">
            <a:avLst>
              <a:gd name="adj" fmla="val 6316"/>
            </a:avLst>
          </a:prstGeom>
          <a:solidFill>
            <a:srgbClr val="2B2926"/>
          </a:solidFill>
          <a:ln w="19050">
            <a:solidFill>
              <a:srgbClr val="5C6F6A"/>
            </a:solidFill>
            <a:prstDash val="solid"/>
          </a:ln>
        </p:spPr>
      </p:sp>
      <p:sp>
        <p:nvSpPr>
          <p:cNvPr id="18" name="text-749"/>
          <p:cNvSpPr txBox="1"/>
          <p:nvPr/>
        </p:nvSpPr>
        <p:spPr>
          <a:xfrm>
            <a:off x="4718304" y="2542032"/>
            <a:ext cx="1066800" cy="731520"/>
          </a:xfrm>
          <a:prstGeom prst="rect">
            <a:avLst/>
          </a:prstGeom>
          <a:noFill/>
          <a:ln/>
        </p:spPr>
        <p:txBody>
          <a:bodyPr wrap="square" lIns="0" tIns="0" rIns="0" bIns="0" rtlCol="0" anchor="t"/>
          <a:lstStyle/>
          <a:p>
            <a:pPr indent="0" marL="0">
              <a:buNone/>
            </a:pPr>
            <a:r>
              <a:rPr lang="en-US" sz="1050" b="1" dirty="0">
                <a:solidFill>
                  <a:srgbClr val="F4F0E8"/>
                </a:solidFill>
                <a:latin typeface="Calibri" pitchFamily="34" charset="0"/>
                <a:ea typeface="Calibri" pitchFamily="34" charset="-122"/>
                <a:cs typeface="Calibri" pitchFamily="34" charset="-120"/>
              </a:rPr>
              <a:t>TTS · 150 ms</a:t>
            </a:r>
            <a:endParaRPr lang="en-US" sz="1050" dirty="0"/>
          </a:p>
          <a:p>
            <a:pPr indent="0" marL="0">
              <a:buNone/>
            </a:pPr>
            <a:r>
              <a:rPr lang="en-US" sz="1050" dirty="0">
                <a:solidFill>
                  <a:srgbClr val="CFC8BA"/>
                </a:solidFill>
                <a:latin typeface="Calibri" pitchFamily="34" charset="0"/>
                <a:ea typeface="Calibri" pitchFamily="34" charset="-122"/>
                <a:cs typeface="Calibri" pitchFamily="34" charset="-120"/>
              </a:rPr>
              <a:t>First audio</a:t>
            </a:r>
            <a:endParaRPr lang="en-US" sz="1050" dirty="0"/>
          </a:p>
        </p:txBody>
      </p:sp>
      <p:sp>
        <p:nvSpPr>
          <p:cNvPr id="19" name="bar-750"/>
          <p:cNvSpPr/>
          <p:nvPr/>
        </p:nvSpPr>
        <p:spPr>
          <a:xfrm>
            <a:off x="5644896" y="1600200"/>
            <a:ext cx="2145792" cy="640080"/>
          </a:xfrm>
          <a:prstGeom prst="rect">
            <a:avLst/>
          </a:prstGeom>
          <a:solidFill>
            <a:srgbClr val="7D8C84"/>
          </a:solidFill>
          <a:ln w="19050">
            <a:solidFill>
              <a:srgbClr val="1C1B19"/>
            </a:solidFill>
            <a:prstDash val="solid"/>
          </a:ln>
        </p:spPr>
      </p:sp>
      <p:sp>
        <p:nvSpPr>
          <p:cNvPr id="20" name="text-751"/>
          <p:cNvSpPr txBox="1"/>
          <p:nvPr/>
        </p:nvSpPr>
        <p:spPr>
          <a:xfrm>
            <a:off x="5644896" y="1600200"/>
            <a:ext cx="2145792" cy="640080"/>
          </a:xfrm>
          <a:prstGeom prst="rect">
            <a:avLst/>
          </a:prstGeom>
          <a:noFill/>
          <a:ln/>
        </p:spPr>
        <p:txBody>
          <a:bodyPr wrap="square" lIns="0" tIns="0" rIns="0" bIns="0" rtlCol="0" anchor="ctr"/>
          <a:lstStyle/>
          <a:p>
            <a:pPr algn="ctr" indent="0" marL="0">
              <a:buNone/>
            </a:pPr>
            <a:r>
              <a:rPr lang="en-US" sz="1200" b="1" dirty="0">
                <a:solidFill>
                  <a:srgbClr val="FBF3EC"/>
                </a:solidFill>
                <a:latin typeface="Calibri" pitchFamily="34" charset="0"/>
                <a:ea typeface="Calibri" pitchFamily="34" charset="-122"/>
                <a:cs typeface="Calibri" pitchFamily="34" charset="-120"/>
              </a:rPr>
              <a:t>400</a:t>
            </a:r>
            <a:endParaRPr lang="en-US" sz="1200" dirty="0"/>
          </a:p>
        </p:txBody>
      </p:sp>
      <p:sp>
        <p:nvSpPr>
          <p:cNvPr id="21" name="legend-752"/>
          <p:cNvSpPr/>
          <p:nvPr/>
        </p:nvSpPr>
        <p:spPr>
          <a:xfrm>
            <a:off x="5986272" y="2468880"/>
            <a:ext cx="1249680" cy="868680"/>
          </a:xfrm>
          <a:prstGeom prst="roundRect">
            <a:avLst>
              <a:gd name="adj" fmla="val 6316"/>
            </a:avLst>
          </a:prstGeom>
          <a:solidFill>
            <a:srgbClr val="2B2926"/>
          </a:solidFill>
          <a:ln w="19050">
            <a:solidFill>
              <a:srgbClr val="7D8C84"/>
            </a:solidFill>
            <a:prstDash val="solid"/>
          </a:ln>
        </p:spPr>
      </p:sp>
      <p:sp>
        <p:nvSpPr>
          <p:cNvPr id="22" name="text-753"/>
          <p:cNvSpPr txBox="1"/>
          <p:nvPr/>
        </p:nvSpPr>
        <p:spPr>
          <a:xfrm>
            <a:off x="6077712" y="2542032"/>
            <a:ext cx="1066800" cy="731520"/>
          </a:xfrm>
          <a:prstGeom prst="rect">
            <a:avLst/>
          </a:prstGeom>
          <a:noFill/>
          <a:ln/>
        </p:spPr>
        <p:txBody>
          <a:bodyPr wrap="square" lIns="0" tIns="0" rIns="0" bIns="0" rtlCol="0" anchor="t"/>
          <a:lstStyle/>
          <a:p>
            <a:pPr indent="0" marL="0">
              <a:buNone/>
            </a:pPr>
            <a:r>
              <a:rPr lang="en-US" sz="1050" b="1" dirty="0">
                <a:solidFill>
                  <a:srgbClr val="F4F0E8"/>
                </a:solidFill>
                <a:latin typeface="Calibri" pitchFamily="34" charset="0"/>
                <a:ea typeface="Calibri" pitchFamily="34" charset="-122"/>
                <a:cs typeface="Calibri" pitchFamily="34" charset="-120"/>
              </a:rPr>
              <a:t>Video · 400 ms</a:t>
            </a:r>
            <a:endParaRPr lang="en-US" sz="1050" dirty="0"/>
          </a:p>
          <a:p>
            <a:pPr indent="0" marL="0">
              <a:buNone/>
            </a:pPr>
            <a:r>
              <a:rPr lang="en-US" sz="1050" dirty="0">
                <a:solidFill>
                  <a:srgbClr val="CFC8BA"/>
                </a:solidFill>
                <a:latin typeface="Calibri" pitchFamily="34" charset="0"/>
                <a:ea typeface="Calibri" pitchFamily="34" charset="-122"/>
                <a:cs typeface="Calibri" pitchFamily="34" charset="-120"/>
              </a:rPr>
              <a:t>First frame (0.17–1.2 s)</a:t>
            </a:r>
            <a:endParaRPr lang="en-US" sz="1050" dirty="0"/>
          </a:p>
        </p:txBody>
      </p:sp>
      <p:sp>
        <p:nvSpPr>
          <p:cNvPr id="23" name="bar-754"/>
          <p:cNvSpPr/>
          <p:nvPr/>
        </p:nvSpPr>
        <p:spPr>
          <a:xfrm>
            <a:off x="7790688" y="1600200"/>
            <a:ext cx="804672" cy="640080"/>
          </a:xfrm>
          <a:prstGeom prst="rect">
            <a:avLst/>
          </a:prstGeom>
          <a:solidFill>
            <a:srgbClr val="9AA59F"/>
          </a:solidFill>
          <a:ln w="19050">
            <a:solidFill>
              <a:srgbClr val="1C1B19"/>
            </a:solidFill>
            <a:prstDash val="solid"/>
          </a:ln>
        </p:spPr>
      </p:sp>
      <p:sp>
        <p:nvSpPr>
          <p:cNvPr id="24" name="text-755"/>
          <p:cNvSpPr txBox="1"/>
          <p:nvPr/>
        </p:nvSpPr>
        <p:spPr>
          <a:xfrm>
            <a:off x="7790688" y="1600200"/>
            <a:ext cx="804672" cy="640080"/>
          </a:xfrm>
          <a:prstGeom prst="rect">
            <a:avLst/>
          </a:prstGeom>
          <a:noFill/>
          <a:ln/>
        </p:spPr>
        <p:txBody>
          <a:bodyPr wrap="square" lIns="0" tIns="0" rIns="0" bIns="0" rtlCol="0" anchor="ctr"/>
          <a:lstStyle/>
          <a:p>
            <a:pPr algn="ctr" indent="0" marL="0">
              <a:buNone/>
            </a:pPr>
            <a:r>
              <a:rPr lang="en-US" sz="1200" b="1" dirty="0">
                <a:solidFill>
                  <a:srgbClr val="FBF3EC"/>
                </a:solidFill>
                <a:latin typeface="Calibri" pitchFamily="34" charset="0"/>
                <a:ea typeface="Calibri" pitchFamily="34" charset="-122"/>
                <a:cs typeface="Calibri" pitchFamily="34" charset="-120"/>
              </a:rPr>
              <a:t>150</a:t>
            </a:r>
            <a:endParaRPr lang="en-US" sz="1200" dirty="0"/>
          </a:p>
        </p:txBody>
      </p:sp>
      <p:sp>
        <p:nvSpPr>
          <p:cNvPr id="25" name="legend-756"/>
          <p:cNvSpPr/>
          <p:nvPr/>
        </p:nvSpPr>
        <p:spPr>
          <a:xfrm>
            <a:off x="7345680" y="2468880"/>
            <a:ext cx="1249680" cy="868680"/>
          </a:xfrm>
          <a:prstGeom prst="roundRect">
            <a:avLst>
              <a:gd name="adj" fmla="val 6316"/>
            </a:avLst>
          </a:prstGeom>
          <a:solidFill>
            <a:srgbClr val="2B2926"/>
          </a:solidFill>
          <a:ln w="19050">
            <a:solidFill>
              <a:srgbClr val="9AA59F"/>
            </a:solidFill>
            <a:prstDash val="solid"/>
          </a:ln>
        </p:spPr>
      </p:sp>
      <p:sp>
        <p:nvSpPr>
          <p:cNvPr id="26" name="text-757"/>
          <p:cNvSpPr txBox="1"/>
          <p:nvPr/>
        </p:nvSpPr>
        <p:spPr>
          <a:xfrm>
            <a:off x="7437120" y="2542032"/>
            <a:ext cx="1066800" cy="731520"/>
          </a:xfrm>
          <a:prstGeom prst="rect">
            <a:avLst/>
          </a:prstGeom>
          <a:noFill/>
          <a:ln/>
        </p:spPr>
        <p:txBody>
          <a:bodyPr wrap="square" lIns="0" tIns="0" rIns="0" bIns="0" rtlCol="0" anchor="t"/>
          <a:lstStyle/>
          <a:p>
            <a:pPr indent="0" marL="0">
              <a:buNone/>
            </a:pPr>
            <a:r>
              <a:rPr lang="en-US" sz="1050" b="1" dirty="0">
                <a:solidFill>
                  <a:srgbClr val="F4F0E8"/>
                </a:solidFill>
                <a:latin typeface="Calibri" pitchFamily="34" charset="0"/>
                <a:ea typeface="Calibri" pitchFamily="34" charset="-122"/>
                <a:cs typeface="Calibri" pitchFamily="34" charset="-120"/>
              </a:rPr>
              <a:t>Network · 150 ms</a:t>
            </a:r>
            <a:endParaRPr lang="en-US" sz="1050" dirty="0"/>
          </a:p>
          <a:p>
            <a:pPr indent="0" marL="0">
              <a:buNone/>
            </a:pPr>
            <a:r>
              <a:rPr lang="en-US" sz="1050" dirty="0">
                <a:solidFill>
                  <a:srgbClr val="CFC8BA"/>
                </a:solidFill>
                <a:latin typeface="Calibri" pitchFamily="34" charset="0"/>
                <a:ea typeface="Calibri" pitchFamily="34" charset="-122"/>
                <a:cs typeface="Calibri" pitchFamily="34" charset="-120"/>
              </a:rPr>
              <a:t>Round trip</a:t>
            </a:r>
            <a:endParaRPr lang="en-US" sz="1050" dirty="0"/>
          </a:p>
        </p:txBody>
      </p:sp>
      <p:sp>
        <p:nvSpPr>
          <p:cNvPr id="27" name="marker-758"/>
          <p:cNvSpPr/>
          <p:nvPr/>
        </p:nvSpPr>
        <p:spPr>
          <a:xfrm>
            <a:off x="1621536" y="1399032"/>
            <a:ext cx="0" cy="914400"/>
          </a:xfrm>
          <a:prstGeom prst="line">
            <a:avLst/>
          </a:prstGeom>
          <a:noFill/>
          <a:ln w="19050">
            <a:solidFill>
              <a:srgbClr val="F4F0E8"/>
            </a:solidFill>
            <a:prstDash val="dash"/>
          </a:ln>
        </p:spPr>
      </p:sp>
      <p:sp>
        <p:nvSpPr>
          <p:cNvPr id="28" name="text-759"/>
          <p:cNvSpPr txBox="1"/>
          <p:nvPr/>
        </p:nvSpPr>
        <p:spPr>
          <a:xfrm>
            <a:off x="1575816" y="1170432"/>
            <a:ext cx="2743200" cy="219456"/>
          </a:xfrm>
          <a:prstGeom prst="rect">
            <a:avLst/>
          </a:prstGeom>
          <a:noFill/>
          <a:ln/>
        </p:spPr>
        <p:txBody>
          <a:bodyPr wrap="square" lIns="0" tIns="0" rIns="0" bIns="0" rtlCol="0" anchor="t"/>
          <a:lstStyle/>
          <a:p>
            <a:pPr indent="0" marL="0">
              <a:buNone/>
            </a:pPr>
            <a:r>
              <a:rPr lang="en-US" sz="1100" dirty="0">
                <a:solidFill>
                  <a:srgbClr val="F4F0E8"/>
                </a:solidFill>
                <a:latin typeface="Calibri" pitchFamily="34" charset="0"/>
                <a:ea typeface="Calibri" pitchFamily="34" charset="-122"/>
                <a:cs typeface="Calibri" pitchFamily="34" charset="-120"/>
              </a:rPr>
              <a:t>human gap ≈ 200 ms</a:t>
            </a:r>
            <a:endParaRPr lang="en-US" sz="1100" dirty="0"/>
          </a:p>
        </p:txBody>
      </p:sp>
      <p:sp>
        <p:nvSpPr>
          <p:cNvPr id="29" name="text-760"/>
          <p:cNvSpPr txBox="1"/>
          <p:nvPr/>
        </p:nvSpPr>
        <p:spPr>
          <a:xfrm>
            <a:off x="6766560" y="1170432"/>
            <a:ext cx="1828800" cy="219456"/>
          </a:xfrm>
          <a:prstGeom prst="rect">
            <a:avLst/>
          </a:prstGeom>
          <a:noFill/>
          <a:ln/>
        </p:spPr>
        <p:txBody>
          <a:bodyPr wrap="square" lIns="0" tIns="0" rIns="0" bIns="0" rtlCol="0" anchor="t"/>
          <a:lstStyle/>
          <a:p>
            <a:pPr algn="r" indent="0" marL="0">
              <a:buNone/>
            </a:pPr>
            <a:r>
              <a:rPr lang="en-US" sz="1000" dirty="0">
                <a:solidFill>
                  <a:srgbClr val="8F877B"/>
                </a:solidFill>
                <a:latin typeface="Calibri" pitchFamily="34" charset="0"/>
                <a:ea typeface="Calibri" pitchFamily="34" charset="-122"/>
                <a:cs typeface="Calibri" pitchFamily="34" charset="-120"/>
              </a:rPr>
              <a:t>ms, in sequence</a:t>
            </a:r>
            <a:endParaRPr lang="en-US" sz="1000" dirty="0"/>
          </a:p>
        </p:txBody>
      </p:sp>
      <p:sp>
        <p:nvSpPr>
          <p:cNvPr id="30" name="text-761"/>
          <p:cNvSpPr txBox="1"/>
          <p:nvPr/>
        </p:nvSpPr>
        <p:spPr>
          <a:xfrm>
            <a:off x="548640" y="3520440"/>
            <a:ext cx="8046720" cy="731520"/>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Run in sequence, a typical pipeline takes about 1.5 s, far from 200 ms. Fixes: overlap the stages (stream every step), predict the end of the turn, and make the video model answer in chunks. Voice-agent figures: Soniox latency guide; video range from the papers on the next slides.</a:t>
            </a:r>
            <a:endParaRPr lang="en-US" sz="1200" dirty="0"/>
          </a:p>
        </p:txBody>
      </p:sp>
      <p:sp>
        <p:nvSpPr>
          <p:cNvPr id="31"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Why a normal video diffusion model can’t talk back</a:t>
            </a:r>
            <a:endParaRPr lang="en-US" sz="2800" dirty="0"/>
          </a:p>
        </p:txBody>
      </p:sp>
      <p:sp>
        <p:nvSpPr>
          <p:cNvPr id="3" name="card-762"/>
          <p:cNvSpPr/>
          <p:nvPr/>
        </p:nvSpPr>
        <p:spPr>
          <a:xfrm>
            <a:off x="548640" y="1234440"/>
            <a:ext cx="1792224" cy="2240280"/>
          </a:xfrm>
          <a:prstGeom prst="roundRect">
            <a:avLst>
              <a:gd name="adj" fmla="val 4082"/>
            </a:avLst>
          </a:prstGeom>
          <a:solidFill>
            <a:srgbClr val="2B2926"/>
          </a:solidFill>
          <a:ln w="12700">
            <a:solidFill>
              <a:srgbClr val="2B2926"/>
            </a:solidFill>
            <a:prstDash val="solid"/>
          </a:ln>
        </p:spPr>
      </p:sp>
      <p:sp>
        <p:nvSpPr>
          <p:cNvPr id="4" name="text-763"/>
          <p:cNvSpPr txBox="1"/>
          <p:nvPr/>
        </p:nvSpPr>
        <p:spPr>
          <a:xfrm>
            <a:off x="694944" y="1435608"/>
            <a:ext cx="1499616" cy="86868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50 steps</a:t>
            </a:r>
            <a:endParaRPr lang="en-US" sz="2600" dirty="0"/>
          </a:p>
        </p:txBody>
      </p:sp>
      <p:sp>
        <p:nvSpPr>
          <p:cNvPr id="5" name="text-764"/>
          <p:cNvSpPr txBox="1"/>
          <p:nvPr/>
        </p:nvSpPr>
        <p:spPr>
          <a:xfrm>
            <a:off x="694944"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A typical sampler denoises 30–50 times</a:t>
            </a:r>
            <a:endParaRPr lang="en-US" sz="1250" dirty="0"/>
          </a:p>
        </p:txBody>
      </p:sp>
      <p:sp>
        <p:nvSpPr>
          <p:cNvPr id="6" name="text-765"/>
          <p:cNvSpPr txBox="1"/>
          <p:nvPr/>
        </p:nvSpPr>
        <p:spPr>
          <a:xfrm>
            <a:off x="2359152"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7" name="card-766"/>
          <p:cNvSpPr/>
          <p:nvPr/>
        </p:nvSpPr>
        <p:spPr>
          <a:xfrm>
            <a:off x="2633472" y="1234440"/>
            <a:ext cx="1792224" cy="2240280"/>
          </a:xfrm>
          <a:prstGeom prst="roundRect">
            <a:avLst>
              <a:gd name="adj" fmla="val 4082"/>
            </a:avLst>
          </a:prstGeom>
          <a:solidFill>
            <a:srgbClr val="2B2926"/>
          </a:solidFill>
          <a:ln w="12700">
            <a:solidFill>
              <a:srgbClr val="2B2926"/>
            </a:solidFill>
            <a:prstDash val="solid"/>
          </a:ln>
        </p:spPr>
      </p:sp>
      <p:sp>
        <p:nvSpPr>
          <p:cNvPr id="8" name="text-767"/>
          <p:cNvSpPr txBox="1"/>
          <p:nvPr/>
        </p:nvSpPr>
        <p:spPr>
          <a:xfrm>
            <a:off x="2779776" y="1435608"/>
            <a:ext cx="1499616"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 2</a:t>
            </a:r>
            <a:endParaRPr lang="en-US" sz="3400" dirty="0"/>
          </a:p>
        </p:txBody>
      </p:sp>
      <p:sp>
        <p:nvSpPr>
          <p:cNvPr id="9" name="text-768"/>
          <p:cNvSpPr txBox="1"/>
          <p:nvPr/>
        </p:nvSpPr>
        <p:spPr>
          <a:xfrm>
            <a:off x="2779776"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Classifier-free guidance runs each step twice (Week 3)</a:t>
            </a:r>
            <a:endParaRPr lang="en-US" sz="1250" dirty="0"/>
          </a:p>
        </p:txBody>
      </p:sp>
      <p:sp>
        <p:nvSpPr>
          <p:cNvPr id="10" name="text-769"/>
          <p:cNvSpPr txBox="1"/>
          <p:nvPr/>
        </p:nvSpPr>
        <p:spPr>
          <a:xfrm>
            <a:off x="4443984"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1" name="card-770"/>
          <p:cNvSpPr/>
          <p:nvPr/>
        </p:nvSpPr>
        <p:spPr>
          <a:xfrm>
            <a:off x="4718304" y="1234440"/>
            <a:ext cx="1792224" cy="2240280"/>
          </a:xfrm>
          <a:prstGeom prst="roundRect">
            <a:avLst>
              <a:gd name="adj" fmla="val 4082"/>
            </a:avLst>
          </a:prstGeom>
          <a:solidFill>
            <a:srgbClr val="2B2926"/>
          </a:solidFill>
          <a:ln w="12700">
            <a:solidFill>
              <a:srgbClr val="2B2926"/>
            </a:solidFill>
            <a:prstDash val="solid"/>
          </a:ln>
        </p:spPr>
      </p:sp>
      <p:sp>
        <p:nvSpPr>
          <p:cNvPr id="12" name="text-771"/>
          <p:cNvSpPr txBox="1"/>
          <p:nvPr/>
        </p:nvSpPr>
        <p:spPr>
          <a:xfrm>
            <a:off x="4864608" y="1435608"/>
            <a:ext cx="1499616" cy="868680"/>
          </a:xfrm>
          <a:prstGeom prst="rect">
            <a:avLst/>
          </a:prstGeom>
          <a:noFill/>
          <a:ln/>
        </p:spPr>
        <p:txBody>
          <a:bodyPr wrap="square" lIns="0" tIns="0" rIns="0" bIns="0" rtlCol="0" anchor="ctr"/>
          <a:lstStyle/>
          <a:p>
            <a:pPr indent="0" marL="0">
              <a:buNone/>
            </a:pPr>
            <a:r>
              <a:rPr lang="en-US" sz="2000" dirty="0">
                <a:solidFill>
                  <a:srgbClr val="E7A07F"/>
                </a:solidFill>
                <a:latin typeface="Cambria" pitchFamily="34" charset="0"/>
                <a:ea typeface="Cambria" pitchFamily="34" charset="-122"/>
                <a:cs typeface="Cambria" pitchFamily="34" charset="-120"/>
              </a:rPr>
              <a:t>× all frames</a:t>
            </a:r>
            <a:endParaRPr lang="en-US" sz="2000" dirty="0"/>
          </a:p>
        </p:txBody>
      </p:sp>
      <p:sp>
        <p:nvSpPr>
          <p:cNvPr id="13" name="text-772"/>
          <p:cNvSpPr txBox="1"/>
          <p:nvPr/>
        </p:nvSpPr>
        <p:spPr>
          <a:xfrm>
            <a:off x="4864608" y="2350008"/>
            <a:ext cx="1499616" cy="1033272"/>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Every frame attends to every other, past and future, so nothing is ready until the whole clip is</a:t>
            </a:r>
            <a:endParaRPr lang="en-US" sz="1250" dirty="0"/>
          </a:p>
        </p:txBody>
      </p:sp>
      <p:sp>
        <p:nvSpPr>
          <p:cNvPr id="14" name="text-773"/>
          <p:cNvSpPr txBox="1"/>
          <p:nvPr/>
        </p:nvSpPr>
        <p:spPr>
          <a:xfrm>
            <a:off x="6528816"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5" name="card-774"/>
          <p:cNvSpPr/>
          <p:nvPr/>
        </p:nvSpPr>
        <p:spPr>
          <a:xfrm>
            <a:off x="6803136" y="1234440"/>
            <a:ext cx="1792224" cy="2240280"/>
          </a:xfrm>
          <a:prstGeom prst="roundRect">
            <a:avLst>
              <a:gd name="adj" fmla="val 4082"/>
            </a:avLst>
          </a:prstGeom>
          <a:solidFill>
            <a:srgbClr val="B4472A"/>
          </a:solidFill>
          <a:ln w="12700">
            <a:solidFill>
              <a:srgbClr val="B4472A"/>
            </a:solidFill>
            <a:prstDash val="solid"/>
          </a:ln>
        </p:spPr>
      </p:sp>
      <p:sp>
        <p:nvSpPr>
          <p:cNvPr id="16" name="text-775"/>
          <p:cNvSpPr txBox="1"/>
          <p:nvPr/>
        </p:nvSpPr>
        <p:spPr>
          <a:xfrm>
            <a:off x="6949440" y="1435608"/>
            <a:ext cx="1499616" cy="868680"/>
          </a:xfrm>
          <a:prstGeom prst="rect">
            <a:avLst/>
          </a:prstGeom>
          <a:noFill/>
          <a:ln/>
        </p:spPr>
        <p:txBody>
          <a:bodyPr wrap="square" lIns="0" tIns="0" rIns="0" bIns="0" rtlCol="0" anchor="ctr"/>
          <a:lstStyle/>
          <a:p>
            <a:pPr indent="0" marL="0">
              <a:buNone/>
            </a:pPr>
            <a:r>
              <a:rPr lang="en-US" sz="1600" dirty="0">
                <a:solidFill>
                  <a:srgbClr val="FBF3EC"/>
                </a:solidFill>
                <a:latin typeface="Cambria" pitchFamily="34" charset="0"/>
                <a:ea typeface="Cambria" pitchFamily="34" charset="-122"/>
                <a:cs typeface="Cambria" pitchFamily="34" charset="-120"/>
              </a:rPr>
              <a:t>Seconds to minutes</a:t>
            </a:r>
            <a:endParaRPr lang="en-US" sz="1600" dirty="0"/>
          </a:p>
        </p:txBody>
      </p:sp>
      <p:sp>
        <p:nvSpPr>
          <p:cNvPr id="17" name="text-776"/>
          <p:cNvSpPr txBox="1"/>
          <p:nvPr/>
        </p:nvSpPr>
        <p:spPr>
          <a:xfrm>
            <a:off x="6949440" y="2350008"/>
            <a:ext cx="1499616" cy="1033272"/>
          </a:xfrm>
          <a:prstGeom prst="rect">
            <a:avLst/>
          </a:prstGeom>
          <a:noFill/>
          <a:ln/>
        </p:spPr>
        <p:txBody>
          <a:bodyPr wrap="square" lIns="0" tIns="0" rIns="0" bIns="0" rtlCol="0" anchor="t"/>
          <a:lstStyle/>
          <a:p>
            <a:pPr indent="0" marL="0">
              <a:buNone/>
            </a:pPr>
            <a:r>
              <a:rPr lang="en-US" sz="1250" dirty="0">
                <a:solidFill>
                  <a:srgbClr val="FBF3EC"/>
                </a:solidFill>
                <a:latin typeface="Calibri" pitchFamily="34" charset="0"/>
                <a:ea typeface="Calibri" pitchFamily="34" charset="-122"/>
                <a:cs typeface="Calibri" pitchFamily="34" charset="-120"/>
              </a:rPr>
              <a:t>Fine for a film; useless for a conversation</a:t>
            </a:r>
            <a:endParaRPr lang="en-US" sz="1250" dirty="0"/>
          </a:p>
        </p:txBody>
      </p:sp>
      <p:sp>
        <p:nvSpPr>
          <p:cNvPr id="1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Three tricks you already know</a:t>
            </a:r>
            <a:endParaRPr lang="en-US" sz="2800" dirty="0"/>
          </a:p>
        </p:txBody>
      </p:sp>
      <p:sp>
        <p:nvSpPr>
          <p:cNvPr id="3" name="card-777"/>
          <p:cNvSpPr/>
          <p:nvPr/>
        </p:nvSpPr>
        <p:spPr>
          <a:xfrm>
            <a:off x="548640" y="1024128"/>
            <a:ext cx="2572512" cy="2893255"/>
          </a:xfrm>
          <a:prstGeom prst="roundRect">
            <a:avLst>
              <a:gd name="adj" fmla="val 2844"/>
            </a:avLst>
          </a:prstGeom>
          <a:solidFill>
            <a:srgbClr val="2B2926"/>
          </a:solidFill>
          <a:ln w="12700">
            <a:solidFill>
              <a:srgbClr val="2B2926"/>
            </a:solidFill>
            <a:prstDash val="solid"/>
          </a:ln>
        </p:spPr>
      </p:sp>
      <p:sp>
        <p:nvSpPr>
          <p:cNvPr id="4" name="panel-778"/>
          <p:cNvSpPr/>
          <p:nvPr/>
        </p:nvSpPr>
        <p:spPr>
          <a:xfrm>
            <a:off x="548640" y="1024128"/>
            <a:ext cx="2572512" cy="1978855"/>
          </a:xfrm>
          <a:prstGeom prst="rect">
            <a:avLst/>
          </a:prstGeom>
          <a:solidFill>
            <a:srgbClr val="FFFFFF"/>
          </a:solidFill>
          <a:ln w="12700">
            <a:solidFill>
              <a:srgbClr val="FFFFFF"/>
            </a:solidFill>
            <a:prstDash val="solid"/>
          </a:ln>
        </p:spPr>
      </p:sp>
      <p:pic>
        <p:nvPicPr>
          <p:cNvPr id="5" name="figure-779" descr="/tmp/claude-0/-home-claude/3f57d8ae-af99-58f6-a974-209369218365/scratchpad/build/covers/p_tm_dmd.jpg">    </p:cNvPr>
          <p:cNvPicPr>
            <a:picLocks noChangeAspect="1"/>
          </p:cNvPicPr>
          <p:nvPr/>
        </p:nvPicPr>
        <p:blipFill>
          <a:blip r:embed="rId1"/>
          <a:stretch>
            <a:fillRect/>
          </a:stretch>
        </p:blipFill>
        <p:spPr>
          <a:xfrm>
            <a:off x="594360" y="1323499"/>
            <a:ext cx="2481072" cy="1380113"/>
          </a:xfrm>
          <a:prstGeom prst="rect">
            <a:avLst/>
          </a:prstGeom>
        </p:spPr>
      </p:pic>
      <p:sp>
        <p:nvSpPr>
          <p:cNvPr id="6" name="text-780"/>
          <p:cNvSpPr txBox="1"/>
          <p:nvPr/>
        </p:nvSpPr>
        <p:spPr>
          <a:xfrm>
            <a:off x="676656" y="3076135"/>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Chunks + KV cache (Week 7)</a:t>
            </a:r>
            <a:endParaRPr lang="en-US" sz="1350" dirty="0"/>
          </a:p>
        </p:txBody>
      </p:sp>
      <p:sp>
        <p:nvSpPr>
          <p:cNvPr id="7" name="text-781"/>
          <p:cNvSpPr txBox="1"/>
          <p:nvPr/>
        </p:nvSpPr>
        <p:spPr>
          <a:xfrm>
            <a:off x="676656" y="3332167"/>
            <a:ext cx="2316480"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A few frames at a time; cache the past</a:t>
            </a:r>
            <a:endParaRPr lang="en-US" sz="1150" dirty="0"/>
          </a:p>
        </p:txBody>
      </p:sp>
      <p:sp>
        <p:nvSpPr>
          <p:cNvPr id="8" name="card-782"/>
          <p:cNvSpPr/>
          <p:nvPr/>
        </p:nvSpPr>
        <p:spPr>
          <a:xfrm>
            <a:off x="3285744" y="1024128"/>
            <a:ext cx="2572512" cy="2893255"/>
          </a:xfrm>
          <a:prstGeom prst="roundRect">
            <a:avLst>
              <a:gd name="adj" fmla="val 2844"/>
            </a:avLst>
          </a:prstGeom>
          <a:solidFill>
            <a:srgbClr val="2B2926"/>
          </a:solidFill>
          <a:ln w="12700">
            <a:solidFill>
              <a:srgbClr val="2B2926"/>
            </a:solidFill>
            <a:prstDash val="solid"/>
          </a:ln>
        </p:spPr>
      </p:sp>
      <p:pic>
        <p:nvPicPr>
          <p:cNvPr id="9" name="thumb-783" descr="/tmp/claude-0/-home-claude/3f57d8ae-af99-58f6-a974-209369218365/scratchpad/build/covers/fig_steps.jpg">    </p:cNvPr>
          <p:cNvPicPr>
            <a:picLocks noChangeAspect="1"/>
          </p:cNvPicPr>
          <p:nvPr/>
        </p:nvPicPr>
        <p:blipFill>
          <a:blip r:embed="rId2"/>
          <a:srcRect l="13437" r="13437" t="0" b="0"/>
          <a:stretch/>
        </p:blipFill>
        <p:spPr>
          <a:xfrm>
            <a:off x="3285744" y="1024128"/>
            <a:ext cx="2572512" cy="1978855"/>
          </a:xfrm>
          <a:prstGeom prst="rect">
            <a:avLst/>
          </a:prstGeom>
        </p:spPr>
      </p:pic>
      <p:sp>
        <p:nvSpPr>
          <p:cNvPr id="10" name="text-784"/>
          <p:cNvSpPr txBox="1"/>
          <p:nvPr/>
        </p:nvSpPr>
        <p:spPr>
          <a:xfrm>
            <a:off x="3413760" y="3076135"/>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Fewer steps</a:t>
            </a:r>
            <a:endParaRPr lang="en-US" sz="1350" dirty="0"/>
          </a:p>
        </p:txBody>
      </p:sp>
      <p:sp>
        <p:nvSpPr>
          <p:cNvPr id="11" name="text-785"/>
          <p:cNvSpPr txBox="1"/>
          <p:nvPr/>
        </p:nvSpPr>
        <p:spPr>
          <a:xfrm>
            <a:off x="3413760" y="3332167"/>
            <a:ext cx="2316480" cy="54864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100 model passes → 2 by distillation</a:t>
            </a:r>
            <a:endParaRPr lang="en-US" sz="1150" dirty="0"/>
          </a:p>
        </p:txBody>
      </p:sp>
      <p:sp>
        <p:nvSpPr>
          <p:cNvPr id="12" name="card-786"/>
          <p:cNvSpPr/>
          <p:nvPr/>
        </p:nvSpPr>
        <p:spPr>
          <a:xfrm>
            <a:off x="6022848" y="1024128"/>
            <a:ext cx="2572512" cy="2893255"/>
          </a:xfrm>
          <a:prstGeom prst="roundRect">
            <a:avLst>
              <a:gd name="adj" fmla="val 2844"/>
            </a:avLst>
          </a:prstGeom>
          <a:solidFill>
            <a:srgbClr val="B4472A"/>
          </a:solidFill>
          <a:ln w="12700">
            <a:solidFill>
              <a:srgbClr val="B4472A"/>
            </a:solidFill>
            <a:prstDash val="solid"/>
          </a:ln>
        </p:spPr>
      </p:sp>
      <p:pic>
        <p:nvPicPr>
          <p:cNvPr id="13" name="thumb-787" descr="/tmp/claude-0/-home-claude/3f57d8ae-af99-58f6-a974-209369218365/scratchpad/build/covers/fig_bits.jpg">    </p:cNvPr>
          <p:cNvPicPr>
            <a:picLocks noChangeAspect="1"/>
          </p:cNvPicPr>
          <p:nvPr/>
        </p:nvPicPr>
        <p:blipFill>
          <a:blip r:embed="rId3"/>
          <a:srcRect l="13437" r="13437" t="0" b="0"/>
          <a:stretch/>
        </p:blipFill>
        <p:spPr>
          <a:xfrm>
            <a:off x="6022848" y="1024128"/>
            <a:ext cx="2572512" cy="1978855"/>
          </a:xfrm>
          <a:prstGeom prst="rect">
            <a:avLst/>
          </a:prstGeom>
        </p:spPr>
      </p:pic>
      <p:sp>
        <p:nvSpPr>
          <p:cNvPr id="14" name="text-788"/>
          <p:cNvSpPr txBox="1"/>
          <p:nvPr/>
        </p:nvSpPr>
        <p:spPr>
          <a:xfrm>
            <a:off x="6150864" y="3076135"/>
            <a:ext cx="2316480" cy="246888"/>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Fewer bits (Week 6)</a:t>
            </a:r>
            <a:endParaRPr lang="en-US" sz="1350" dirty="0"/>
          </a:p>
        </p:txBody>
      </p:sp>
      <p:sp>
        <p:nvSpPr>
          <p:cNvPr id="15" name="text-789"/>
          <p:cNvSpPr txBox="1"/>
          <p:nvPr/>
        </p:nvSpPr>
        <p:spPr>
          <a:xfrm>
            <a:off x="6150864" y="3332167"/>
            <a:ext cx="2316480" cy="548640"/>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14B weights: 28 GB → 7 GB at FP4</a:t>
            </a:r>
            <a:endParaRPr lang="en-US" sz="1150" dirty="0"/>
          </a:p>
        </p:txBody>
      </p:sp>
      <p:sp>
        <p:nvSpPr>
          <p:cNvPr id="16" name="text-790"/>
          <p:cNvSpPr txBox="1"/>
          <p:nvPr/>
        </p:nvSpPr>
        <p:spPr>
          <a:xfrm>
            <a:off x="548640" y="4027111"/>
            <a:ext cx="8046720" cy="365760"/>
          </a:xfrm>
          <a:prstGeom prst="rect">
            <a:avLst/>
          </a:prstGeom>
          <a:noFill/>
          <a:ln/>
        </p:spPr>
        <p:txBody>
          <a:bodyPr wrap="square" lIns="0" tIns="0" rIns="0" bIns="0" rtlCol="0" anchor="t"/>
          <a:lstStyle/>
          <a:p>
            <a:pPr indent="0" marL="0">
              <a:buNone/>
            </a:pPr>
            <a:r>
              <a:rPr lang="en-US" sz="1200" i="1" dirty="0">
                <a:solidFill>
                  <a:srgbClr val="CFC8BA"/>
                </a:solidFill>
                <a:latin typeface="Calibri" pitchFamily="34" charset="0"/>
                <a:ea typeface="Calibri" pitchFamily="34" charset="-122"/>
                <a:cs typeface="Calibri" pitchFamily="34" charset="-120"/>
              </a:rPr>
              <a:t>Plus a systems trick: run the transformer and the decoder on different GPUs in parallel.</a:t>
            </a:r>
            <a:endParaRPr lang="en-US" sz="1200" dirty="0"/>
          </a:p>
        </p:txBody>
      </p:sp>
      <p:sp>
        <p:nvSpPr>
          <p:cNvPr id="1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VASA-1 streaming: a face in a live call (2024)</a:t>
            </a:r>
            <a:endParaRPr lang="en-US" sz="2800" dirty="0"/>
          </a:p>
        </p:txBody>
      </p:sp>
      <p:sp>
        <p:nvSpPr>
          <p:cNvPr id="3" name="frame-791"/>
          <p:cNvSpPr/>
          <p:nvPr/>
        </p:nvSpPr>
        <p:spPr>
          <a:xfrm>
            <a:off x="1971040" y="1024128"/>
            <a:ext cx="5201920" cy="2926080"/>
          </a:xfrm>
          <a:prstGeom prst="rect">
            <a:avLst/>
          </a:prstGeom>
          <a:solidFill>
            <a:srgbClr val="111110"/>
          </a:solidFill>
          <a:ln w="9525">
            <a:solidFill>
              <a:srgbClr val="3A3631"/>
            </a:solidFill>
            <a:prstDash val="solid"/>
          </a:ln>
        </p:spPr>
      </p:sp>
      <p:pic>
        <p:nvPicPr>
          <p:cNvPr id="4" name="poster-792" descr="/tmp/claude-0/-home-claude/3f57d8ae-af99-58f6-a974-209369218365/scratchpad/build/covers/vasa_live.jpg">
            <a:hlinkClick r:id="rId2" tooltip="Watch on the original page"/>
          </p:cNvPr>
          <p:cNvPicPr>
            <a:picLocks noChangeAspect="1"/>
          </p:cNvPicPr>
          <p:nvPr/>
        </p:nvPicPr>
        <p:blipFill>
          <a:blip r:embed="rId1"/>
          <a:stretch>
            <a:fillRect/>
          </a:stretch>
        </p:blipFill>
        <p:spPr>
          <a:xfrm>
            <a:off x="1971040" y="1024128"/>
            <a:ext cx="5201920" cy="2926080"/>
          </a:xfrm>
          <a:prstGeom prst="rect">
            <a:avLst/>
          </a:prstGeom>
        </p:spPr>
      </p:pic>
      <p:sp>
        <p:nvSpPr>
          <p:cNvPr id="5" name="play-793">
            <a:hlinkClick r:id="rId3" tooltip="Watch on the original page"/>
          </p:cNvPr>
          <p:cNvSpPr/>
          <p:nvPr/>
        </p:nvSpPr>
        <p:spPr>
          <a:xfrm>
            <a:off x="4288536" y="2203704"/>
            <a:ext cx="566928" cy="566928"/>
          </a:xfrm>
          <a:prstGeom prst="ellipse">
            <a:avLst/>
          </a:prstGeom>
          <a:solidFill>
            <a:srgbClr val="B4472A">
              <a:alpha val="92000"/>
            </a:srgbClr>
          </a:solidFill>
          <a:ln w="15875">
            <a:solidFill>
              <a:srgbClr val="FBF3EC"/>
            </a:solidFill>
            <a:prstDash val="solid"/>
          </a:ln>
        </p:spPr>
      </p:sp>
      <p:sp>
        <p:nvSpPr>
          <p:cNvPr id="6" name="playicon-794"/>
          <p:cNvSpPr/>
          <p:nvPr/>
        </p:nvSpPr>
        <p:spPr>
          <a:xfrm rot="5400000">
            <a:off x="4492630" y="2373782"/>
            <a:ext cx="226771" cy="226771"/>
          </a:xfrm>
          <a:prstGeom prst="triangle">
            <a:avLst/>
          </a:prstGeom>
          <a:solidFill>
            <a:srgbClr val="FBF3EC"/>
          </a:solidFill>
          <a:ln w="12700">
            <a:solidFill>
              <a:srgbClr val="FBF3EC"/>
            </a:solidFill>
            <a:prstDash val="solid"/>
          </a:ln>
        </p:spPr>
      </p:sp>
      <p:sp>
        <p:nvSpPr>
          <p:cNvPr id="7" name="text-795"/>
          <p:cNvSpPr txBox="1"/>
          <p:nvPr/>
        </p:nvSpPr>
        <p:spPr>
          <a:xfrm>
            <a:off x="548640" y="4023360"/>
            <a:ext cx="8046720" cy="274320"/>
          </a:xfrm>
          <a:prstGeom prst="rect">
            <a:avLst/>
          </a:prstGeom>
          <a:noFill/>
          <a:ln/>
        </p:spPr>
        <p:txBody>
          <a:bodyPr wrap="square" lIns="0" tIns="0" rIns="0" bIns="0" rtlCol="0" anchor="t"/>
          <a:lstStyle/>
          <a:p>
            <a:pPr algn="ctr" indent="0" marL="0">
              <a:buNone/>
            </a:pPr>
            <a:r>
              <a:rPr lang="en-US" sz="1050" dirty="0">
                <a:solidFill>
                  <a:srgbClr val="CFC8BA"/>
                </a:solidFill>
                <a:latin typeface="Calibri" pitchFamily="34" charset="0"/>
                <a:ea typeface="Calibri" pitchFamily="34" charset="-122"/>
                <a:cs typeface="Calibri" pitchFamily="34" charset="-120"/>
              </a:rPr>
              <a:t>Up to 40 fps at 512×512 with ~170 ms delay, on one RTX 4090  ·  </a:t>
            </a:r>
            <a:pPr algn="ctr" indent="0" marL="0">
              <a:buNone/>
            </a:pPr>
            <a:r>
              <a:rPr lang="en-US" sz="1050" dirty="0">
                <a:solidFill>
                  <a:srgbClr val="6E665C"/>
                </a:solidFill>
                <a:latin typeface="Calibri" pitchFamily="34" charset="0"/>
                <a:ea typeface="Calibri" pitchFamily="34" charset="-122"/>
                <a:cs typeface="Calibri" pitchFamily="34" charset="-120"/>
              </a:rPr>
              <a:t>VASA-1 · Microsoft Research · click to watch</a:t>
            </a:r>
            <a:pPr algn="ctr" indent="0" marL="0">
              <a:buNone/>
            </a:pPr>
            <a:r>
              <a:rPr lang="en-US" sz="1050" u="sng" dirty="0">
                <a:solidFill>
                  <a:srgbClr val="E7A07F"/>
                </a:solidFill>
                <a:latin typeface="Calibri" pitchFamily="34" charset="0"/>
                <a:ea typeface="Calibri" pitchFamily="34" charset="-122"/>
                <a:cs typeface="Calibri" pitchFamily="34" charset="-120"/>
                <a:hlinkClick r:id="rId4" invalidUrl="" action="" tgtFrame="" tooltip="https://vasavatar.github.io/VASA-1/" history="1" highlightClick="0" endSnd="0">
                  <a:extLst>
                    <a:ext uri="{A12FA001-AC4F-418D-AE19-62706E023703}">
                      <ahyp:hlinkClr xmlns:ahyp="http://schemas.microsoft.com/office/drawing/2018/hyperlinkcolor" val="tx"/>
                    </a:ext>
                  </a:extLst>
                </a:hlinkClick>
              </a:rPr>
              <a:t>  ·  source ↗</a:t>
            </a:r>
            <a:endParaRPr lang="en-US" sz="1050" dirty="0"/>
          </a:p>
        </p:txBody>
      </p:sp>
      <p:sp>
        <p:nvSpPr>
          <p:cNvPr id="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TalkingMachines: a FaceTime call with a character</a:t>
            </a:r>
            <a:endParaRPr lang="en-US" sz="2800" dirty="0"/>
          </a:p>
        </p:txBody>
      </p:sp>
      <p:sp>
        <p:nvSpPr>
          <p:cNvPr id="3" name="frame-796"/>
          <p:cNvSpPr/>
          <p:nvPr/>
        </p:nvSpPr>
        <p:spPr>
          <a:xfrm>
            <a:off x="548640" y="1051560"/>
            <a:ext cx="4343400" cy="2441448"/>
          </a:xfrm>
          <a:prstGeom prst="rect">
            <a:avLst/>
          </a:prstGeom>
          <a:solidFill>
            <a:srgbClr val="111110"/>
          </a:solidFill>
          <a:ln w="9525">
            <a:solidFill>
              <a:srgbClr val="3A3631"/>
            </a:solidFill>
            <a:prstDash val="solid"/>
          </a:ln>
        </p:spPr>
      </p:sp>
      <p:pic>
        <p:nvPicPr>
          <p:cNvPr id="4" name="poster-797" descr="/tmp/claude-0/-home-claude/3f57d8ae-af99-58f6-a974-209369218365/scratchpad/build/covers/tm_fox.jpg">
            <a:hlinkClick r:id="rId2" tooltip="Watch on the original page"/>
          </p:cNvPr>
          <p:cNvPicPr>
            <a:picLocks noChangeAspect="1"/>
          </p:cNvPicPr>
          <p:nvPr/>
        </p:nvPicPr>
        <p:blipFill>
          <a:blip r:embed="rId1"/>
          <a:stretch>
            <a:fillRect/>
          </a:stretch>
        </p:blipFill>
        <p:spPr>
          <a:xfrm>
            <a:off x="548640" y="1240189"/>
            <a:ext cx="4343400" cy="2064190"/>
          </a:xfrm>
          <a:prstGeom prst="rect">
            <a:avLst/>
          </a:prstGeom>
        </p:spPr>
      </p:pic>
      <p:sp>
        <p:nvSpPr>
          <p:cNvPr id="5" name="play-798">
            <a:hlinkClick r:id="rId3" tooltip="Watch on the original page"/>
          </p:cNvPr>
          <p:cNvSpPr/>
          <p:nvPr/>
        </p:nvSpPr>
        <p:spPr>
          <a:xfrm>
            <a:off x="2436876" y="1988820"/>
            <a:ext cx="566928" cy="566928"/>
          </a:xfrm>
          <a:prstGeom prst="ellipse">
            <a:avLst/>
          </a:prstGeom>
          <a:solidFill>
            <a:srgbClr val="B4472A">
              <a:alpha val="92000"/>
            </a:srgbClr>
          </a:solidFill>
          <a:ln w="15875">
            <a:solidFill>
              <a:srgbClr val="FBF3EC"/>
            </a:solidFill>
            <a:prstDash val="solid"/>
          </a:ln>
        </p:spPr>
      </p:sp>
      <p:sp>
        <p:nvSpPr>
          <p:cNvPr id="6" name="playicon-799"/>
          <p:cNvSpPr/>
          <p:nvPr/>
        </p:nvSpPr>
        <p:spPr>
          <a:xfrm rot="5400000">
            <a:off x="2640970" y="2158898"/>
            <a:ext cx="226771" cy="226771"/>
          </a:xfrm>
          <a:prstGeom prst="triangle">
            <a:avLst/>
          </a:prstGeom>
          <a:solidFill>
            <a:srgbClr val="FBF3EC"/>
          </a:solidFill>
          <a:ln w="12700">
            <a:solidFill>
              <a:srgbClr val="FBF3EC"/>
            </a:solidFill>
            <a:prstDash val="solid"/>
          </a:ln>
        </p:spPr>
      </p:sp>
      <p:sp>
        <p:nvSpPr>
          <p:cNvPr id="7" name="text-800"/>
          <p:cNvSpPr txBox="1"/>
          <p:nvPr/>
        </p:nvSpPr>
        <p:spPr>
          <a:xfrm>
            <a:off x="548640" y="3547872"/>
            <a:ext cx="43434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TalkingMachines · Character.AI · click to watch</a:t>
            </a:r>
            <a:endParaRPr lang="en-US" sz="900" dirty="0"/>
          </a:p>
        </p:txBody>
      </p:sp>
      <p:sp>
        <p:nvSpPr>
          <p:cNvPr id="8" name="text-801"/>
          <p:cNvSpPr txBox="1"/>
          <p:nvPr/>
        </p:nvSpPr>
        <p:spPr>
          <a:xfrm>
            <a:off x="5120640" y="1024128"/>
            <a:ext cx="3474720" cy="19659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Wan 2.1 → an 18B real-time avatar</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24 → 2 model passes per chunk (DMD)</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Cache keeps the first chunk (identity) + the last</a:t>
            </a:r>
            <a:endParaRPr lang="en-US" sz="1300" dirty="0"/>
          </a:p>
        </p:txBody>
      </p:sp>
      <p:sp>
        <p:nvSpPr>
          <p:cNvPr id="9" name="btn-802"/>
          <p:cNvSpPr/>
          <p:nvPr/>
        </p:nvSpPr>
        <p:spPr>
          <a:xfrm>
            <a:off x="5120640" y="3072384"/>
            <a:ext cx="3474720" cy="292608"/>
          </a:xfrm>
          <a:prstGeom prst="roundRect">
            <a:avLst>
              <a:gd name="adj" fmla="val 21875"/>
            </a:avLst>
          </a:prstGeom>
          <a:solidFill>
            <a:srgbClr val="2E2B27"/>
          </a:solidFill>
          <a:ln w="12700">
            <a:solidFill>
              <a:srgbClr val="E7A07F"/>
            </a:solidFill>
            <a:prstDash val="solid"/>
          </a:ln>
        </p:spPr>
      </p:sp>
      <p:sp>
        <p:nvSpPr>
          <p:cNvPr id="10" name="btntext-803"/>
          <p:cNvSpPr txBox="1"/>
          <p:nvPr/>
        </p:nvSpPr>
        <p:spPr>
          <a:xfrm>
            <a:off x="5248656" y="3072384"/>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4" invalidUrl="" action="" tgtFrame="" tooltip="https://aaxwaz.github.io/TalkingMachines/" history="1" highlightClick="0" endSnd="0">
                  <a:extLst>
                    <a:ext uri="{A12FA001-AC4F-418D-AE19-62706E023703}">
                      <ahyp:hlinkClr xmlns:ahyp="http://schemas.microsoft.com/office/drawing/2018/hyperlinkcolor" val="tx"/>
                    </a:ext>
                  </a:extLst>
                </a:hlinkClick>
              </a:rPr>
              <a:t>► TalkingMachines project page</a:t>
            </a:r>
            <a:endParaRPr lang="en-US" sz="1150" dirty="0"/>
          </a:p>
        </p:txBody>
      </p:sp>
      <p:sp>
        <p:nvSpPr>
          <p:cNvPr id="11" name="text-805"/>
          <p:cNvSpPr txBox="1"/>
          <p:nvPr/>
        </p:nvSpPr>
        <p:spPr>
          <a:xfrm>
            <a:off x="5120640" y="3392424"/>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aaxwaz.github.io/TalkingMachines</a:t>
            </a:r>
            <a:endParaRPr lang="en-US" sz="800" dirty="0"/>
          </a:p>
        </p:txBody>
      </p:sp>
      <p:sp>
        <p:nvSpPr>
          <p:cNvPr id="12" name="btn-806"/>
          <p:cNvSpPr/>
          <p:nvPr/>
        </p:nvSpPr>
        <p:spPr>
          <a:xfrm>
            <a:off x="5120640" y="3602736"/>
            <a:ext cx="3474720" cy="292608"/>
          </a:xfrm>
          <a:prstGeom prst="roundRect">
            <a:avLst>
              <a:gd name="adj" fmla="val 21875"/>
            </a:avLst>
          </a:prstGeom>
          <a:solidFill>
            <a:srgbClr val="2E2B27"/>
          </a:solidFill>
          <a:ln w="12700">
            <a:solidFill>
              <a:srgbClr val="E7A07F"/>
            </a:solidFill>
            <a:prstDash val="solid"/>
          </a:ln>
        </p:spPr>
      </p:sp>
      <p:sp>
        <p:nvSpPr>
          <p:cNvPr id="13" name="btntext-807"/>
          <p:cNvSpPr txBox="1"/>
          <p:nvPr/>
        </p:nvSpPr>
        <p:spPr>
          <a:xfrm>
            <a:off x="5248656" y="3602736"/>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5" invalidUrl="" action="" tgtFrame="" tooltip="https://arxiv.org/abs/2506.03099" history="1" highlightClick="0" endSnd="0">
                  <a:extLst>
                    <a:ext uri="{A12FA001-AC4F-418D-AE19-62706E023703}">
                      <ahyp:hlinkClr xmlns:ahyp="http://schemas.microsoft.com/office/drawing/2018/hyperlinkcolor" val="tx"/>
                    </a:ext>
                  </a:extLst>
                </a:hlinkClick>
              </a:rPr>
              <a:t>► Paper (arXiv 2506.03099)</a:t>
            </a:r>
            <a:endParaRPr lang="en-US" sz="1150" dirty="0"/>
          </a:p>
        </p:txBody>
      </p:sp>
      <p:sp>
        <p:nvSpPr>
          <p:cNvPr id="14" name="text-809"/>
          <p:cNvSpPr txBox="1"/>
          <p:nvPr/>
        </p:nvSpPr>
        <p:spPr>
          <a:xfrm>
            <a:off x="5120640" y="3922776"/>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arxiv.org/abs/2506.03099</a:t>
            </a:r>
            <a:endParaRPr lang="en-US" sz="800" dirty="0"/>
          </a:p>
        </p:txBody>
      </p:sp>
      <p:sp>
        <p:nvSpPr>
          <p:cNvPr id="1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How streaming distillation works (TalkingMachines)</a:t>
            </a:r>
            <a:endParaRPr lang="en-US" sz="2800" dirty="0"/>
          </a:p>
        </p:txBody>
      </p:sp>
      <p:sp>
        <p:nvSpPr>
          <p:cNvPr id="3" name="panel-810"/>
          <p:cNvSpPr/>
          <p:nvPr/>
        </p:nvSpPr>
        <p:spPr>
          <a:xfrm>
            <a:off x="548640" y="1233397"/>
            <a:ext cx="4572000" cy="2608126"/>
          </a:xfrm>
          <a:prstGeom prst="roundRect">
            <a:avLst>
              <a:gd name="adj" fmla="val 1753"/>
            </a:avLst>
          </a:prstGeom>
          <a:solidFill>
            <a:srgbClr val="FFFFFF"/>
          </a:solidFill>
          <a:ln w="12700">
            <a:solidFill>
              <a:srgbClr val="FFFFFF"/>
            </a:solidFill>
            <a:prstDash val="solid"/>
          </a:ln>
        </p:spPr>
      </p:sp>
      <p:pic>
        <p:nvPicPr>
          <p:cNvPr id="4" name="figure-811" descr="/tmp/claude-0/-home-claude/3f57d8ae-af99-58f6-a974-209369218365/scratchpad/build/covers/p_tm_dmd.jpg">    </p:cNvPr>
          <p:cNvPicPr>
            <a:picLocks noChangeAspect="1"/>
          </p:cNvPicPr>
          <p:nvPr/>
        </p:nvPicPr>
        <p:blipFill>
          <a:blip r:embed="rId1"/>
          <a:stretch>
            <a:fillRect/>
          </a:stretch>
        </p:blipFill>
        <p:spPr>
          <a:xfrm>
            <a:off x="621792" y="1306549"/>
            <a:ext cx="4425696" cy="2461822"/>
          </a:xfrm>
          <a:prstGeom prst="rect">
            <a:avLst/>
          </a:prstGeom>
        </p:spPr>
      </p:pic>
      <p:sp>
        <p:nvSpPr>
          <p:cNvPr id="5" name="text-812"/>
          <p:cNvSpPr txBox="1"/>
          <p:nvPr/>
        </p:nvSpPr>
        <p:spPr>
          <a:xfrm>
            <a:off x="5394960" y="1051560"/>
            <a:ext cx="3200400" cy="3017520"/>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Top: training clips are cut into chunks of 3 latent frames, plus the reference image (C_0)</a:t>
            </a:r>
            <a:endParaRPr lang="en-US" sz="1250" dirty="0"/>
          </a:p>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Each chunk only sees itself, the first chunk and the previous chunk: a sparse causal mask</a:t>
            </a:r>
            <a:endParaRPr lang="en-US" sz="1250" dirty="0"/>
          </a:p>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A slow bidirectional teacher (24 steps) supervises a fast causal student (2 steps)</a:t>
            </a:r>
            <a:endParaRPr lang="en-US" sz="1250" dirty="0"/>
          </a:p>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Training can even use the student’s own generated video, like Self Forcing (Week 7)</a:t>
            </a:r>
            <a:endParaRPr lang="en-US" sz="1250" dirty="0"/>
          </a:p>
        </p:txBody>
      </p:sp>
      <p:sp>
        <p:nvSpPr>
          <p:cNvPr id="6" name="text-813"/>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Figure: TalkingMachines, Character.AI, arXiv 2506.03099 (2025).</a:t>
            </a:r>
            <a:endParaRPr lang="en-US" sz="1050" dirty="0"/>
          </a:p>
        </p:txBody>
      </p:sp>
      <p:sp>
        <p:nvSpPr>
          <p:cNvPr id="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Where the milliseconds go: split the work across GPUs</a:t>
            </a:r>
            <a:endParaRPr lang="en-US" sz="2800" dirty="0"/>
          </a:p>
        </p:txBody>
      </p:sp>
      <p:sp>
        <p:nvSpPr>
          <p:cNvPr id="3" name="panel-814"/>
          <p:cNvSpPr/>
          <p:nvPr/>
        </p:nvSpPr>
        <p:spPr>
          <a:xfrm>
            <a:off x="548640" y="1228532"/>
            <a:ext cx="4572000" cy="2617857"/>
          </a:xfrm>
          <a:prstGeom prst="roundRect">
            <a:avLst>
              <a:gd name="adj" fmla="val 1746"/>
            </a:avLst>
          </a:prstGeom>
          <a:solidFill>
            <a:srgbClr val="FFFFFF"/>
          </a:solidFill>
          <a:ln w="12700">
            <a:solidFill>
              <a:srgbClr val="FFFFFF"/>
            </a:solidFill>
            <a:prstDash val="solid"/>
          </a:ln>
        </p:spPr>
      </p:sp>
      <p:pic>
        <p:nvPicPr>
          <p:cNvPr id="4" name="figure-815" descr="/tmp/claude-0/-home-claude/3f57d8ae-af99-58f6-a974-209369218365/scratchpad/build/covers/p_tm_runtime.jpg">    </p:cNvPr>
          <p:cNvPicPr>
            <a:picLocks noChangeAspect="1"/>
          </p:cNvPicPr>
          <p:nvPr/>
        </p:nvPicPr>
        <p:blipFill>
          <a:blip r:embed="rId1"/>
          <a:stretch>
            <a:fillRect/>
          </a:stretch>
        </p:blipFill>
        <p:spPr>
          <a:xfrm>
            <a:off x="621792" y="1301684"/>
            <a:ext cx="4425696" cy="2471553"/>
          </a:xfrm>
          <a:prstGeom prst="rect">
            <a:avLst/>
          </a:prstGeom>
        </p:spPr>
      </p:pic>
      <p:sp>
        <p:nvSpPr>
          <p:cNvPr id="5" name="text-816"/>
          <p:cNvSpPr txBox="1"/>
          <p:nvPr/>
        </p:nvSpPr>
        <p:spPr>
          <a:xfrm>
            <a:off x="5394960" y="1051560"/>
            <a:ext cx="3200400" cy="3017520"/>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Case 1: one GPU does diffusion, then VAE decoding, then waits</a:t>
            </a:r>
            <a:endParaRPr lang="en-US" sz="1250" dirty="0"/>
          </a:p>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Case 3: GPU 0 decodes (VAE) while GPU 1 already denoises the next chunk</a:t>
            </a:r>
            <a:endParaRPr lang="en-US" sz="1250" dirty="0"/>
          </a:p>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Case 4: more GPUs share the diffusion steps (sequence parallel)</a:t>
            </a:r>
            <a:endParaRPr lang="en-US" sz="1250" dirty="0"/>
          </a:p>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The red line, time to first frame, moves earlier with each design</a:t>
            </a:r>
            <a:endParaRPr lang="en-US" sz="1250" dirty="0"/>
          </a:p>
        </p:txBody>
      </p:sp>
      <p:sp>
        <p:nvSpPr>
          <p:cNvPr id="6" name="text-817"/>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Figure: TalkingMachines runtime analysis, Character.AI, arXiv 2506.03099.</a:t>
            </a:r>
            <a:endParaRPr lang="en-US" sz="1050" dirty="0"/>
          </a:p>
        </p:txBody>
      </p:sp>
      <p:sp>
        <p:nvSpPr>
          <p:cNvPr id="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StreamAvatar: the whole upper body, live</a:t>
            </a:r>
            <a:endParaRPr lang="en-US" sz="2800" dirty="0"/>
          </a:p>
        </p:txBody>
      </p:sp>
      <p:sp>
        <p:nvSpPr>
          <p:cNvPr id="3" name="frame-818"/>
          <p:cNvSpPr/>
          <p:nvPr/>
        </p:nvSpPr>
        <p:spPr>
          <a:xfrm>
            <a:off x="548640" y="1051560"/>
            <a:ext cx="3886200" cy="2185988"/>
          </a:xfrm>
          <a:prstGeom prst="rect">
            <a:avLst/>
          </a:prstGeom>
          <a:solidFill>
            <a:srgbClr val="111110"/>
          </a:solidFill>
          <a:ln w="9525">
            <a:solidFill>
              <a:srgbClr val="3A3631"/>
            </a:solidFill>
            <a:prstDash val="solid"/>
          </a:ln>
        </p:spPr>
      </p:sp>
      <p:pic>
        <p:nvPicPr>
          <p:cNvPr id="4" name="poster-819" descr="/tmp/claude-0/-home-claude/3f57d8ae-af99-58f6-a974-209369218365/scratchpad/build/covers/sa_talk.jpg">
            <a:hlinkClick r:id="rId2" tooltip="Watch on the original page"/>
          </p:cNvPr>
          <p:cNvPicPr>
            <a:picLocks noChangeAspect="1"/>
          </p:cNvPicPr>
          <p:nvPr/>
        </p:nvPicPr>
        <p:blipFill>
          <a:blip r:embed="rId1"/>
          <a:stretch>
            <a:fillRect/>
          </a:stretch>
        </p:blipFill>
        <p:spPr>
          <a:xfrm>
            <a:off x="1050976" y="1051560"/>
            <a:ext cx="2881529" cy="2185988"/>
          </a:xfrm>
          <a:prstGeom prst="rect">
            <a:avLst/>
          </a:prstGeom>
        </p:spPr>
      </p:pic>
      <p:sp>
        <p:nvSpPr>
          <p:cNvPr id="5" name="play-820">
            <a:hlinkClick r:id="rId3" tooltip="Watch on the original page"/>
          </p:cNvPr>
          <p:cNvSpPr/>
          <p:nvPr/>
        </p:nvSpPr>
        <p:spPr>
          <a:xfrm>
            <a:off x="2208276" y="1861090"/>
            <a:ext cx="566928" cy="566928"/>
          </a:xfrm>
          <a:prstGeom prst="ellipse">
            <a:avLst/>
          </a:prstGeom>
          <a:solidFill>
            <a:srgbClr val="B4472A">
              <a:alpha val="92000"/>
            </a:srgbClr>
          </a:solidFill>
          <a:ln w="15875">
            <a:solidFill>
              <a:srgbClr val="FBF3EC"/>
            </a:solidFill>
            <a:prstDash val="solid"/>
          </a:ln>
        </p:spPr>
      </p:sp>
      <p:sp>
        <p:nvSpPr>
          <p:cNvPr id="6" name="playicon-821"/>
          <p:cNvSpPr/>
          <p:nvPr/>
        </p:nvSpPr>
        <p:spPr>
          <a:xfrm rot="5400000">
            <a:off x="2412370" y="2031168"/>
            <a:ext cx="226771" cy="226771"/>
          </a:xfrm>
          <a:prstGeom prst="triangle">
            <a:avLst/>
          </a:prstGeom>
          <a:solidFill>
            <a:srgbClr val="FBF3EC"/>
          </a:solidFill>
          <a:ln w="12700">
            <a:solidFill>
              <a:srgbClr val="FBF3EC"/>
            </a:solidFill>
            <a:prstDash val="solid"/>
          </a:ln>
        </p:spPr>
      </p:sp>
      <p:sp>
        <p:nvSpPr>
          <p:cNvPr id="7" name="text-822"/>
          <p:cNvSpPr txBox="1"/>
          <p:nvPr/>
        </p:nvSpPr>
        <p:spPr>
          <a:xfrm>
            <a:off x="54864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Talking</a:t>
            </a:r>
            <a:endParaRPr lang="en-US" sz="1400" dirty="0"/>
          </a:p>
        </p:txBody>
      </p:sp>
      <p:sp>
        <p:nvSpPr>
          <p:cNvPr id="8" name="text-823"/>
          <p:cNvSpPr txBox="1"/>
          <p:nvPr/>
        </p:nvSpPr>
        <p:spPr>
          <a:xfrm>
            <a:off x="54864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Distilled from Wan2.2 into a 3-step streaming model: 25 fps, ~1.2 s delay on two H800s.</a:t>
            </a:r>
            <a:endParaRPr lang="en-US" sz="1150" dirty="0"/>
          </a:p>
        </p:txBody>
      </p:sp>
      <p:sp>
        <p:nvSpPr>
          <p:cNvPr id="9" name="text-824"/>
          <p:cNvSpPr txBox="1"/>
          <p:nvPr/>
        </p:nvSpPr>
        <p:spPr>
          <a:xfrm>
            <a:off x="54864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StreamAvatar · Tencent Hunyuan et al.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4" invalidUrl="" action="" tgtFrame="" tooltip="https://streamavatar.github.io/"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0" name="frame-825"/>
          <p:cNvSpPr/>
          <p:nvPr/>
        </p:nvSpPr>
        <p:spPr>
          <a:xfrm>
            <a:off x="4709160" y="1051560"/>
            <a:ext cx="3886200" cy="2185988"/>
          </a:xfrm>
          <a:prstGeom prst="rect">
            <a:avLst/>
          </a:prstGeom>
          <a:solidFill>
            <a:srgbClr val="111110"/>
          </a:solidFill>
          <a:ln w="9525">
            <a:solidFill>
              <a:srgbClr val="3A3631"/>
            </a:solidFill>
            <a:prstDash val="solid"/>
          </a:ln>
        </p:spPr>
      </p:sp>
      <p:pic>
        <p:nvPicPr>
          <p:cNvPr id="11" name="poster-826" descr="/tmp/claude-0/-home-claude/3f57d8ae-af99-58f6-a974-209369218365/scratchpad/build/covers/sa_sing.jpg">
            <a:hlinkClick r:id="rId6" tooltip="Watch on the original page"/>
          </p:cNvPr>
          <p:cNvPicPr>
            <a:picLocks noChangeAspect="1"/>
          </p:cNvPicPr>
          <p:nvPr/>
        </p:nvPicPr>
        <p:blipFill>
          <a:blip r:embed="rId5"/>
          <a:stretch>
            <a:fillRect/>
          </a:stretch>
        </p:blipFill>
        <p:spPr>
          <a:xfrm>
            <a:off x="5823092" y="1051560"/>
            <a:ext cx="1658335" cy="2185988"/>
          </a:xfrm>
          <a:prstGeom prst="rect">
            <a:avLst/>
          </a:prstGeom>
        </p:spPr>
      </p:pic>
      <p:sp>
        <p:nvSpPr>
          <p:cNvPr id="12" name="play-827">
            <a:hlinkClick r:id="rId7" tooltip="Watch on the original page"/>
          </p:cNvPr>
          <p:cNvSpPr/>
          <p:nvPr/>
        </p:nvSpPr>
        <p:spPr>
          <a:xfrm>
            <a:off x="6420093" y="1912387"/>
            <a:ext cx="464334" cy="464334"/>
          </a:xfrm>
          <a:prstGeom prst="ellipse">
            <a:avLst/>
          </a:prstGeom>
          <a:solidFill>
            <a:srgbClr val="B4472A">
              <a:alpha val="92000"/>
            </a:srgbClr>
          </a:solidFill>
          <a:ln w="15875">
            <a:solidFill>
              <a:srgbClr val="FBF3EC"/>
            </a:solidFill>
            <a:prstDash val="solid"/>
          </a:ln>
        </p:spPr>
      </p:sp>
      <p:sp>
        <p:nvSpPr>
          <p:cNvPr id="13" name="playicon-828"/>
          <p:cNvSpPr/>
          <p:nvPr/>
        </p:nvSpPr>
        <p:spPr>
          <a:xfrm rot="5400000">
            <a:off x="6587253" y="2051687"/>
            <a:ext cx="185734" cy="185734"/>
          </a:xfrm>
          <a:prstGeom prst="triangle">
            <a:avLst/>
          </a:prstGeom>
          <a:solidFill>
            <a:srgbClr val="FBF3EC"/>
          </a:solidFill>
          <a:ln w="12700">
            <a:solidFill>
              <a:srgbClr val="FBF3EC"/>
            </a:solidFill>
            <a:prstDash val="solid"/>
          </a:ln>
        </p:spPr>
      </p:sp>
      <p:sp>
        <p:nvSpPr>
          <p:cNvPr id="14" name="text-829"/>
          <p:cNvSpPr txBox="1"/>
          <p:nvPr/>
        </p:nvSpPr>
        <p:spPr>
          <a:xfrm>
            <a:off x="4709160" y="3328988"/>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Singing</a:t>
            </a:r>
            <a:endParaRPr lang="en-US" sz="1400" dirty="0"/>
          </a:p>
        </p:txBody>
      </p:sp>
      <p:sp>
        <p:nvSpPr>
          <p:cNvPr id="15" name="text-830"/>
          <p:cNvSpPr txBox="1"/>
          <p:nvPr/>
        </p:nvSpPr>
        <p:spPr>
          <a:xfrm>
            <a:off x="4709160" y="3621596"/>
            <a:ext cx="3886200" cy="50292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A “reference sink” keeps the first frames in memory so identity does not drift.</a:t>
            </a:r>
            <a:endParaRPr lang="en-US" sz="1150" dirty="0"/>
          </a:p>
        </p:txBody>
      </p:sp>
      <p:sp>
        <p:nvSpPr>
          <p:cNvPr id="16" name="text-831"/>
          <p:cNvSpPr txBox="1"/>
          <p:nvPr/>
        </p:nvSpPr>
        <p:spPr>
          <a:xfrm>
            <a:off x="4709160" y="4124516"/>
            <a:ext cx="38862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StreamAvatar · Tencent Hunyuan et al. · click to watch</a:t>
            </a:r>
            <a:pPr indent="0" marL="0">
              <a:buNone/>
            </a:pPr>
            <a:r>
              <a:rPr lang="en-US" sz="900" u="sng" dirty="0">
                <a:solidFill>
                  <a:srgbClr val="E7A07F"/>
                </a:solidFill>
                <a:latin typeface="Calibri" pitchFamily="34" charset="0"/>
                <a:ea typeface="Calibri" pitchFamily="34" charset="-122"/>
                <a:cs typeface="Calibri" pitchFamily="34" charset="-120"/>
                <a:hlinkClick r:id="rId8" invalidUrl="" action="" tgtFrame="" tooltip="https://streamavatar.github.io/" history="1" highlightClick="0" endSnd="0">
                  <a:extLst>
                    <a:ext uri="{A12FA001-AC4F-418D-AE19-62706E023703}">
                      <ahyp:hlinkClr xmlns:ahyp="http://schemas.microsoft.com/office/drawing/2018/hyperlinkcolor" val="tx"/>
                    </a:ext>
                  </a:extLst>
                </a:hlinkClick>
              </a:rPr>
              <a:t>  ·  source ↗</a:t>
            </a:r>
            <a:endParaRPr lang="en-US" sz="900" dirty="0"/>
          </a:p>
        </p:txBody>
      </p:sp>
      <p:sp>
        <p:nvSpPr>
          <p:cNvPr id="1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Avatar Forcing: an avatar that listens (CVPR 2026)</a:t>
            </a:r>
            <a:endParaRPr lang="en-US" sz="2800" dirty="0"/>
          </a:p>
        </p:txBody>
      </p:sp>
      <p:sp>
        <p:nvSpPr>
          <p:cNvPr id="3" name="frame-832"/>
          <p:cNvSpPr/>
          <p:nvPr/>
        </p:nvSpPr>
        <p:spPr>
          <a:xfrm>
            <a:off x="548640" y="1051560"/>
            <a:ext cx="4343400" cy="2441448"/>
          </a:xfrm>
          <a:prstGeom prst="rect">
            <a:avLst/>
          </a:prstGeom>
          <a:solidFill>
            <a:srgbClr val="111110"/>
          </a:solidFill>
          <a:ln w="9525">
            <a:solidFill>
              <a:srgbClr val="3A3631"/>
            </a:solidFill>
            <a:prstDash val="solid"/>
          </a:ln>
        </p:spPr>
      </p:sp>
      <p:pic>
        <p:nvPicPr>
          <p:cNvPr id="4" name="poster-833" descr="/tmp/claude-0/-home-claude/3f57d8ae-af99-58f6-a974-209369218365/scratchpad/build/covers/af_compare.jpg">
            <a:hlinkClick r:id="rId2" tooltip="Watch on the original page"/>
          </p:cNvPr>
          <p:cNvPicPr>
            <a:picLocks noChangeAspect="1"/>
          </p:cNvPicPr>
          <p:nvPr/>
        </p:nvPicPr>
        <p:blipFill>
          <a:blip r:embed="rId1"/>
          <a:stretch>
            <a:fillRect/>
          </a:stretch>
        </p:blipFill>
        <p:spPr>
          <a:xfrm>
            <a:off x="548640" y="1457897"/>
            <a:ext cx="4343400" cy="1628775"/>
          </a:xfrm>
          <a:prstGeom prst="rect">
            <a:avLst/>
          </a:prstGeom>
        </p:spPr>
      </p:pic>
      <p:sp>
        <p:nvSpPr>
          <p:cNvPr id="5" name="play-834">
            <a:hlinkClick r:id="rId3" tooltip="Watch on the original page"/>
          </p:cNvPr>
          <p:cNvSpPr/>
          <p:nvPr/>
        </p:nvSpPr>
        <p:spPr>
          <a:xfrm>
            <a:off x="2492312" y="2044255"/>
            <a:ext cx="456057" cy="456057"/>
          </a:xfrm>
          <a:prstGeom prst="ellipse">
            <a:avLst/>
          </a:prstGeom>
          <a:solidFill>
            <a:srgbClr val="B4472A">
              <a:alpha val="92000"/>
            </a:srgbClr>
          </a:solidFill>
          <a:ln w="15875">
            <a:solidFill>
              <a:srgbClr val="FBF3EC"/>
            </a:solidFill>
            <a:prstDash val="solid"/>
          </a:ln>
        </p:spPr>
      </p:sp>
      <p:sp>
        <p:nvSpPr>
          <p:cNvPr id="6" name="playicon-835"/>
          <p:cNvSpPr/>
          <p:nvPr/>
        </p:nvSpPr>
        <p:spPr>
          <a:xfrm rot="5400000">
            <a:off x="2656492" y="2181073"/>
            <a:ext cx="182423" cy="182423"/>
          </a:xfrm>
          <a:prstGeom prst="triangle">
            <a:avLst/>
          </a:prstGeom>
          <a:solidFill>
            <a:srgbClr val="FBF3EC"/>
          </a:solidFill>
          <a:ln w="12700">
            <a:solidFill>
              <a:srgbClr val="FBF3EC"/>
            </a:solidFill>
            <a:prstDash val="solid"/>
          </a:ln>
        </p:spPr>
      </p:sp>
      <p:sp>
        <p:nvSpPr>
          <p:cNvPr id="7" name="text-836"/>
          <p:cNvSpPr txBox="1"/>
          <p:nvPr/>
        </p:nvSpPr>
        <p:spPr>
          <a:xfrm>
            <a:off x="548640" y="3547872"/>
            <a:ext cx="4343400" cy="201168"/>
          </a:xfrm>
          <a:prstGeom prst="rect">
            <a:avLst/>
          </a:prstGeom>
          <a:noFill/>
          <a:ln/>
        </p:spPr>
        <p:txBody>
          <a:bodyPr wrap="square" lIns="0" tIns="0" rIns="0" bIns="0" rtlCol="0" anchor="t"/>
          <a:lstStyle/>
          <a:p>
            <a:pPr indent="0" marL="0">
              <a:buNone/>
            </a:pPr>
            <a:r>
              <a:rPr lang="en-US" sz="900" dirty="0">
                <a:solidFill>
                  <a:srgbClr val="6E665C"/>
                </a:solidFill>
                <a:latin typeface="Calibri" pitchFamily="34" charset="0"/>
                <a:ea typeface="Calibri" pitchFamily="34" charset="-122"/>
                <a:cs typeface="Calibri" pitchFamily="34" charset="-120"/>
              </a:rPr>
              <a:t>Avatar Forcing · KAIST, NTU · click to watch</a:t>
            </a:r>
            <a:endParaRPr lang="en-US" sz="900" dirty="0"/>
          </a:p>
        </p:txBody>
      </p:sp>
      <p:sp>
        <p:nvSpPr>
          <p:cNvPr id="8" name="text-837"/>
          <p:cNvSpPr txBox="1"/>
          <p:nvPr/>
        </p:nvSpPr>
        <p:spPr>
          <a:xfrm>
            <a:off x="548640" y="3776472"/>
            <a:ext cx="4343400" cy="502920"/>
          </a:xfrm>
          <a:prstGeom prst="rect">
            <a:avLst/>
          </a:prstGeom>
          <a:noFill/>
          <a:ln/>
        </p:spPr>
        <p:txBody>
          <a:bodyPr wrap="square" lIns="0" tIns="0" rIns="0" bIns="0" rtlCol="0" anchor="t"/>
          <a:lstStyle/>
          <a:p>
            <a:pPr indent="0" marL="0">
              <a:buNone/>
            </a:pPr>
            <a:r>
              <a:rPr lang="en-US" sz="1150" i="1" dirty="0">
                <a:solidFill>
                  <a:srgbClr val="CFC8BA"/>
                </a:solidFill>
                <a:latin typeface="Calibri" pitchFamily="34" charset="0"/>
                <a:ea typeface="Calibri" pitchFamily="34" charset="-122"/>
                <a:cs typeface="Calibri" pitchFamily="34" charset="-120"/>
              </a:rPr>
              <a:t>Columns: real person · previous method · Avatar Forcing</a:t>
            </a:r>
            <a:endParaRPr lang="en-US" sz="1150" dirty="0"/>
          </a:p>
        </p:txBody>
      </p:sp>
      <p:sp>
        <p:nvSpPr>
          <p:cNvPr id="9" name="text-838"/>
          <p:cNvSpPr txBox="1"/>
          <p:nvPr/>
        </p:nvSpPr>
        <p:spPr>
          <a:xfrm>
            <a:off x="5120640" y="1024128"/>
            <a:ext cx="3474720" cy="2468880"/>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Reacts to your voice and motion while you talk</a:t>
            </a:r>
            <a:endParaRPr lang="en-US" sz="1250" dirty="0"/>
          </a:p>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10-frame blocks, rolling KV cache</a:t>
            </a:r>
            <a:endParaRPr lang="en-US" sz="1250" dirty="0"/>
          </a:p>
          <a:p>
            <a:pPr marL="177800" indent="-177800">
              <a:spcAft>
                <a:spcPts val="500"/>
              </a:spcAft>
              <a:buSzPct val="100000"/>
              <a:buChar char="•"/>
            </a:pPr>
            <a:r>
              <a:rPr lang="en-US" sz="1250" dirty="0">
                <a:solidFill>
                  <a:srgbClr val="F4F0E8"/>
                </a:solidFill>
                <a:latin typeface="Calibri" pitchFamily="34" charset="0"/>
                <a:ea typeface="Calibri" pitchFamily="34" charset="-122"/>
                <a:cs typeface="Calibri" pitchFamily="34" charset="-120"/>
              </a:rPr>
              <a:t>~500 ms on one H100; preferred &gt;80%</a:t>
            </a:r>
            <a:endParaRPr lang="en-US" sz="1250" dirty="0"/>
          </a:p>
        </p:txBody>
      </p:sp>
      <p:sp>
        <p:nvSpPr>
          <p:cNvPr id="10" name="btn-839"/>
          <p:cNvSpPr/>
          <p:nvPr/>
        </p:nvSpPr>
        <p:spPr>
          <a:xfrm>
            <a:off x="5120640" y="3657600"/>
            <a:ext cx="3474720" cy="292608"/>
          </a:xfrm>
          <a:prstGeom prst="roundRect">
            <a:avLst>
              <a:gd name="adj" fmla="val 21875"/>
            </a:avLst>
          </a:prstGeom>
          <a:solidFill>
            <a:srgbClr val="2E2B27"/>
          </a:solidFill>
          <a:ln w="12700">
            <a:solidFill>
              <a:srgbClr val="E7A07F"/>
            </a:solidFill>
            <a:prstDash val="solid"/>
          </a:ln>
        </p:spPr>
      </p:sp>
      <p:sp>
        <p:nvSpPr>
          <p:cNvPr id="11" name="btntext-840"/>
          <p:cNvSpPr txBox="1"/>
          <p:nvPr/>
        </p:nvSpPr>
        <p:spPr>
          <a:xfrm>
            <a:off x="5248656" y="3657600"/>
            <a:ext cx="3291840" cy="292608"/>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4" invalidUrl="" action="" tgtFrame="" tooltip="https://taekyungki.github.io/AvatarForcing" history="1" highlightClick="0" endSnd="0">
                  <a:extLst>
                    <a:ext uri="{A12FA001-AC4F-418D-AE19-62706E023703}">
                      <ahyp:hlinkClr xmlns:ahyp="http://schemas.microsoft.com/office/drawing/2018/hyperlinkcolor" val="tx"/>
                    </a:ext>
                  </a:extLst>
                </a:hlinkClick>
              </a:rPr>
              <a:t>► Project page (more listening demos)</a:t>
            </a:r>
            <a:endParaRPr lang="en-US" sz="1150" dirty="0"/>
          </a:p>
        </p:txBody>
      </p:sp>
      <p:sp>
        <p:nvSpPr>
          <p:cNvPr id="12" name="text-842"/>
          <p:cNvSpPr txBox="1"/>
          <p:nvPr/>
        </p:nvSpPr>
        <p:spPr>
          <a:xfrm>
            <a:off x="5120640" y="3977640"/>
            <a:ext cx="3474720" cy="164592"/>
          </a:xfrm>
          <a:prstGeom prst="rect">
            <a:avLst/>
          </a:prstGeom>
          <a:noFill/>
          <a:ln/>
        </p:spPr>
        <p:txBody>
          <a:bodyPr wrap="square" lIns="0" tIns="0" rIns="0" bIns="0" rtlCol="0" anchor="t">
            <a:normAutofit/>
          </a:bodyPr>
          <a:lstStyle/>
          <a:p>
            <a:pPr indent="0" marL="0">
              <a:buNone/>
            </a:pPr>
            <a:r>
              <a:rPr lang="en-US" sz="800" dirty="0">
                <a:solidFill>
                  <a:srgbClr val="6E665C"/>
                </a:solidFill>
                <a:latin typeface="Calibri" pitchFamily="34" charset="0"/>
                <a:ea typeface="Calibri" pitchFamily="34" charset="-122"/>
                <a:cs typeface="Calibri" pitchFamily="34" charset="-120"/>
              </a:rPr>
              <a:t>taekyungki.github.io/AvatarForcing</a:t>
            </a:r>
            <a:endParaRPr lang="en-US" sz="800" dirty="0"/>
          </a:p>
        </p:txBody>
      </p:sp>
      <p:sp>
        <p:nvSpPr>
          <p:cNvPr id="1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Inside Avatar Forcing</a:t>
            </a:r>
            <a:endParaRPr lang="en-US" sz="2800" dirty="0"/>
          </a:p>
        </p:txBody>
      </p:sp>
      <p:sp>
        <p:nvSpPr>
          <p:cNvPr id="3" name="panel-843"/>
          <p:cNvSpPr/>
          <p:nvPr/>
        </p:nvSpPr>
        <p:spPr>
          <a:xfrm>
            <a:off x="548640" y="1016269"/>
            <a:ext cx="8046720" cy="1990823"/>
          </a:xfrm>
          <a:prstGeom prst="roundRect">
            <a:avLst>
              <a:gd name="adj" fmla="val 2297"/>
            </a:avLst>
          </a:prstGeom>
          <a:solidFill>
            <a:srgbClr val="FFFFFF"/>
          </a:solidFill>
          <a:ln w="12700">
            <a:solidFill>
              <a:srgbClr val="FFFFFF"/>
            </a:solidFill>
            <a:prstDash val="solid"/>
          </a:ln>
        </p:spPr>
      </p:sp>
      <p:pic>
        <p:nvPicPr>
          <p:cNvPr id="4" name="figure-844" descr="/tmp/claude-0/-home-claude/3f57d8ae-af99-58f6-a974-209369218365/scratchpad/build/covers/p_af_arch.jpg">    </p:cNvPr>
          <p:cNvPicPr>
            <a:picLocks noChangeAspect="1"/>
          </p:cNvPicPr>
          <p:nvPr/>
        </p:nvPicPr>
        <p:blipFill>
          <a:blip r:embed="rId1"/>
          <a:stretch>
            <a:fillRect/>
          </a:stretch>
        </p:blipFill>
        <p:spPr>
          <a:xfrm>
            <a:off x="621792" y="1089421"/>
            <a:ext cx="7900416" cy="1844519"/>
          </a:xfrm>
          <a:prstGeom prst="rect">
            <a:avLst/>
          </a:prstGeom>
        </p:spPr>
      </p:pic>
      <p:sp>
        <p:nvSpPr>
          <p:cNvPr id="5" name="text-845"/>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The user’s motion and audio and the avatar’s own audio are encoded together (Dual Motion Encoder); a causal diffusion-forcing generator writes the next block of motion, conditioned on past clean blocks and a reference frame; a decoder turns motion into video. Figure: Avatar Forcing, arXiv 2601.00664 (CVPR 2026).</a:t>
            </a:r>
            <a:endParaRPr lang="en-US" sz="1050" dirty="0"/>
          </a:p>
        </p:txBody>
      </p:sp>
      <p:sp>
        <p:nvSpPr>
          <p:cNvPr id="6"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Real-time scoreboard, 2024–2026</a:t>
            </a:r>
            <a:endParaRPr lang="en-US" sz="2800" dirty="0"/>
          </a:p>
        </p:txBody>
      </p:sp>
      <p:graphicFrame>
        <p:nvGraphicFramePr>
          <p:cNvPr id="3" name="table-846"/>
          <p:cNvGraphicFramePr>
            <a:graphicFrameLocks noGrp="1"/>
          </p:cNvGraphicFramePr>
          <p:nvPr>
            <p:extLst>
              <p:ext uri="{D42A27DB-BD31-4B8C-83A1-F6EECF244321}">
                <p14:modId xmlns:p14="http://schemas.microsoft.com/office/powerpoint/2010/main" val="1579011935"/>
              </p:ext>
            </p:extLst>
          </p:nvPr>
        </p:nvGraphicFramePr>
        <p:xfrm>
          <a:off x="548640" y="1051560"/>
          <a:ext cx="8046720" cy="914400"/>
        </p:xfrm>
        <a:graphic>
          <a:graphicData uri="http://schemas.openxmlformats.org/drawingml/2006/table">
            <a:tbl>
              <a:tblPr/>
              <a:tblGrid>
                <a:gridCol w="2194560"/>
                <a:gridCol w="1554480"/>
                <a:gridCol w="1280160"/>
                <a:gridCol w="1737360"/>
                <a:gridCol w="1280160"/>
              </a:tblGrid>
              <a:tr h="347472">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System</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Delay to respond</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Speed</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Hardware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Open?</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47472">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VASA-1 (Microsoft, 2024)</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~170 ms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40 fps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1× RTX 4090</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No</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47472">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Livatar-1 (Hedra, 2025)</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0.17 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141 fps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1× A10</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No</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47472">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Avatar Forcing (CVPR 2026)</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~0.5 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25 fps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1× H100</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Page only</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47472">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OmniForcing (2026), with sound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~0.7 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~25 fps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1 GPU</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Paper</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47472">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Hallo-Live (2026), with sound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0.94 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20 fps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2× H200</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Yes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47472">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StreamAvatar (2025), body</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~1.2 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25 fps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2× H800</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Not stated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47472">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Wan-Streamer v0.1 (2026)</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~0.2 s + network</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25 fps (192p)</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2 GPUs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Not stated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4" name="text-847"/>
          <p:cNvSpPr txBox="1"/>
          <p:nvPr/>
        </p:nvSpPr>
        <p:spPr>
          <a:xfrm>
            <a:off x="548640" y="4069080"/>
            <a:ext cx="8046720" cy="365760"/>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Not directly comparable: resolutions, face-only vs body, and what counts as “delay” differ by paper. Sources: each paper’s arXiv page (see reading guide).</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Pipeline or one brain?</a:t>
            </a:r>
            <a:endParaRPr lang="en-US" sz="2800" dirty="0"/>
          </a:p>
        </p:txBody>
      </p:sp>
      <p:sp>
        <p:nvSpPr>
          <p:cNvPr id="3" name="card-848"/>
          <p:cNvSpPr/>
          <p:nvPr/>
        </p:nvSpPr>
        <p:spPr>
          <a:xfrm>
            <a:off x="548640" y="1051560"/>
            <a:ext cx="3886200" cy="2971800"/>
          </a:xfrm>
          <a:prstGeom prst="roundRect">
            <a:avLst>
              <a:gd name="adj" fmla="val 2462"/>
            </a:avLst>
          </a:prstGeom>
          <a:solidFill>
            <a:srgbClr val="2B2926"/>
          </a:solidFill>
          <a:ln w="12700">
            <a:solidFill>
              <a:srgbClr val="2B2926"/>
            </a:solidFill>
            <a:prstDash val="solid"/>
          </a:ln>
        </p:spPr>
      </p:sp>
      <p:sp>
        <p:nvSpPr>
          <p:cNvPr id="4" name="text-849"/>
          <p:cNvSpPr txBox="1"/>
          <p:nvPr/>
        </p:nvSpPr>
        <p:spPr>
          <a:xfrm>
            <a:off x="777240" y="1234440"/>
            <a:ext cx="3429000" cy="365760"/>
          </a:xfrm>
          <a:prstGeom prst="rect">
            <a:avLst/>
          </a:prstGeom>
          <a:noFill/>
          <a:ln/>
        </p:spPr>
        <p:txBody>
          <a:bodyPr wrap="square" lIns="0" tIns="0" rIns="0" bIns="0" rtlCol="0" anchor="t"/>
          <a:lstStyle/>
          <a:p>
            <a:pPr indent="0" marL="0">
              <a:buNone/>
            </a:pPr>
            <a:r>
              <a:rPr lang="en-US" sz="1700" b="1" dirty="0">
                <a:solidFill>
                  <a:srgbClr val="E7A07F"/>
                </a:solidFill>
                <a:latin typeface="Calibri" pitchFamily="34" charset="0"/>
                <a:ea typeface="Calibri" pitchFamily="34" charset="-122"/>
                <a:cs typeface="Calibri" pitchFamily="34" charset="-120"/>
              </a:rPr>
              <a:t>Cascade (most products today)</a:t>
            </a:r>
            <a:endParaRPr lang="en-US" sz="1700" dirty="0"/>
          </a:p>
        </p:txBody>
      </p:sp>
      <p:sp>
        <p:nvSpPr>
          <p:cNvPr id="5" name="text-850"/>
          <p:cNvSpPr txBox="1"/>
          <p:nvPr/>
        </p:nvSpPr>
        <p:spPr>
          <a:xfrm>
            <a:off x="777240" y="1709928"/>
            <a:ext cx="3429000" cy="21945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Separate models: turn detection → ASR → LLM → TTS → avatar</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Easy to swap parts and pick the best of each</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Every hand-off adds delay and loses tone of voice</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Typical: around 1 s or more</a:t>
            </a:r>
            <a:endParaRPr lang="en-US" sz="1300" dirty="0"/>
          </a:p>
        </p:txBody>
      </p:sp>
      <p:sp>
        <p:nvSpPr>
          <p:cNvPr id="6" name="card-851"/>
          <p:cNvSpPr/>
          <p:nvPr/>
        </p:nvSpPr>
        <p:spPr>
          <a:xfrm>
            <a:off x="4709160" y="1051560"/>
            <a:ext cx="3886200" cy="2971800"/>
          </a:xfrm>
          <a:prstGeom prst="roundRect">
            <a:avLst>
              <a:gd name="adj" fmla="val 2462"/>
            </a:avLst>
          </a:prstGeom>
          <a:solidFill>
            <a:srgbClr val="B4472A"/>
          </a:solidFill>
          <a:ln w="12700">
            <a:solidFill>
              <a:srgbClr val="B4472A"/>
            </a:solidFill>
            <a:prstDash val="solid"/>
          </a:ln>
        </p:spPr>
      </p:sp>
      <p:sp>
        <p:nvSpPr>
          <p:cNvPr id="7" name="text-852"/>
          <p:cNvSpPr txBox="1"/>
          <p:nvPr/>
        </p:nvSpPr>
        <p:spPr>
          <a:xfrm>
            <a:off x="4937760" y="1234440"/>
            <a:ext cx="3429000" cy="365760"/>
          </a:xfrm>
          <a:prstGeom prst="rect">
            <a:avLst/>
          </a:prstGeom>
          <a:noFill/>
          <a:ln/>
        </p:spPr>
        <p:txBody>
          <a:bodyPr wrap="square" lIns="0" tIns="0" rIns="0" bIns="0" rtlCol="0" anchor="t"/>
          <a:lstStyle/>
          <a:p>
            <a:pPr indent="0" marL="0">
              <a:buNone/>
            </a:pPr>
            <a:r>
              <a:rPr lang="en-US" sz="1700" b="1" dirty="0">
                <a:solidFill>
                  <a:srgbClr val="FBF3EC"/>
                </a:solidFill>
                <a:latin typeface="Calibri" pitchFamily="34" charset="0"/>
                <a:ea typeface="Calibri" pitchFamily="34" charset="-122"/>
                <a:cs typeface="Calibri" pitchFamily="34" charset="-120"/>
              </a:rPr>
              <a:t>End-to-end (Wan-Streamer, 2026)</a:t>
            </a:r>
            <a:endParaRPr lang="en-US" sz="1700" dirty="0"/>
          </a:p>
        </p:txBody>
      </p:sp>
      <p:sp>
        <p:nvSpPr>
          <p:cNvPr id="8" name="text-853"/>
          <p:cNvSpPr txBox="1"/>
          <p:nvPr/>
        </p:nvSpPr>
        <p:spPr>
          <a:xfrm>
            <a:off x="4937760" y="1709928"/>
            <a:ext cx="3429000" cy="21945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One transformer takes in text, audio, video and puts out audio + video</a:t>
            </a:r>
            <a:endParaRPr lang="en-US" sz="1300" dirty="0"/>
          </a:p>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Streams in 160 ms units; a “thinker” passes its memory to a “performer”</a:t>
            </a:r>
            <a:endParaRPr lang="en-US" sz="1300" dirty="0"/>
          </a:p>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Can hear how you said it, not only what you said</a:t>
            </a:r>
            <a:endParaRPr lang="en-US" sz="1300" dirty="0"/>
          </a:p>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~200 ms model-side; still low resolution</a:t>
            </a:r>
            <a:endParaRPr lang="en-US" sz="1300" dirty="0"/>
          </a:p>
        </p:txBody>
      </p:sp>
      <p:sp>
        <p:nvSpPr>
          <p:cNvPr id="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Wan-Streamer: one model hears, thinks and answers</a:t>
            </a:r>
            <a:endParaRPr lang="en-US" sz="2800" dirty="0"/>
          </a:p>
        </p:txBody>
      </p:sp>
      <p:sp>
        <p:nvSpPr>
          <p:cNvPr id="3" name="frame-854"/>
          <p:cNvSpPr/>
          <p:nvPr/>
        </p:nvSpPr>
        <p:spPr>
          <a:xfrm>
            <a:off x="1971040" y="1024128"/>
            <a:ext cx="5201920" cy="2926080"/>
          </a:xfrm>
          <a:prstGeom prst="rect">
            <a:avLst/>
          </a:prstGeom>
          <a:solidFill>
            <a:srgbClr val="111110"/>
          </a:solidFill>
          <a:ln w="9525">
            <a:solidFill>
              <a:srgbClr val="3A3631"/>
            </a:solidFill>
            <a:prstDash val="solid"/>
          </a:ln>
        </p:spPr>
      </p:sp>
      <p:pic>
        <p:nvPicPr>
          <p:cNvPr id="4" name="poster-855" descr="/tmp/claude-0/-home-claude/3f57d8ae-af99-58f6-a974-209369218365/scratchpad/build/covers/wan_streamer.jpg">
            <a:hlinkClick r:id="rId2" tooltip="Watch on the original page"/>
          </p:cNvPr>
          <p:cNvPicPr>
            <a:picLocks noChangeAspect="1"/>
          </p:cNvPicPr>
          <p:nvPr/>
        </p:nvPicPr>
        <p:blipFill>
          <a:blip r:embed="rId1"/>
          <a:stretch>
            <a:fillRect/>
          </a:stretch>
        </p:blipFill>
        <p:spPr>
          <a:xfrm>
            <a:off x="3730752" y="1024128"/>
            <a:ext cx="1682496" cy="2926080"/>
          </a:xfrm>
          <a:prstGeom prst="rect">
            <a:avLst/>
          </a:prstGeom>
        </p:spPr>
      </p:pic>
      <p:sp>
        <p:nvSpPr>
          <p:cNvPr id="5" name="play-856">
            <a:hlinkClick r:id="rId3" tooltip="Watch on the original page"/>
          </p:cNvPr>
          <p:cNvSpPr/>
          <p:nvPr/>
        </p:nvSpPr>
        <p:spPr>
          <a:xfrm>
            <a:off x="4336451" y="2251619"/>
            <a:ext cx="471099" cy="471099"/>
          </a:xfrm>
          <a:prstGeom prst="ellipse">
            <a:avLst/>
          </a:prstGeom>
          <a:solidFill>
            <a:srgbClr val="B4472A">
              <a:alpha val="92000"/>
            </a:srgbClr>
          </a:solidFill>
          <a:ln w="15875">
            <a:solidFill>
              <a:srgbClr val="FBF3EC"/>
            </a:solidFill>
            <a:prstDash val="solid"/>
          </a:ln>
        </p:spPr>
      </p:sp>
      <p:sp>
        <p:nvSpPr>
          <p:cNvPr id="6" name="playicon-857"/>
          <p:cNvSpPr/>
          <p:nvPr/>
        </p:nvSpPr>
        <p:spPr>
          <a:xfrm rot="5400000">
            <a:off x="4506046" y="2392948"/>
            <a:ext cx="188440" cy="188440"/>
          </a:xfrm>
          <a:prstGeom prst="triangle">
            <a:avLst/>
          </a:prstGeom>
          <a:solidFill>
            <a:srgbClr val="FBF3EC"/>
          </a:solidFill>
          <a:ln w="12700">
            <a:solidFill>
              <a:srgbClr val="FBF3EC"/>
            </a:solidFill>
            <a:prstDash val="solid"/>
          </a:ln>
        </p:spPr>
      </p:sp>
      <p:sp>
        <p:nvSpPr>
          <p:cNvPr id="7" name="text-858"/>
          <p:cNvSpPr txBox="1"/>
          <p:nvPr/>
        </p:nvSpPr>
        <p:spPr>
          <a:xfrm>
            <a:off x="548640" y="4023360"/>
            <a:ext cx="8046720" cy="274320"/>
          </a:xfrm>
          <a:prstGeom prst="rect">
            <a:avLst/>
          </a:prstGeom>
          <a:noFill/>
          <a:ln/>
        </p:spPr>
        <p:txBody>
          <a:bodyPr wrap="square" lIns="0" tIns="0" rIns="0" bIns="0" rtlCol="0" anchor="t"/>
          <a:lstStyle/>
          <a:p>
            <a:pPr algn="ctr" indent="0" marL="0">
              <a:buNone/>
            </a:pPr>
            <a:r>
              <a:rPr lang="en-US" sz="1050" dirty="0">
                <a:solidFill>
                  <a:srgbClr val="CFC8BA"/>
                </a:solidFill>
                <a:latin typeface="Calibri" pitchFamily="34" charset="0"/>
                <a:ea typeface="Calibri" pitchFamily="34" charset="-122"/>
                <a:cs typeface="Calibri" pitchFamily="34" charset="-120"/>
              </a:rPr>
              <a:t>A live call: the person in the small window talks; the character answers in voice and video  ·  </a:t>
            </a:r>
            <a:pPr algn="ctr" indent="0" marL="0">
              <a:buNone/>
            </a:pPr>
            <a:r>
              <a:rPr lang="en-US" sz="1050" dirty="0">
                <a:solidFill>
                  <a:srgbClr val="6E665C"/>
                </a:solidFill>
                <a:latin typeface="Calibri" pitchFamily="34" charset="0"/>
                <a:ea typeface="Calibri" pitchFamily="34" charset="-122"/>
                <a:cs typeface="Calibri" pitchFamily="34" charset="-120"/>
              </a:rPr>
              <a:t>Wan-Streamer · Alibaba Wan · click to watch</a:t>
            </a:r>
            <a:pPr algn="ctr" indent="0" marL="0">
              <a:buNone/>
            </a:pPr>
            <a:r>
              <a:rPr lang="en-US" sz="1050" u="sng" dirty="0">
                <a:solidFill>
                  <a:srgbClr val="E7A07F"/>
                </a:solidFill>
                <a:latin typeface="Calibri" pitchFamily="34" charset="0"/>
                <a:ea typeface="Calibri" pitchFamily="34" charset="-122"/>
                <a:cs typeface="Calibri" pitchFamily="34" charset="-120"/>
                <a:hlinkClick r:id="rId4" invalidUrl="" action="" tgtFrame="" tooltip="https://wan-streamer.com/v0.2/" history="1" highlightClick="0" endSnd="0">
                  <a:extLst>
                    <a:ext uri="{A12FA001-AC4F-418D-AE19-62706E023703}">
                      <ahyp:hlinkClr xmlns:ahyp="http://schemas.microsoft.com/office/drawing/2018/hyperlinkcolor" val="tx"/>
                    </a:ext>
                  </a:extLst>
                </a:hlinkClick>
              </a:rPr>
              <a:t>  ·  source ↗</a:t>
            </a:r>
            <a:endParaRPr lang="en-US" sz="1050" dirty="0"/>
          </a:p>
        </p:txBody>
      </p:sp>
      <p:sp>
        <p:nvSpPr>
          <p:cNvPr id="8"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From our lab: TalkVid</a:t>
            </a:r>
            <a:endParaRPr lang="en-US" sz="2800" dirty="0"/>
          </a:p>
        </p:txBody>
      </p:sp>
      <p:sp>
        <p:nvSpPr>
          <p:cNvPr id="3" name="card-859"/>
          <p:cNvSpPr/>
          <p:nvPr/>
        </p:nvSpPr>
        <p:spPr>
          <a:xfrm>
            <a:off x="548640" y="1234440"/>
            <a:ext cx="1860804" cy="2103120"/>
          </a:xfrm>
          <a:prstGeom prst="roundRect">
            <a:avLst>
              <a:gd name="adj" fmla="val 3931"/>
            </a:avLst>
          </a:prstGeom>
          <a:solidFill>
            <a:srgbClr val="2B2926"/>
          </a:solidFill>
          <a:ln w="12700">
            <a:solidFill>
              <a:srgbClr val="2B2926"/>
            </a:solidFill>
            <a:prstDash val="solid"/>
          </a:ln>
        </p:spPr>
      </p:sp>
      <p:sp>
        <p:nvSpPr>
          <p:cNvPr id="4" name="text-860"/>
          <p:cNvSpPr txBox="1"/>
          <p:nvPr/>
        </p:nvSpPr>
        <p:spPr>
          <a:xfrm>
            <a:off x="713232" y="1417320"/>
            <a:ext cx="1531620" cy="91440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1,244 h</a:t>
            </a:r>
            <a:endParaRPr lang="en-US" sz="3000" dirty="0"/>
          </a:p>
        </p:txBody>
      </p:sp>
      <p:sp>
        <p:nvSpPr>
          <p:cNvPr id="5" name="text-861"/>
          <p:cNvSpPr txBox="1"/>
          <p:nvPr/>
        </p:nvSpPr>
        <p:spPr>
          <a:xfrm>
            <a:off x="713232" y="2377440"/>
            <a:ext cx="1531620" cy="868680"/>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of talking-head video, filtered from 6,000+ hours of web video</a:t>
            </a:r>
            <a:endParaRPr lang="en-US" sz="1250" dirty="0"/>
          </a:p>
        </p:txBody>
      </p:sp>
      <p:sp>
        <p:nvSpPr>
          <p:cNvPr id="6" name="card-862"/>
          <p:cNvSpPr/>
          <p:nvPr/>
        </p:nvSpPr>
        <p:spPr>
          <a:xfrm>
            <a:off x="2610612" y="1234440"/>
            <a:ext cx="1860804" cy="2103120"/>
          </a:xfrm>
          <a:prstGeom prst="roundRect">
            <a:avLst>
              <a:gd name="adj" fmla="val 3931"/>
            </a:avLst>
          </a:prstGeom>
          <a:solidFill>
            <a:srgbClr val="2B2926"/>
          </a:solidFill>
          <a:ln w="12700">
            <a:solidFill>
              <a:srgbClr val="2B2926"/>
            </a:solidFill>
            <a:prstDash val="solid"/>
          </a:ln>
        </p:spPr>
      </p:sp>
      <p:sp>
        <p:nvSpPr>
          <p:cNvPr id="7" name="text-863"/>
          <p:cNvSpPr txBox="1"/>
          <p:nvPr/>
        </p:nvSpPr>
        <p:spPr>
          <a:xfrm>
            <a:off x="2775204" y="1417320"/>
            <a:ext cx="1531620" cy="91440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7,729</a:t>
            </a:r>
            <a:endParaRPr lang="en-US" sz="3000" dirty="0"/>
          </a:p>
        </p:txBody>
      </p:sp>
      <p:sp>
        <p:nvSpPr>
          <p:cNvPr id="8" name="text-864"/>
          <p:cNvSpPr txBox="1"/>
          <p:nvPr/>
        </p:nvSpPr>
        <p:spPr>
          <a:xfrm>
            <a:off x="2775204" y="2377440"/>
            <a:ext cx="1531620" cy="868680"/>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speakers, ages 0 to 60+, upper body included</a:t>
            </a:r>
            <a:endParaRPr lang="en-US" sz="1250" dirty="0"/>
          </a:p>
        </p:txBody>
      </p:sp>
      <p:sp>
        <p:nvSpPr>
          <p:cNvPr id="9" name="card-865"/>
          <p:cNvSpPr/>
          <p:nvPr/>
        </p:nvSpPr>
        <p:spPr>
          <a:xfrm>
            <a:off x="4672584" y="1234440"/>
            <a:ext cx="1860804" cy="2103120"/>
          </a:xfrm>
          <a:prstGeom prst="roundRect">
            <a:avLst>
              <a:gd name="adj" fmla="val 3931"/>
            </a:avLst>
          </a:prstGeom>
          <a:solidFill>
            <a:srgbClr val="2B2926"/>
          </a:solidFill>
          <a:ln w="12700">
            <a:solidFill>
              <a:srgbClr val="2B2926"/>
            </a:solidFill>
            <a:prstDash val="solid"/>
          </a:ln>
        </p:spPr>
      </p:sp>
      <p:sp>
        <p:nvSpPr>
          <p:cNvPr id="10" name="text-866"/>
          <p:cNvSpPr txBox="1"/>
          <p:nvPr/>
        </p:nvSpPr>
        <p:spPr>
          <a:xfrm>
            <a:off x="4837176" y="1417320"/>
            <a:ext cx="1531620" cy="91440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15</a:t>
            </a:r>
            <a:endParaRPr lang="en-US" sz="3000" dirty="0"/>
          </a:p>
        </p:txBody>
      </p:sp>
      <p:sp>
        <p:nvSpPr>
          <p:cNvPr id="11" name="text-867"/>
          <p:cNvSpPr txBox="1"/>
          <p:nvPr/>
        </p:nvSpPr>
        <p:spPr>
          <a:xfrm>
            <a:off x="4837176" y="2377440"/>
            <a:ext cx="1531620" cy="868680"/>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languages (867 h English, 249 h Chinese); 87.6% at 1080p or above</a:t>
            </a:r>
            <a:endParaRPr lang="en-US" sz="1250" dirty="0"/>
          </a:p>
        </p:txBody>
      </p:sp>
      <p:sp>
        <p:nvSpPr>
          <p:cNvPr id="12" name="card-868"/>
          <p:cNvSpPr/>
          <p:nvPr/>
        </p:nvSpPr>
        <p:spPr>
          <a:xfrm>
            <a:off x="6734556" y="1234440"/>
            <a:ext cx="1860804" cy="2103120"/>
          </a:xfrm>
          <a:prstGeom prst="roundRect">
            <a:avLst>
              <a:gd name="adj" fmla="val 3931"/>
            </a:avLst>
          </a:prstGeom>
          <a:solidFill>
            <a:srgbClr val="B4472A"/>
          </a:solidFill>
          <a:ln w="12700">
            <a:solidFill>
              <a:srgbClr val="B4472A"/>
            </a:solidFill>
            <a:prstDash val="solid"/>
          </a:ln>
        </p:spPr>
      </p:sp>
      <p:sp>
        <p:nvSpPr>
          <p:cNvPr id="13" name="text-869"/>
          <p:cNvSpPr txBox="1"/>
          <p:nvPr/>
        </p:nvSpPr>
        <p:spPr>
          <a:xfrm>
            <a:off x="6899148" y="1417320"/>
            <a:ext cx="1531620" cy="914400"/>
          </a:xfrm>
          <a:prstGeom prst="rect">
            <a:avLst/>
          </a:prstGeom>
          <a:noFill/>
          <a:ln/>
        </p:spPr>
        <p:txBody>
          <a:bodyPr wrap="square" lIns="0" tIns="0" rIns="0" bIns="0" rtlCol="0" anchor="ctr"/>
          <a:lstStyle/>
          <a:p>
            <a:pPr indent="0" marL="0">
              <a:buNone/>
            </a:pPr>
            <a:r>
              <a:rPr lang="en-US" sz="3000" dirty="0">
                <a:solidFill>
                  <a:srgbClr val="FBF3EC"/>
                </a:solidFill>
                <a:latin typeface="Cambria" pitchFamily="34" charset="0"/>
                <a:ea typeface="Cambria" pitchFamily="34" charset="-122"/>
                <a:cs typeface="Cambria" pitchFamily="34" charset="-120"/>
              </a:rPr>
              <a:t>500</a:t>
            </a:r>
            <a:endParaRPr lang="en-US" sz="3000" dirty="0"/>
          </a:p>
        </p:txBody>
      </p:sp>
      <p:sp>
        <p:nvSpPr>
          <p:cNvPr id="14" name="text-870"/>
          <p:cNvSpPr txBox="1"/>
          <p:nvPr/>
        </p:nvSpPr>
        <p:spPr>
          <a:xfrm>
            <a:off x="6899148" y="2377440"/>
            <a:ext cx="1531620" cy="868680"/>
          </a:xfrm>
          <a:prstGeom prst="rect">
            <a:avLst/>
          </a:prstGeom>
          <a:noFill/>
          <a:ln/>
        </p:spPr>
        <p:txBody>
          <a:bodyPr wrap="square" lIns="0" tIns="0" rIns="0" bIns="0" rtlCol="0" anchor="t"/>
          <a:lstStyle/>
          <a:p>
            <a:pPr indent="0" marL="0">
              <a:buNone/>
            </a:pPr>
            <a:r>
              <a:rPr lang="en-US" sz="1250" dirty="0">
                <a:solidFill>
                  <a:srgbClr val="FBF3EC"/>
                </a:solidFill>
                <a:latin typeface="Calibri" pitchFamily="34" charset="0"/>
                <a:ea typeface="Calibri" pitchFamily="34" charset="-122"/>
                <a:cs typeface="Calibri" pitchFamily="34" charset="-120"/>
              </a:rPr>
              <a:t>TalkVid-Bench clips, balanced by age, gender, ethnicity and language</a:t>
            </a:r>
            <a:endParaRPr lang="en-US" sz="1250" dirty="0"/>
          </a:p>
        </p:txBody>
      </p:sp>
      <p:sp>
        <p:nvSpPr>
          <p:cNvPr id="15" name="text-871"/>
          <p:cNvSpPr txBox="1"/>
          <p:nvPr/>
        </p:nvSpPr>
        <p:spPr>
          <a:xfrm>
            <a:off x="548640" y="3538728"/>
            <a:ext cx="8046720" cy="548640"/>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TalkVid: A Large-Scale Diversified Dataset for Audio-Driven Talking Head Synthesis (CVPR 2026 Findings). CUHK-Shenzhen, SYSU and HKUST. arXiv 2508.13618 · github.com/FreedomIntelligence/TalkVid</a:t>
            </a:r>
            <a:endParaRPr lang="en-US" sz="1200" dirty="0"/>
          </a:p>
        </p:txBody>
      </p:sp>
      <p:sp>
        <p:nvSpPr>
          <p:cNvPr id="16"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How TalkVid was filtered: 6,000+ hours → 1,244</a:t>
            </a:r>
            <a:endParaRPr lang="en-US" sz="2800" dirty="0"/>
          </a:p>
        </p:txBody>
      </p:sp>
      <p:sp>
        <p:nvSpPr>
          <p:cNvPr id="3" name="card-872"/>
          <p:cNvSpPr/>
          <p:nvPr/>
        </p:nvSpPr>
        <p:spPr>
          <a:xfrm>
            <a:off x="548640" y="1234440"/>
            <a:ext cx="1375258" cy="2240280"/>
          </a:xfrm>
          <a:prstGeom prst="roundRect">
            <a:avLst>
              <a:gd name="adj" fmla="val 5319"/>
            </a:avLst>
          </a:prstGeom>
          <a:solidFill>
            <a:srgbClr val="2B2926"/>
          </a:solidFill>
          <a:ln w="12700">
            <a:solidFill>
              <a:srgbClr val="2B2926"/>
            </a:solidFill>
            <a:prstDash val="solid"/>
          </a:ln>
        </p:spPr>
      </p:sp>
      <p:sp>
        <p:nvSpPr>
          <p:cNvPr id="4" name="text-873"/>
          <p:cNvSpPr txBox="1"/>
          <p:nvPr/>
        </p:nvSpPr>
        <p:spPr>
          <a:xfrm>
            <a:off x="694944" y="1435608"/>
            <a:ext cx="1082650" cy="86868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Collect</a:t>
            </a:r>
            <a:endParaRPr lang="en-US" sz="2600" dirty="0"/>
          </a:p>
        </p:txBody>
      </p:sp>
      <p:sp>
        <p:nvSpPr>
          <p:cNvPr id="5" name="text-874"/>
          <p:cNvSpPr txBox="1"/>
          <p:nvPr/>
        </p:nvSpPr>
        <p:spPr>
          <a:xfrm>
            <a:off x="694944" y="2350008"/>
            <a:ext cx="1082650"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30,000+ videos at 1080p or higher</a:t>
            </a:r>
            <a:endParaRPr lang="en-US" sz="1150" dirty="0"/>
          </a:p>
        </p:txBody>
      </p:sp>
      <p:sp>
        <p:nvSpPr>
          <p:cNvPr id="6" name="text-875"/>
          <p:cNvSpPr txBox="1"/>
          <p:nvPr/>
        </p:nvSpPr>
        <p:spPr>
          <a:xfrm>
            <a:off x="1942186"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7" name="card-876"/>
          <p:cNvSpPr/>
          <p:nvPr/>
        </p:nvSpPr>
        <p:spPr>
          <a:xfrm>
            <a:off x="2216506" y="1234440"/>
            <a:ext cx="1375258" cy="2240280"/>
          </a:xfrm>
          <a:prstGeom prst="roundRect">
            <a:avLst>
              <a:gd name="adj" fmla="val 5319"/>
            </a:avLst>
          </a:prstGeom>
          <a:solidFill>
            <a:srgbClr val="2B2926"/>
          </a:solidFill>
          <a:ln w="12700">
            <a:solidFill>
              <a:srgbClr val="2B2926"/>
            </a:solidFill>
            <a:prstDash val="solid"/>
          </a:ln>
        </p:spPr>
      </p:sp>
      <p:sp>
        <p:nvSpPr>
          <p:cNvPr id="8" name="text-877"/>
          <p:cNvSpPr txBox="1"/>
          <p:nvPr/>
        </p:nvSpPr>
        <p:spPr>
          <a:xfrm>
            <a:off x="2362810" y="1435608"/>
            <a:ext cx="1082650"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Cut</a:t>
            </a:r>
            <a:endParaRPr lang="en-US" sz="3400" dirty="0"/>
          </a:p>
        </p:txBody>
      </p:sp>
      <p:sp>
        <p:nvSpPr>
          <p:cNvPr id="9" name="text-878"/>
          <p:cNvSpPr txBox="1"/>
          <p:nvPr/>
        </p:nvSpPr>
        <p:spPr>
          <a:xfrm>
            <a:off x="2362810" y="2350008"/>
            <a:ext cx="1082650"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Shot detection; drop clips under 5 s or without speech</a:t>
            </a:r>
            <a:endParaRPr lang="en-US" sz="1150" dirty="0"/>
          </a:p>
        </p:txBody>
      </p:sp>
      <p:sp>
        <p:nvSpPr>
          <p:cNvPr id="10" name="text-879"/>
          <p:cNvSpPr txBox="1"/>
          <p:nvPr/>
        </p:nvSpPr>
        <p:spPr>
          <a:xfrm>
            <a:off x="3610051"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1" name="card-880"/>
          <p:cNvSpPr/>
          <p:nvPr/>
        </p:nvSpPr>
        <p:spPr>
          <a:xfrm>
            <a:off x="3884371" y="1234440"/>
            <a:ext cx="1375258" cy="2240280"/>
          </a:xfrm>
          <a:prstGeom prst="roundRect">
            <a:avLst>
              <a:gd name="adj" fmla="val 5319"/>
            </a:avLst>
          </a:prstGeom>
          <a:solidFill>
            <a:srgbClr val="2B2926"/>
          </a:solidFill>
          <a:ln w="12700">
            <a:solidFill>
              <a:srgbClr val="2B2926"/>
            </a:solidFill>
            <a:prstDash val="solid"/>
          </a:ln>
        </p:spPr>
      </p:sp>
      <p:sp>
        <p:nvSpPr>
          <p:cNvPr id="12" name="text-881"/>
          <p:cNvSpPr txBox="1"/>
          <p:nvPr/>
        </p:nvSpPr>
        <p:spPr>
          <a:xfrm>
            <a:off x="4030675" y="1435608"/>
            <a:ext cx="1082650"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Look</a:t>
            </a:r>
            <a:endParaRPr lang="en-US" sz="3400" dirty="0"/>
          </a:p>
        </p:txBody>
      </p:sp>
      <p:sp>
        <p:nvSpPr>
          <p:cNvPr id="13" name="text-882"/>
          <p:cNvSpPr txBox="1"/>
          <p:nvPr/>
        </p:nvSpPr>
        <p:spPr>
          <a:xfrm>
            <a:off x="4030675" y="2350008"/>
            <a:ext cx="1082650"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Aesthetic score (DOVER ≥ 7) for sharp, well-lit video</a:t>
            </a:r>
            <a:endParaRPr lang="en-US" sz="1150" dirty="0"/>
          </a:p>
        </p:txBody>
      </p:sp>
      <p:sp>
        <p:nvSpPr>
          <p:cNvPr id="14" name="text-883"/>
          <p:cNvSpPr txBox="1"/>
          <p:nvPr/>
        </p:nvSpPr>
        <p:spPr>
          <a:xfrm>
            <a:off x="5277917"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5" name="card-884"/>
          <p:cNvSpPr/>
          <p:nvPr/>
        </p:nvSpPr>
        <p:spPr>
          <a:xfrm>
            <a:off x="5552237" y="1234440"/>
            <a:ext cx="1375258" cy="2240280"/>
          </a:xfrm>
          <a:prstGeom prst="roundRect">
            <a:avLst>
              <a:gd name="adj" fmla="val 5319"/>
            </a:avLst>
          </a:prstGeom>
          <a:solidFill>
            <a:srgbClr val="2B2926"/>
          </a:solidFill>
          <a:ln w="12700">
            <a:solidFill>
              <a:srgbClr val="2B2926"/>
            </a:solidFill>
            <a:prstDash val="solid"/>
          </a:ln>
        </p:spPr>
      </p:sp>
      <p:sp>
        <p:nvSpPr>
          <p:cNvPr id="16" name="text-885"/>
          <p:cNvSpPr txBox="1"/>
          <p:nvPr/>
        </p:nvSpPr>
        <p:spPr>
          <a:xfrm>
            <a:off x="5698541" y="1435608"/>
            <a:ext cx="1082650" cy="868680"/>
          </a:xfrm>
          <a:prstGeom prst="rect">
            <a:avLst/>
          </a:prstGeom>
          <a:noFill/>
          <a:ln/>
        </p:spPr>
        <p:txBody>
          <a:bodyPr wrap="square" lIns="0" tIns="0" rIns="0" bIns="0" rtlCol="0" anchor="ctr"/>
          <a:lstStyle/>
          <a:p>
            <a:pPr indent="0" marL="0">
              <a:buNone/>
            </a:pPr>
            <a:r>
              <a:rPr lang="en-US" sz="3400" dirty="0">
                <a:solidFill>
                  <a:srgbClr val="E7A07F"/>
                </a:solidFill>
                <a:latin typeface="Cambria" pitchFamily="34" charset="0"/>
                <a:ea typeface="Cambria" pitchFamily="34" charset="-122"/>
                <a:cs typeface="Cambria" pitchFamily="34" charset="-120"/>
              </a:rPr>
              <a:t>Move</a:t>
            </a:r>
            <a:endParaRPr lang="en-US" sz="3400" dirty="0"/>
          </a:p>
        </p:txBody>
      </p:sp>
      <p:sp>
        <p:nvSpPr>
          <p:cNvPr id="17" name="text-886"/>
          <p:cNvSpPr txBox="1"/>
          <p:nvPr/>
        </p:nvSpPr>
        <p:spPr>
          <a:xfrm>
            <a:off x="5698541" y="2350008"/>
            <a:ext cx="1082650"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Motion tracking: drop jittery and frozen clips</a:t>
            </a:r>
            <a:endParaRPr lang="en-US" sz="1150" dirty="0"/>
          </a:p>
        </p:txBody>
      </p:sp>
      <p:sp>
        <p:nvSpPr>
          <p:cNvPr id="18" name="text-887"/>
          <p:cNvSpPr txBox="1"/>
          <p:nvPr/>
        </p:nvSpPr>
        <p:spPr>
          <a:xfrm>
            <a:off x="6945782"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9" name="card-888"/>
          <p:cNvSpPr/>
          <p:nvPr/>
        </p:nvSpPr>
        <p:spPr>
          <a:xfrm>
            <a:off x="7220102" y="1234440"/>
            <a:ext cx="1375258" cy="2240280"/>
          </a:xfrm>
          <a:prstGeom prst="roundRect">
            <a:avLst>
              <a:gd name="adj" fmla="val 5319"/>
            </a:avLst>
          </a:prstGeom>
          <a:solidFill>
            <a:srgbClr val="B4472A"/>
          </a:solidFill>
          <a:ln w="12700">
            <a:solidFill>
              <a:srgbClr val="B4472A"/>
            </a:solidFill>
            <a:prstDash val="solid"/>
          </a:ln>
        </p:spPr>
      </p:sp>
      <p:sp>
        <p:nvSpPr>
          <p:cNvPr id="20" name="text-889"/>
          <p:cNvSpPr txBox="1"/>
          <p:nvPr/>
        </p:nvSpPr>
        <p:spPr>
          <a:xfrm>
            <a:off x="7366406" y="1435608"/>
            <a:ext cx="1082650" cy="868680"/>
          </a:xfrm>
          <a:prstGeom prst="rect">
            <a:avLst/>
          </a:prstGeom>
          <a:noFill/>
          <a:ln/>
        </p:spPr>
        <p:txBody>
          <a:bodyPr wrap="square" lIns="0" tIns="0" rIns="0" bIns="0" rtlCol="0" anchor="ctr"/>
          <a:lstStyle/>
          <a:p>
            <a:pPr indent="0" marL="0">
              <a:buNone/>
            </a:pPr>
            <a:r>
              <a:rPr lang="en-US" sz="3400" dirty="0">
                <a:solidFill>
                  <a:srgbClr val="FBF3EC"/>
                </a:solidFill>
                <a:latin typeface="Cambria" pitchFamily="34" charset="0"/>
                <a:ea typeface="Cambria" pitchFamily="34" charset="-122"/>
                <a:cs typeface="Cambria" pitchFamily="34" charset="-120"/>
              </a:rPr>
              <a:t>Check</a:t>
            </a:r>
            <a:endParaRPr lang="en-US" sz="3400" dirty="0"/>
          </a:p>
        </p:txBody>
      </p:sp>
      <p:sp>
        <p:nvSpPr>
          <p:cNvPr id="21" name="text-890"/>
          <p:cNvSpPr txBox="1"/>
          <p:nvPr/>
        </p:nvSpPr>
        <p:spPr>
          <a:xfrm>
            <a:off x="7366406" y="2350008"/>
            <a:ext cx="1082650" cy="1033272"/>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Head pose and completeness; humans agree with the filters 95% of the time</a:t>
            </a:r>
            <a:endParaRPr lang="en-US" sz="1150" dirty="0"/>
          </a:p>
        </p:txBody>
      </p:sp>
      <p:sp>
        <p:nvSpPr>
          <p:cNvPr id="22" name="text-891"/>
          <p:cNvSpPr txBox="1"/>
          <p:nvPr/>
        </p:nvSpPr>
        <p:spPr>
          <a:xfrm>
            <a:off x="548640" y="3657600"/>
            <a:ext cx="8046720" cy="45720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Training on the balanced 160-hour TalkVid-Core gave lower FVD than training on older datasets (175.1 vs 188.7 HDTF / 183.2 Hallo3) on the HDTF test set.</a:t>
            </a:r>
            <a:endParaRPr lang="en-US" sz="1100" dirty="0"/>
          </a:p>
        </p:txBody>
      </p:sp>
      <p:sp>
        <p:nvSpPr>
          <p:cNvPr id="2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The real filter funnel, and what it keeps</a:t>
            </a:r>
            <a:endParaRPr lang="en-US" sz="2800" dirty="0"/>
          </a:p>
        </p:txBody>
      </p:sp>
      <p:sp>
        <p:nvSpPr>
          <p:cNvPr id="3" name="panel-892"/>
          <p:cNvSpPr/>
          <p:nvPr/>
        </p:nvSpPr>
        <p:spPr>
          <a:xfrm>
            <a:off x="548640" y="1040857"/>
            <a:ext cx="8046720" cy="2033086"/>
          </a:xfrm>
          <a:prstGeom prst="roundRect">
            <a:avLst>
              <a:gd name="adj" fmla="val 2249"/>
            </a:avLst>
          </a:prstGeom>
          <a:solidFill>
            <a:srgbClr val="FFFFFF"/>
          </a:solidFill>
          <a:ln w="12700">
            <a:solidFill>
              <a:srgbClr val="FFFFFF"/>
            </a:solidFill>
            <a:prstDash val="solid"/>
          </a:ln>
        </p:spPr>
      </p:sp>
      <p:pic>
        <p:nvPicPr>
          <p:cNvPr id="4" name="figure-893" descr="/tmp/claude-0/-home-claude/3f57d8ae-af99-58f6-a974-209369218365/scratchpad/build/covers/p_tv_sankey.jpg">    </p:cNvPr>
          <p:cNvPicPr>
            <a:picLocks noChangeAspect="1"/>
          </p:cNvPicPr>
          <p:nvPr/>
        </p:nvPicPr>
        <p:blipFill>
          <a:blip r:embed="rId1"/>
          <a:stretch>
            <a:fillRect/>
          </a:stretch>
        </p:blipFill>
        <p:spPr>
          <a:xfrm>
            <a:off x="621792" y="1114009"/>
            <a:ext cx="7900416" cy="1886782"/>
          </a:xfrm>
          <a:prstGeom prst="rect">
            <a:avLst/>
          </a:prstGeom>
        </p:spPr>
      </p:pic>
      <p:sp>
        <p:nvSpPr>
          <p:cNvPr id="5" name="text-894"/>
          <p:cNvSpPr txBox="1"/>
          <p:nvPr/>
        </p:nvSpPr>
        <p:spPr>
          <a:xfrm>
            <a:off x="548640" y="4133088"/>
            <a:ext cx="8046720" cy="384048"/>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Raw hours on the left; segmentation, subtitle, quality, motion and head filters remove clips until 1,244 hours remain. Figure: TalkVid, arXiv 2508.13618 (CVPR 2026 Findings).</a:t>
            </a:r>
            <a:endParaRPr lang="en-US" sz="1050" dirty="0"/>
          </a:p>
        </p:txBody>
      </p:sp>
      <p:sp>
        <p:nvSpPr>
          <p:cNvPr id="6"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What the quality filter drops and keeps</a:t>
            </a:r>
            <a:endParaRPr lang="en-US" sz="2800" dirty="0"/>
          </a:p>
        </p:txBody>
      </p:sp>
      <p:pic>
        <p:nvPicPr>
          <p:cNvPr id="3" name="figure-895" descr="/tmp/claude-0/-home-claude/3f57d8ae-af99-58f6-a974-209369218365/scratchpad/build/covers/p_tv_neg.jpg">    </p:cNvPr>
          <p:cNvPicPr>
            <a:picLocks noChangeAspect="1"/>
          </p:cNvPicPr>
          <p:nvPr/>
        </p:nvPicPr>
        <p:blipFill>
          <a:blip r:embed="rId1"/>
          <a:stretch>
            <a:fillRect/>
          </a:stretch>
        </p:blipFill>
        <p:spPr>
          <a:xfrm>
            <a:off x="548640" y="1101566"/>
            <a:ext cx="3886200" cy="2185988"/>
          </a:xfrm>
          <a:prstGeom prst="rect">
            <a:avLst/>
          </a:prstGeom>
        </p:spPr>
      </p:pic>
      <p:sp>
        <p:nvSpPr>
          <p:cNvPr id="4" name="text-896"/>
          <p:cNvSpPr txBox="1"/>
          <p:nvPr/>
        </p:nvSpPr>
        <p:spPr>
          <a:xfrm>
            <a:off x="548640" y="3429000"/>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Dropped: low aesthetic score</a:t>
            </a:r>
            <a:endParaRPr lang="en-US" sz="1400" dirty="0"/>
          </a:p>
        </p:txBody>
      </p:sp>
      <p:sp>
        <p:nvSpPr>
          <p:cNvPr id="5" name="text-897"/>
          <p:cNvSpPr txBox="1"/>
          <p:nvPr/>
        </p:nvSpPr>
        <p:spPr>
          <a:xfrm>
            <a:off x="548640" y="3721608"/>
            <a:ext cx="3886200" cy="4572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Dim, soft, low-contrast footage.</a:t>
            </a:r>
            <a:endParaRPr lang="en-US" sz="1150" dirty="0"/>
          </a:p>
        </p:txBody>
      </p:sp>
      <p:pic>
        <p:nvPicPr>
          <p:cNvPr id="6" name="figure-898" descr="/tmp/claude-0/-home-claude/3f57d8ae-af99-58f6-a974-209369218365/scratchpad/build/covers/p_tv_pos.jpg">    </p:cNvPr>
          <p:cNvPicPr>
            <a:picLocks noChangeAspect="1"/>
          </p:cNvPicPr>
          <p:nvPr/>
        </p:nvPicPr>
        <p:blipFill>
          <a:blip r:embed="rId2"/>
          <a:stretch>
            <a:fillRect/>
          </a:stretch>
        </p:blipFill>
        <p:spPr>
          <a:xfrm>
            <a:off x="4709160" y="1101566"/>
            <a:ext cx="3886200" cy="2185988"/>
          </a:xfrm>
          <a:prstGeom prst="rect">
            <a:avLst/>
          </a:prstGeom>
        </p:spPr>
      </p:pic>
      <p:sp>
        <p:nvSpPr>
          <p:cNvPr id="7" name="text-899"/>
          <p:cNvSpPr txBox="1"/>
          <p:nvPr/>
        </p:nvSpPr>
        <p:spPr>
          <a:xfrm>
            <a:off x="4709160" y="3429000"/>
            <a:ext cx="388620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Kept: high aesthetic score</a:t>
            </a:r>
            <a:endParaRPr lang="en-US" sz="1400" dirty="0"/>
          </a:p>
        </p:txBody>
      </p:sp>
      <p:sp>
        <p:nvSpPr>
          <p:cNvPr id="8" name="text-900"/>
          <p:cNvSpPr txBox="1"/>
          <p:nvPr/>
        </p:nvSpPr>
        <p:spPr>
          <a:xfrm>
            <a:off x="4709160" y="3721608"/>
            <a:ext cx="3886200" cy="457200"/>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Sharp, well lit, stable framing.</a:t>
            </a:r>
            <a:endParaRPr lang="en-US" sz="1150" dirty="0"/>
          </a:p>
        </p:txBody>
      </p:sp>
      <p:sp>
        <p:nvSpPr>
          <p:cNvPr id="9" name="text-901"/>
          <p:cNvSpPr txBox="1"/>
          <p:nvPr/>
        </p:nvSpPr>
        <p:spPr>
          <a:xfrm>
            <a:off x="548640" y="4224528"/>
            <a:ext cx="8046720" cy="274320"/>
          </a:xfrm>
          <a:prstGeom prst="rect">
            <a:avLst/>
          </a:prstGeom>
          <a:noFill/>
          <a:ln/>
        </p:spPr>
        <p:txBody>
          <a:bodyPr wrap="square" lIns="0" tIns="0" rIns="0" bIns="0" rtlCol="0" anchor="t"/>
          <a:lstStyle/>
          <a:p>
            <a:pPr indent="0" marL="0">
              <a:buNone/>
            </a:pPr>
            <a:r>
              <a:rPr lang="en-US" sz="1000" dirty="0">
                <a:solidFill>
                  <a:srgbClr val="8F877B"/>
                </a:solidFill>
                <a:latin typeface="Calibri" pitchFamily="34" charset="0"/>
                <a:ea typeface="Calibri" pitchFamily="34" charset="-122"/>
                <a:cs typeface="Calibri" pitchFamily="34" charset="-120"/>
              </a:rPr>
              <a:t>Example frames from TalkVid’s DOVER filter (arXiv 2508.13618). A model learns the look of its data, so this filter decides the look of every avatar trained on it.</a:t>
            </a:r>
            <a:endParaRPr lang="en-US" sz="1000" dirty="0"/>
          </a:p>
        </p:txBody>
      </p:sp>
      <p:sp>
        <p:nvSpPr>
          <p:cNvPr id="10"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What runs where (for your projects)</a:t>
            </a:r>
            <a:endParaRPr lang="en-US" sz="2800" dirty="0"/>
          </a:p>
        </p:txBody>
      </p:sp>
      <p:sp>
        <p:nvSpPr>
          <p:cNvPr id="3" name="card-902"/>
          <p:cNvSpPr/>
          <p:nvPr/>
        </p:nvSpPr>
        <p:spPr>
          <a:xfrm>
            <a:off x="548640" y="1051560"/>
            <a:ext cx="2560320" cy="1855978"/>
          </a:xfrm>
          <a:prstGeom prst="roundRect">
            <a:avLst>
              <a:gd name="adj" fmla="val 3941"/>
            </a:avLst>
          </a:prstGeom>
          <a:solidFill>
            <a:srgbClr val="2B2926"/>
          </a:solidFill>
          <a:ln w="12700">
            <a:solidFill>
              <a:srgbClr val="2B2926"/>
            </a:solidFill>
            <a:prstDash val="solid"/>
          </a:ln>
        </p:spPr>
      </p:sp>
      <p:sp>
        <p:nvSpPr>
          <p:cNvPr id="4" name="text-903"/>
          <p:cNvSpPr txBox="1"/>
          <p:nvPr/>
        </p:nvSpPr>
        <p:spPr>
          <a:xfrm>
            <a:off x="731520" y="1197864"/>
            <a:ext cx="2194560" cy="238125"/>
          </a:xfrm>
          <a:prstGeom prst="rect">
            <a:avLst/>
          </a:prstGeom>
          <a:noFill/>
          <a:ln/>
        </p:spPr>
        <p:txBody>
          <a:bodyPr wrap="square" lIns="0" tIns="0" rIns="0" bIns="0" rtlCol="0" anchor="t"/>
          <a:lstStyle/>
          <a:p>
            <a:pPr indent="0" marL="0">
              <a:buNone/>
            </a:pPr>
            <a:r>
              <a:rPr lang="en-US" sz="1500" b="1" dirty="0">
                <a:solidFill>
                  <a:srgbClr val="E7A07F"/>
                </a:solidFill>
                <a:latin typeface="Calibri" pitchFamily="34" charset="0"/>
                <a:ea typeface="Calibri" pitchFamily="34" charset="-122"/>
                <a:cs typeface="Calibri" pitchFamily="34" charset="-120"/>
              </a:rPr>
              <a:t>A laptop or mid GPU</a:t>
            </a:r>
            <a:endParaRPr lang="en-US" sz="1500" dirty="0"/>
          </a:p>
        </p:txBody>
      </p:sp>
      <p:sp>
        <p:nvSpPr>
          <p:cNvPr id="5" name="text-904"/>
          <p:cNvSpPr txBox="1"/>
          <p:nvPr/>
        </p:nvSpPr>
        <p:spPr>
          <a:xfrm>
            <a:off x="731520" y="1527429"/>
            <a:ext cx="2194560" cy="1288669"/>
          </a:xfrm>
          <a:prstGeom prst="rect">
            <a:avLst/>
          </a:prstGeom>
          <a:noFill/>
          <a:ln/>
        </p:spPr>
        <p:txBody>
          <a:bodyPr wrap="square" lIns="0" tIns="0" rIns="0" bIns="0" rtlCol="0" anchor="t"/>
          <a:lstStyle/>
          <a:p>
            <a:pPr indent="0" marL="0">
              <a:buNone/>
            </a:pPr>
            <a:r>
              <a:rPr lang="en-US" sz="1300" dirty="0">
                <a:solidFill>
                  <a:srgbClr val="F4F0E8"/>
                </a:solidFill>
                <a:latin typeface="Calibri" pitchFamily="34" charset="0"/>
                <a:ea typeface="Calibri" pitchFamily="34" charset="-122"/>
                <a:cs typeface="Calibri" pitchFamily="34" charset="-120"/>
              </a:rPr>
              <a:t>MuseTalk: single-step mouth inpainting, 30+ fps on a V100-class GPU. LatentSync 1.5: about 8 GB of GPU memory (offline).</a:t>
            </a:r>
            <a:endParaRPr lang="en-US" sz="1300" dirty="0"/>
          </a:p>
        </p:txBody>
      </p:sp>
      <p:sp>
        <p:nvSpPr>
          <p:cNvPr id="6" name="card-905"/>
          <p:cNvSpPr/>
          <p:nvPr/>
        </p:nvSpPr>
        <p:spPr>
          <a:xfrm>
            <a:off x="3291840" y="1051560"/>
            <a:ext cx="2560320" cy="1855978"/>
          </a:xfrm>
          <a:prstGeom prst="roundRect">
            <a:avLst>
              <a:gd name="adj" fmla="val 3941"/>
            </a:avLst>
          </a:prstGeom>
          <a:solidFill>
            <a:srgbClr val="2B2926"/>
          </a:solidFill>
          <a:ln w="12700">
            <a:solidFill>
              <a:srgbClr val="2B2926"/>
            </a:solidFill>
            <a:prstDash val="solid"/>
          </a:ln>
        </p:spPr>
      </p:sp>
      <p:sp>
        <p:nvSpPr>
          <p:cNvPr id="7" name="text-906"/>
          <p:cNvSpPr txBox="1"/>
          <p:nvPr/>
        </p:nvSpPr>
        <p:spPr>
          <a:xfrm>
            <a:off x="3474720" y="1197864"/>
            <a:ext cx="2194560" cy="238125"/>
          </a:xfrm>
          <a:prstGeom prst="rect">
            <a:avLst/>
          </a:prstGeom>
          <a:noFill/>
          <a:ln/>
        </p:spPr>
        <p:txBody>
          <a:bodyPr wrap="square" lIns="0" tIns="0" rIns="0" bIns="0" rtlCol="0" anchor="t"/>
          <a:lstStyle/>
          <a:p>
            <a:pPr indent="0" marL="0">
              <a:buNone/>
            </a:pPr>
            <a:r>
              <a:rPr lang="en-US" sz="1500" b="1" dirty="0">
                <a:solidFill>
                  <a:srgbClr val="E7A07F"/>
                </a:solidFill>
                <a:latin typeface="Calibri" pitchFamily="34" charset="0"/>
                <a:ea typeface="Calibri" pitchFamily="34" charset="-122"/>
                <a:cs typeface="Calibri" pitchFamily="34" charset="-120"/>
              </a:rPr>
              <a:t>One RTX 4090 / 5090</a:t>
            </a:r>
            <a:endParaRPr lang="en-US" sz="1500" dirty="0"/>
          </a:p>
        </p:txBody>
      </p:sp>
      <p:sp>
        <p:nvSpPr>
          <p:cNvPr id="8" name="text-907"/>
          <p:cNvSpPr txBox="1"/>
          <p:nvPr/>
        </p:nvSpPr>
        <p:spPr>
          <a:xfrm>
            <a:off x="3474720" y="1527429"/>
            <a:ext cx="2194560" cy="1288669"/>
          </a:xfrm>
          <a:prstGeom prst="rect">
            <a:avLst/>
          </a:prstGeom>
          <a:noFill/>
          <a:ln/>
        </p:spPr>
        <p:txBody>
          <a:bodyPr wrap="square" lIns="0" tIns="0" rIns="0" bIns="0" rtlCol="0" anchor="t"/>
          <a:lstStyle/>
          <a:p>
            <a:pPr indent="0" marL="0">
              <a:buNone/>
            </a:pPr>
            <a:r>
              <a:rPr lang="en-US" sz="1300" dirty="0">
                <a:solidFill>
                  <a:srgbClr val="F4F0E8"/>
                </a:solidFill>
                <a:latin typeface="Calibri" pitchFamily="34" charset="0"/>
                <a:ea typeface="Calibri" pitchFamily="34" charset="-122"/>
                <a:cs typeface="Calibri" pitchFamily="34" charset="-120"/>
              </a:rPr>
              <a:t>Light real-time heads (e.g. SoulX-FlashHead Lite, reported 96 fps on a 4090). 14B avatar models at 480p offline, not live.</a:t>
            </a:r>
            <a:endParaRPr lang="en-US" sz="1300" dirty="0"/>
          </a:p>
        </p:txBody>
      </p:sp>
      <p:sp>
        <p:nvSpPr>
          <p:cNvPr id="9" name="card-908"/>
          <p:cNvSpPr/>
          <p:nvPr/>
        </p:nvSpPr>
        <p:spPr>
          <a:xfrm>
            <a:off x="6035040" y="1051560"/>
            <a:ext cx="2560320" cy="1855978"/>
          </a:xfrm>
          <a:prstGeom prst="roundRect">
            <a:avLst>
              <a:gd name="adj" fmla="val 3941"/>
            </a:avLst>
          </a:prstGeom>
          <a:solidFill>
            <a:srgbClr val="B4472A"/>
          </a:solidFill>
          <a:ln w="12700">
            <a:solidFill>
              <a:srgbClr val="B4472A"/>
            </a:solidFill>
            <a:prstDash val="solid"/>
          </a:ln>
        </p:spPr>
      </p:sp>
      <p:sp>
        <p:nvSpPr>
          <p:cNvPr id="10" name="text-909"/>
          <p:cNvSpPr txBox="1"/>
          <p:nvPr/>
        </p:nvSpPr>
        <p:spPr>
          <a:xfrm>
            <a:off x="6217920" y="1197864"/>
            <a:ext cx="2194560" cy="476250"/>
          </a:xfrm>
          <a:prstGeom prst="rect">
            <a:avLst/>
          </a:prstGeom>
          <a:noFill/>
          <a:ln/>
        </p:spPr>
        <p:txBody>
          <a:bodyPr wrap="square" lIns="0" tIns="0" rIns="0" bIns="0" rtlCol="0" anchor="t"/>
          <a:lstStyle/>
          <a:p>
            <a:pPr indent="0" marL="0">
              <a:buNone/>
            </a:pPr>
            <a:r>
              <a:rPr lang="en-US" sz="1500" b="1" dirty="0">
                <a:solidFill>
                  <a:srgbClr val="FBF3EC"/>
                </a:solidFill>
                <a:latin typeface="Calibri" pitchFamily="34" charset="0"/>
                <a:ea typeface="Calibri" pitchFamily="34" charset="-122"/>
                <a:cs typeface="Calibri" pitchFamily="34" charset="-120"/>
              </a:rPr>
              <a:t>Several data-centre GPUs</a:t>
            </a:r>
            <a:endParaRPr lang="en-US" sz="1500" dirty="0"/>
          </a:p>
        </p:txBody>
      </p:sp>
      <p:sp>
        <p:nvSpPr>
          <p:cNvPr id="11" name="text-910"/>
          <p:cNvSpPr txBox="1"/>
          <p:nvPr/>
        </p:nvSpPr>
        <p:spPr>
          <a:xfrm>
            <a:off x="6217920" y="1765554"/>
            <a:ext cx="2194560" cy="1050544"/>
          </a:xfrm>
          <a:prstGeom prst="rect">
            <a:avLst/>
          </a:prstGeom>
          <a:noFill/>
          <a:ln/>
        </p:spPr>
        <p:txBody>
          <a:bodyPr wrap="square" lIns="0" tIns="0" rIns="0" bIns="0" rtlCol="0" anchor="t"/>
          <a:lstStyle/>
          <a:p>
            <a:pPr indent="0" marL="0">
              <a:buNone/>
            </a:pPr>
            <a:r>
              <a:rPr lang="en-US" sz="1300" dirty="0">
                <a:solidFill>
                  <a:srgbClr val="FBF3EC"/>
                </a:solidFill>
                <a:latin typeface="Calibri" pitchFamily="34" charset="0"/>
                <a:ea typeface="Calibri" pitchFamily="34" charset="-122"/>
                <a:cs typeface="Calibri" pitchFamily="34" charset="-120"/>
              </a:rPr>
              <a:t>Live 14B-class avatars with body and sound: StreamAvatar, Hallo-Live, FlashTalk (8× H800).</a:t>
            </a:r>
            <a:endParaRPr lang="en-US" sz="1300" dirty="0"/>
          </a:p>
        </p:txBody>
      </p:sp>
      <p:sp>
        <p:nvSpPr>
          <p:cNvPr id="12" name="text-911"/>
          <p:cNvSpPr txBox="1"/>
          <p:nvPr/>
        </p:nvSpPr>
        <p:spPr>
          <a:xfrm>
            <a:off x="548640" y="3044698"/>
            <a:ext cx="8046720" cy="411480"/>
          </a:xfrm>
          <a:prstGeom prst="rect">
            <a:avLst/>
          </a:prstGeom>
          <a:noFill/>
          <a:ln/>
        </p:spPr>
        <p:txBody>
          <a:bodyPr wrap="square" lIns="0" tIns="0" rIns="0" bIns="0" rtlCol="0" anchor="t"/>
          <a:lstStyle/>
          <a:p>
            <a:pPr indent="0" marL="0">
              <a:buNone/>
            </a:pPr>
            <a:r>
              <a:rPr lang="en-US" sz="1250" i="1" dirty="0">
                <a:solidFill>
                  <a:srgbClr val="CFC8BA"/>
                </a:solidFill>
                <a:latin typeface="Calibri" pitchFamily="34" charset="0"/>
                <a:ea typeface="Calibri" pitchFamily="34" charset="-122"/>
                <a:cs typeface="Calibri" pitchFamily="34" charset="-120"/>
              </a:rPr>
              <a:t>Real-time 14B-class avatars on one consumer GPU is an open problem, and one our lab works on: it needs distillation, chunked generation and low-bit kernels together.</a:t>
            </a:r>
            <a:endParaRPr lang="en-US" sz="1250" dirty="0"/>
          </a:p>
        </p:txBody>
      </p:sp>
      <p:sp>
        <p:nvSpPr>
          <p:cNvPr id="1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Where live characters already are</a:t>
            </a:r>
            <a:endParaRPr lang="en-US" sz="2800" dirty="0"/>
          </a:p>
        </p:txBody>
      </p:sp>
      <p:sp>
        <p:nvSpPr>
          <p:cNvPr id="3" name="card-912"/>
          <p:cNvSpPr/>
          <p:nvPr/>
        </p:nvSpPr>
        <p:spPr>
          <a:xfrm>
            <a:off x="548640" y="1051560"/>
            <a:ext cx="3931920" cy="1463040"/>
          </a:xfrm>
          <a:prstGeom prst="roundRect">
            <a:avLst>
              <a:gd name="adj" fmla="val 5000"/>
            </a:avLst>
          </a:prstGeom>
          <a:solidFill>
            <a:srgbClr val="2B2926"/>
          </a:solidFill>
          <a:ln w="12700">
            <a:solidFill>
              <a:srgbClr val="2B2926"/>
            </a:solidFill>
            <a:prstDash val="solid"/>
          </a:ln>
        </p:spPr>
      </p:sp>
      <p:sp>
        <p:nvSpPr>
          <p:cNvPr id="4" name="text-913"/>
          <p:cNvSpPr txBox="1"/>
          <p:nvPr/>
        </p:nvSpPr>
        <p:spPr>
          <a:xfrm>
            <a:off x="731520" y="1197864"/>
            <a:ext cx="35661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Taxis in Japan</a:t>
            </a:r>
            <a:endParaRPr lang="en-US" sz="1800" dirty="0"/>
          </a:p>
        </p:txBody>
      </p:sp>
      <p:sp>
        <p:nvSpPr>
          <p:cNvPr id="5" name="text-914"/>
          <p:cNvSpPr txBox="1"/>
          <p:nvPr/>
        </p:nvSpPr>
        <p:spPr>
          <a:xfrm>
            <a:off x="731520" y="1575054"/>
            <a:ext cx="3566160" cy="848106"/>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ESTsoft’s live avatar, with NTT and Nihon Kotsu (Feb 2026)</a:t>
            </a:r>
            <a:endParaRPr lang="en-US" sz="1550" dirty="0"/>
          </a:p>
        </p:txBody>
      </p:sp>
      <p:sp>
        <p:nvSpPr>
          <p:cNvPr id="6" name="card-915"/>
          <p:cNvSpPr/>
          <p:nvPr/>
        </p:nvSpPr>
        <p:spPr>
          <a:xfrm>
            <a:off x="4663440" y="1051560"/>
            <a:ext cx="3931920" cy="1463040"/>
          </a:xfrm>
          <a:prstGeom prst="roundRect">
            <a:avLst>
              <a:gd name="adj" fmla="val 5000"/>
            </a:avLst>
          </a:prstGeom>
          <a:solidFill>
            <a:srgbClr val="2B2926"/>
          </a:solidFill>
          <a:ln w="12700">
            <a:solidFill>
              <a:srgbClr val="2B2926"/>
            </a:solidFill>
            <a:prstDash val="solid"/>
          </a:ln>
        </p:spPr>
      </p:sp>
      <p:sp>
        <p:nvSpPr>
          <p:cNvPr id="7" name="text-916"/>
          <p:cNvSpPr txBox="1"/>
          <p:nvPr/>
        </p:nvSpPr>
        <p:spPr>
          <a:xfrm>
            <a:off x="4846320" y="1197864"/>
            <a:ext cx="35661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Creator tools</a:t>
            </a:r>
            <a:endParaRPr lang="en-US" sz="1800" dirty="0"/>
          </a:p>
        </p:txBody>
      </p:sp>
      <p:sp>
        <p:nvSpPr>
          <p:cNvPr id="8" name="text-917"/>
          <p:cNvSpPr txBox="1"/>
          <p:nvPr/>
        </p:nvSpPr>
        <p:spPr>
          <a:xfrm>
            <a:off x="4846320" y="1575054"/>
            <a:ext cx="3566160" cy="848106"/>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ElevenLabs avatars: script → talking video (Jun 2026)</a:t>
            </a:r>
            <a:endParaRPr lang="en-US" sz="1550" dirty="0"/>
          </a:p>
        </p:txBody>
      </p:sp>
      <p:sp>
        <p:nvSpPr>
          <p:cNvPr id="9" name="card-918"/>
          <p:cNvSpPr/>
          <p:nvPr/>
        </p:nvSpPr>
        <p:spPr>
          <a:xfrm>
            <a:off x="548640" y="2697480"/>
            <a:ext cx="3931920" cy="1463040"/>
          </a:xfrm>
          <a:prstGeom prst="roundRect">
            <a:avLst>
              <a:gd name="adj" fmla="val 5000"/>
            </a:avLst>
          </a:prstGeom>
          <a:solidFill>
            <a:srgbClr val="B4472A"/>
          </a:solidFill>
          <a:ln w="12700">
            <a:solidFill>
              <a:srgbClr val="B4472A"/>
            </a:solidFill>
            <a:prstDash val="solid"/>
          </a:ln>
        </p:spPr>
      </p:sp>
      <p:sp>
        <p:nvSpPr>
          <p:cNvPr id="10" name="text-919"/>
          <p:cNvSpPr txBox="1"/>
          <p:nvPr/>
        </p:nvSpPr>
        <p:spPr>
          <a:xfrm>
            <a:off x="731520" y="2843784"/>
            <a:ext cx="3566160" cy="285750"/>
          </a:xfrm>
          <a:prstGeom prst="rect">
            <a:avLst/>
          </a:prstGeom>
          <a:noFill/>
          <a:ln/>
        </p:spPr>
        <p:txBody>
          <a:bodyPr wrap="square" lIns="0" tIns="0" rIns="0" bIns="0" rtlCol="0" anchor="t"/>
          <a:lstStyle/>
          <a:p>
            <a:pPr indent="0" marL="0">
              <a:buNone/>
            </a:pPr>
            <a:r>
              <a:rPr lang="en-US" sz="1800" b="1" dirty="0">
                <a:solidFill>
                  <a:srgbClr val="FBF3EC"/>
                </a:solidFill>
                <a:latin typeface="Calibri" pitchFamily="34" charset="0"/>
                <a:ea typeface="Calibri" pitchFamily="34" charset="-122"/>
                <a:cs typeface="Calibri" pitchFamily="34" charset="-120"/>
              </a:rPr>
              <a:t>Characters</a:t>
            </a:r>
            <a:endParaRPr lang="en-US" sz="1800" dirty="0"/>
          </a:p>
        </p:txBody>
      </p:sp>
      <p:sp>
        <p:nvSpPr>
          <p:cNvPr id="11" name="text-920"/>
          <p:cNvSpPr txBox="1"/>
          <p:nvPr/>
        </p:nvSpPr>
        <p:spPr>
          <a:xfrm>
            <a:off x="731520" y="3220974"/>
            <a:ext cx="3566160" cy="848106"/>
          </a:xfrm>
          <a:prstGeom prst="rect">
            <a:avLst/>
          </a:prstGeom>
          <a:noFill/>
          <a:ln/>
        </p:spPr>
        <p:txBody>
          <a:bodyPr wrap="square" lIns="0" tIns="0" rIns="0" bIns="0" rtlCol="0" anchor="t"/>
          <a:lstStyle/>
          <a:p>
            <a:pPr indent="0" marL="0">
              <a:buNone/>
            </a:pPr>
            <a:r>
              <a:rPr lang="en-US" sz="1550" dirty="0">
                <a:solidFill>
                  <a:srgbClr val="FBF3EC"/>
                </a:solidFill>
                <a:latin typeface="Calibri" pitchFamily="34" charset="0"/>
                <a:ea typeface="Calibri" pitchFamily="34" charset="-122"/>
                <a:cs typeface="Calibri" pitchFamily="34" charset="-120"/>
              </a:rPr>
              <a:t>Character.AI: video calls with fictional characters</a:t>
            </a:r>
            <a:endParaRPr lang="en-US" sz="1550" dirty="0"/>
          </a:p>
        </p:txBody>
      </p:sp>
      <p:sp>
        <p:nvSpPr>
          <p:cNvPr id="12" name="card-921"/>
          <p:cNvSpPr/>
          <p:nvPr/>
        </p:nvSpPr>
        <p:spPr>
          <a:xfrm>
            <a:off x="4663440" y="2697480"/>
            <a:ext cx="3931920" cy="1463040"/>
          </a:xfrm>
          <a:prstGeom prst="roundRect">
            <a:avLst>
              <a:gd name="adj" fmla="val 5000"/>
            </a:avLst>
          </a:prstGeom>
          <a:solidFill>
            <a:srgbClr val="2B2926"/>
          </a:solidFill>
          <a:ln w="12700">
            <a:solidFill>
              <a:srgbClr val="2B2926"/>
            </a:solidFill>
            <a:prstDash val="solid"/>
          </a:ln>
        </p:spPr>
      </p:sp>
      <p:sp>
        <p:nvSpPr>
          <p:cNvPr id="13" name="text-922"/>
          <p:cNvSpPr txBox="1"/>
          <p:nvPr/>
        </p:nvSpPr>
        <p:spPr>
          <a:xfrm>
            <a:off x="4846320" y="2843784"/>
            <a:ext cx="35661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Performance</a:t>
            </a:r>
            <a:endParaRPr lang="en-US" sz="1800" dirty="0"/>
          </a:p>
        </p:txBody>
      </p:sp>
      <p:sp>
        <p:nvSpPr>
          <p:cNvPr id="14" name="text-923"/>
          <p:cNvSpPr txBox="1"/>
          <p:nvPr/>
        </p:nvSpPr>
        <p:spPr>
          <a:xfrm>
            <a:off x="4846320" y="3220974"/>
            <a:ext cx="3566160" cy="848106"/>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ABBA Voyage: digital performers, 4M+ visitors</a:t>
            </a:r>
            <a:endParaRPr lang="en-US" sz="1550" dirty="0"/>
          </a:p>
        </p:txBody>
      </p:sp>
      <p:sp>
        <p:nvSpPr>
          <p:cNvPr id="1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Artists working with their own likeness</a:t>
            </a:r>
            <a:endParaRPr lang="en-US" sz="2800" dirty="0"/>
          </a:p>
        </p:txBody>
      </p:sp>
      <p:sp>
        <p:nvSpPr>
          <p:cNvPr id="3" name="card-924"/>
          <p:cNvSpPr/>
          <p:nvPr/>
        </p:nvSpPr>
        <p:spPr>
          <a:xfrm>
            <a:off x="548640" y="1051560"/>
            <a:ext cx="3931920" cy="1403223"/>
          </a:xfrm>
          <a:prstGeom prst="roundRect">
            <a:avLst>
              <a:gd name="adj" fmla="val 5213"/>
            </a:avLst>
          </a:prstGeom>
          <a:solidFill>
            <a:srgbClr val="2B2926"/>
          </a:solidFill>
          <a:ln w="12700">
            <a:solidFill>
              <a:srgbClr val="2B2926"/>
            </a:solidFill>
            <a:prstDash val="solid"/>
          </a:ln>
        </p:spPr>
      </p:sp>
      <p:sp>
        <p:nvSpPr>
          <p:cNvPr id="4" name="text-925"/>
          <p:cNvSpPr txBox="1"/>
          <p:nvPr/>
        </p:nvSpPr>
        <p:spPr>
          <a:xfrm>
            <a:off x="731520" y="1197864"/>
            <a:ext cx="3566160" cy="238125"/>
          </a:xfrm>
          <a:prstGeom prst="rect">
            <a:avLst/>
          </a:prstGeom>
          <a:noFill/>
          <a:ln/>
        </p:spPr>
        <p:txBody>
          <a:bodyPr wrap="square" lIns="0" tIns="0" rIns="0" bIns="0" rtlCol="0" anchor="t"/>
          <a:lstStyle/>
          <a:p>
            <a:pPr indent="0" marL="0">
              <a:buNone/>
            </a:pPr>
            <a:r>
              <a:rPr lang="en-US" sz="1500" b="1" dirty="0">
                <a:solidFill>
                  <a:srgbClr val="E7A07F"/>
                </a:solidFill>
                <a:latin typeface="Calibri" pitchFamily="34" charset="0"/>
                <a:ea typeface="Calibri" pitchFamily="34" charset="-122"/>
                <a:cs typeface="Calibri" pitchFamily="34" charset="-120"/>
              </a:rPr>
              <a:t>xhairymutantx · Whitney 2024</a:t>
            </a:r>
            <a:endParaRPr lang="en-US" sz="1500" dirty="0"/>
          </a:p>
        </p:txBody>
      </p:sp>
      <p:sp>
        <p:nvSpPr>
          <p:cNvPr id="5" name="text-926"/>
          <p:cNvSpPr txBox="1"/>
          <p:nvPr/>
        </p:nvSpPr>
        <p:spPr>
          <a:xfrm>
            <a:off x="731520" y="1527429"/>
            <a:ext cx="3566160" cy="835914"/>
          </a:xfrm>
          <a:prstGeom prst="rect">
            <a:avLst/>
          </a:prstGeom>
          <a:noFill/>
          <a:ln/>
        </p:spPr>
        <p:txBody>
          <a:bodyPr wrap="square" lIns="0" tIns="0" rIns="0" bIns="0" rtlCol="0" anchor="t"/>
          <a:lstStyle/>
          <a:p>
            <a:pPr indent="0" marL="0">
              <a:buNone/>
            </a:pPr>
            <a:r>
              <a:rPr lang="en-US" sz="1300" dirty="0">
                <a:solidFill>
                  <a:srgbClr val="F4F0E8"/>
                </a:solidFill>
                <a:latin typeface="Calibri" pitchFamily="34" charset="0"/>
                <a:ea typeface="Calibri" pitchFamily="34" charset="-122"/>
                <a:cs typeface="Calibri" pitchFamily="34" charset="-120"/>
              </a:rPr>
              <a:t>Herndon &amp; Dryhurst: every prompt returns a distorted “her”, a likeness the artist controls.</a:t>
            </a:r>
            <a:endParaRPr lang="en-US" sz="1300" dirty="0"/>
          </a:p>
        </p:txBody>
      </p:sp>
      <p:sp>
        <p:nvSpPr>
          <p:cNvPr id="6" name="card-927"/>
          <p:cNvSpPr/>
          <p:nvPr/>
        </p:nvSpPr>
        <p:spPr>
          <a:xfrm>
            <a:off x="4663440" y="1051560"/>
            <a:ext cx="3931920" cy="1403223"/>
          </a:xfrm>
          <a:prstGeom prst="roundRect">
            <a:avLst>
              <a:gd name="adj" fmla="val 5213"/>
            </a:avLst>
          </a:prstGeom>
          <a:solidFill>
            <a:srgbClr val="B4472A"/>
          </a:solidFill>
          <a:ln w="12700">
            <a:solidFill>
              <a:srgbClr val="B4472A"/>
            </a:solidFill>
            <a:prstDash val="solid"/>
          </a:ln>
        </p:spPr>
      </p:sp>
      <p:sp>
        <p:nvSpPr>
          <p:cNvPr id="7" name="text-928"/>
          <p:cNvSpPr txBox="1"/>
          <p:nvPr/>
        </p:nvSpPr>
        <p:spPr>
          <a:xfrm>
            <a:off x="4846320" y="1197864"/>
            <a:ext cx="3566160" cy="238125"/>
          </a:xfrm>
          <a:prstGeom prst="rect">
            <a:avLst/>
          </a:prstGeom>
          <a:noFill/>
          <a:ln/>
        </p:spPr>
        <p:txBody>
          <a:bodyPr wrap="square" lIns="0" tIns="0" rIns="0" bIns="0" rtlCol="0" anchor="t"/>
          <a:lstStyle/>
          <a:p>
            <a:pPr indent="0" marL="0">
              <a:buNone/>
            </a:pPr>
            <a:r>
              <a:rPr lang="en-US" sz="1500" b="1" dirty="0">
                <a:solidFill>
                  <a:srgbClr val="FBF3EC"/>
                </a:solidFill>
                <a:latin typeface="Calibri" pitchFamily="34" charset="0"/>
                <a:ea typeface="Calibri" pitchFamily="34" charset="-122"/>
                <a:cs typeface="Calibri" pitchFamily="34" charset="-120"/>
              </a:rPr>
              <a:t>The Call · Serpentine 2024–25</a:t>
            </a:r>
            <a:endParaRPr lang="en-US" sz="1500" dirty="0"/>
          </a:p>
        </p:txBody>
      </p:sp>
      <p:sp>
        <p:nvSpPr>
          <p:cNvPr id="8" name="text-929"/>
          <p:cNvSpPr txBox="1"/>
          <p:nvPr/>
        </p:nvSpPr>
        <p:spPr>
          <a:xfrm>
            <a:off x="4846320" y="1527429"/>
            <a:ext cx="3566160" cy="835914"/>
          </a:xfrm>
          <a:prstGeom prst="rect">
            <a:avLst/>
          </a:prstGeom>
          <a:noFill/>
          <a:ln/>
        </p:spPr>
        <p:txBody>
          <a:bodyPr wrap="square" lIns="0" tIns="0" rIns="0" bIns="0" rtlCol="0" anchor="t"/>
          <a:lstStyle/>
          <a:p>
            <a:pPr indent="0" marL="0">
              <a:buNone/>
            </a:pPr>
            <a:r>
              <a:rPr lang="en-US" sz="1300" dirty="0">
                <a:solidFill>
                  <a:srgbClr val="FBF3EC"/>
                </a:solidFill>
                <a:latin typeface="Calibri" pitchFamily="34" charset="0"/>
                <a:ea typeface="Calibri" pitchFamily="34" charset="-122"/>
                <a:cs typeface="Calibri" pitchFamily="34" charset="-120"/>
              </a:rPr>
              <a:t>15 UK choirs, singing models, and a data trust so singers share control.</a:t>
            </a:r>
            <a:endParaRPr lang="en-US" sz="1300" dirty="0"/>
          </a:p>
        </p:txBody>
      </p:sp>
      <p:sp>
        <p:nvSpPr>
          <p:cNvPr id="9" name="text-930"/>
          <p:cNvSpPr txBox="1"/>
          <p:nvPr/>
        </p:nvSpPr>
        <p:spPr>
          <a:xfrm>
            <a:off x="548640" y="2591943"/>
            <a:ext cx="8046720" cy="411480"/>
          </a:xfrm>
          <a:prstGeom prst="rect">
            <a:avLst/>
          </a:prstGeom>
          <a:noFill/>
          <a:ln/>
        </p:spPr>
        <p:txBody>
          <a:bodyPr wrap="square" lIns="0" tIns="0" rIns="0" bIns="0" rtlCol="0" anchor="t"/>
          <a:lstStyle/>
          <a:p>
            <a:pPr indent="0" marL="0">
              <a:buNone/>
            </a:pPr>
            <a:r>
              <a:rPr lang="en-US" sz="1250" i="1" dirty="0">
                <a:solidFill>
                  <a:srgbClr val="CFC8BA"/>
                </a:solidFill>
                <a:latin typeface="Calibri" pitchFamily="34" charset="0"/>
                <a:ea typeface="Calibri" pitchFamily="34" charset="-122"/>
                <a:cs typeface="Calibri" pitchFamily="34" charset="-120"/>
              </a:rPr>
              <a:t>A pattern for your own projects: use your own voice and face, or people who agreed, and make the consent part of the work.</a:t>
            </a:r>
            <a:endParaRPr lang="en-US" sz="1250" dirty="0"/>
          </a:p>
        </p:txBody>
      </p:sp>
      <p:sp>
        <p:nvSpPr>
          <p:cNvPr id="10"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931"/>
          <p:cNvSpPr txBox="1"/>
          <p:nvPr/>
        </p:nvSpPr>
        <p:spPr>
          <a:xfrm>
            <a:off x="548640" y="914400"/>
            <a:ext cx="8046720" cy="274320"/>
          </a:xfrm>
          <a:prstGeom prst="rect">
            <a:avLst/>
          </a:prstGeom>
          <a:noFill/>
          <a:ln/>
        </p:spPr>
        <p:txBody>
          <a:bodyPr wrap="square" lIns="0" tIns="0" rIns="0" bIns="0" rtlCol="0" anchor="t"/>
          <a:lstStyle/>
          <a:p>
            <a:pPr indent="0" marL="0">
              <a:buNone/>
            </a:pPr>
            <a:r>
              <a:rPr lang="en-US" sz="1100" b="1" spc="300" kern="0" dirty="0">
                <a:solidFill>
                  <a:srgbClr val="FBF3EC"/>
                </a:solidFill>
                <a:latin typeface="Calibri" pitchFamily="34" charset="0"/>
                <a:ea typeface="Calibri" pitchFamily="34" charset="-122"/>
                <a:cs typeface="Calibri" pitchFamily="34" charset="-120"/>
              </a:rPr>
              <a:t>FOR THE ROOM</a:t>
            </a:r>
            <a:endParaRPr lang="en-US" sz="1100" dirty="0"/>
          </a:p>
        </p:txBody>
      </p:sp>
      <p:sp>
        <p:nvSpPr>
          <p:cNvPr id="3" name="text-932"/>
          <p:cNvSpPr txBox="1"/>
          <p:nvPr/>
        </p:nvSpPr>
        <p:spPr>
          <a:xfrm>
            <a:off x="548640" y="1234440"/>
            <a:ext cx="7863840" cy="1737360"/>
          </a:xfrm>
          <a:prstGeom prst="rect">
            <a:avLst/>
          </a:prstGeom>
          <a:noFill/>
          <a:ln/>
        </p:spPr>
        <p:txBody>
          <a:bodyPr wrap="square" lIns="0" tIns="0" rIns="0" bIns="0" rtlCol="0" anchor="t"/>
          <a:lstStyle/>
          <a:p>
            <a:pPr indent="0" marL="0">
              <a:buNone/>
            </a:pPr>
            <a:r>
              <a:rPr lang="en-US" sz="3000" dirty="0">
                <a:solidFill>
                  <a:srgbClr val="FBF3EC"/>
                </a:solidFill>
                <a:latin typeface="Cambria" pitchFamily="34" charset="0"/>
                <a:ea typeface="Cambria" pitchFamily="34" charset="-122"/>
                <a:cs typeface="Cambria" pitchFamily="34" charset="-120"/>
              </a:rPr>
              <a:t>Would you talk to a live avatar of your teacher? Of someone who has died?</a:t>
            </a:r>
            <a:endParaRPr lang="en-US" sz="3000" dirty="0"/>
          </a:p>
        </p:txBody>
      </p:sp>
      <p:sp>
        <p:nvSpPr>
          <p:cNvPr id="4" name="text-933"/>
          <p:cNvSpPr txBox="1"/>
          <p:nvPr/>
        </p:nvSpPr>
        <p:spPr>
          <a:xfrm>
            <a:off x="548640" y="3246120"/>
            <a:ext cx="7863840" cy="822960"/>
          </a:xfrm>
          <a:prstGeom prst="rect">
            <a:avLst/>
          </a:prstGeom>
          <a:noFill/>
          <a:ln/>
        </p:spPr>
        <p:txBody>
          <a:bodyPr wrap="square" lIns="0" tIns="0" rIns="0" bIns="0" rtlCol="0" anchor="t"/>
          <a:lstStyle/>
          <a:p>
            <a:pPr indent="0" marL="0">
              <a:buNone/>
            </a:pPr>
            <a:r>
              <a:rPr lang="en-US" sz="1700" dirty="0">
                <a:solidFill>
                  <a:srgbClr val="FBF3EC"/>
                </a:solidFill>
                <a:latin typeface="Calibri" pitchFamily="34" charset="0"/>
                <a:ea typeface="Calibri" pitchFamily="34" charset="-122"/>
                <a:cs typeface="Calibri" pitchFamily="34" charset="-120"/>
              </a:rPr>
              <a:t>What would make it feel respectful, and what would make it feel wrong?</a:t>
            </a:r>
            <a:endParaRPr lang="en-US" sz="170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latin typeface="Calibri"/>
                <a:ea typeface="Calibri"/>
                <a:cs typeface="Calibri"/>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pic>
        <p:nvPicPr>
          <p:cNvPr id="2" name="storyimg-934" descr="/tmp/claude-0/-home-claude/3f57d8ae-af99-58f6-a974-209369218365/scratchpad/build/covers/story_ovi_robot.jpg">    </p:cNvPr>
          <p:cNvPicPr>
            <a:picLocks noChangeAspect="1"/>
          </p:cNvPicPr>
          <p:nvPr/>
        </p:nvPicPr>
        <p:blipFill>
          <a:blip r:embed="rId1"/>
          <a:stretch>
            <a:fillRect/>
          </a:stretch>
        </p:blipFill>
        <p:spPr>
          <a:xfrm>
            <a:off x="5120640" y="0"/>
            <a:ext cx="4023360" cy="5143500"/>
          </a:xfrm>
          <a:prstGeom prst="rect">
            <a:avLst/>
          </a:prstGeom>
        </p:spPr>
      </p:pic>
      <p:sp>
        <p:nvSpPr>
          <p:cNvPr id="3" name="text-935"/>
          <p:cNvSpPr txBox="1"/>
          <p:nvPr/>
        </p:nvSpPr>
        <p:spPr>
          <a:xfrm>
            <a:off x="5212080" y="4846320"/>
            <a:ext cx="3840480" cy="182880"/>
          </a:xfrm>
          <a:prstGeom prst="rect">
            <a:avLst/>
          </a:prstGeom>
          <a:noFill/>
          <a:ln/>
        </p:spPr>
        <p:txBody>
          <a:bodyPr wrap="square" lIns="0" tIns="0" rIns="0" bIns="0" rtlCol="0" anchor="t"/>
          <a:lstStyle/>
          <a:p>
            <a:pPr indent="0" marL="0">
              <a:buNone/>
            </a:pPr>
            <a:r>
              <a:rPr lang="en-US" sz="800" dirty="0">
                <a:solidFill>
                  <a:srgbClr val="DDDDDD"/>
                </a:solidFill>
                <a:latin typeface="Calibri" pitchFamily="34" charset="0"/>
                <a:ea typeface="Calibri" pitchFamily="34" charset="-122"/>
                <a:cs typeface="Calibri" pitchFamily="34" charset="-120"/>
              </a:rPr>
              <a:t>Ovi · Character.AI</a:t>
            </a:r>
            <a:endParaRPr lang="en-US" sz="800" dirty="0"/>
          </a:p>
        </p:txBody>
      </p:sp>
      <p:sp>
        <p:nvSpPr>
          <p:cNvPr id="4" name="text-936"/>
          <p:cNvSpPr txBox="1"/>
          <p:nvPr/>
        </p:nvSpPr>
        <p:spPr>
          <a:xfrm>
            <a:off x="548640" y="868680"/>
            <a:ext cx="8046720" cy="274320"/>
          </a:xfrm>
          <a:prstGeom prst="rect">
            <a:avLst/>
          </a:prstGeom>
          <a:noFill/>
          <a:ln/>
        </p:spPr>
        <p:txBody>
          <a:bodyPr wrap="square" lIns="0" tIns="0" rIns="0" bIns="0" rtlCol="0" anchor="t"/>
          <a:lstStyle/>
          <a:p>
            <a:pPr indent="0" marL="0">
              <a:buNone/>
            </a:pPr>
            <a:r>
              <a:rPr lang="en-US" sz="1100" b="1" spc="300" kern="0" dirty="0">
                <a:solidFill>
                  <a:srgbClr val="E7A07F"/>
                </a:solidFill>
                <a:latin typeface="Calibri" pitchFamily="34" charset="0"/>
                <a:ea typeface="Calibri" pitchFamily="34" charset="-122"/>
                <a:cs typeface="Calibri" pitchFamily="34" charset="-120"/>
              </a:rPr>
              <a:t>STORY 4 OF 4</a:t>
            </a:r>
            <a:endParaRPr lang="en-US" sz="1100" dirty="0"/>
          </a:p>
        </p:txBody>
      </p:sp>
      <p:sp>
        <p:nvSpPr>
          <p:cNvPr id="5" name="text-937"/>
          <p:cNvSpPr txBox="1"/>
          <p:nvPr/>
        </p:nvSpPr>
        <p:spPr>
          <a:xfrm>
            <a:off x="548640" y="1188720"/>
            <a:ext cx="2743200" cy="1005840"/>
          </a:xfrm>
          <a:prstGeom prst="rect">
            <a:avLst/>
          </a:prstGeom>
          <a:noFill/>
          <a:ln/>
        </p:spPr>
        <p:txBody>
          <a:bodyPr wrap="square" lIns="0" tIns="0" rIns="0" bIns="0" rtlCol="0" anchor="ctr"/>
          <a:lstStyle/>
          <a:p>
            <a:pPr indent="0" marL="0">
              <a:buNone/>
            </a:pPr>
            <a:r>
              <a:rPr lang="en-US" sz="6200" i="1" dirty="0">
                <a:solidFill>
                  <a:srgbClr val="E7A07F"/>
                </a:solidFill>
                <a:latin typeface="Cambria" pitchFamily="34" charset="0"/>
                <a:ea typeface="Cambria" pitchFamily="34" charset="-122"/>
                <a:cs typeface="Cambria" pitchFamily="34" charset="-120"/>
              </a:rPr>
              <a:t>04</a:t>
            </a:r>
            <a:endParaRPr lang="en-US" sz="6200" dirty="0"/>
          </a:p>
        </p:txBody>
      </p:sp>
      <p:sp>
        <p:nvSpPr>
          <p:cNvPr id="6" name="text-938"/>
          <p:cNvSpPr txBox="1"/>
          <p:nvPr/>
        </p:nvSpPr>
        <p:spPr>
          <a:xfrm>
            <a:off x="548640" y="2240280"/>
            <a:ext cx="4389120" cy="1097280"/>
          </a:xfrm>
          <a:prstGeom prst="rect">
            <a:avLst/>
          </a:prstGeom>
          <a:noFill/>
          <a:ln/>
        </p:spPr>
        <p:txBody>
          <a:bodyPr wrap="square" lIns="0" tIns="0" rIns="0" bIns="0" rtlCol="0" anchor="ctr"/>
          <a:lstStyle/>
          <a:p>
            <a:pPr indent="0" marL="0">
              <a:buNone/>
            </a:pPr>
            <a:r>
              <a:rPr lang="en-US" sz="3200" dirty="0">
                <a:solidFill>
                  <a:srgbClr val="F4F0E8"/>
                </a:solidFill>
                <a:latin typeface="Cambria" pitchFamily="34" charset="0"/>
                <a:ea typeface="Cambria" pitchFamily="34" charset="-122"/>
                <a:cs typeface="Cambria" pitchFamily="34" charset="-120"/>
              </a:rPr>
              <a:t>Who is the performer?</a:t>
            </a:r>
            <a:endParaRPr lang="en-US" sz="3200" dirty="0"/>
          </a:p>
        </p:txBody>
      </p:sp>
      <p:sp>
        <p:nvSpPr>
          <p:cNvPr id="7" name="text-939"/>
          <p:cNvSpPr txBox="1"/>
          <p:nvPr/>
        </p:nvSpPr>
        <p:spPr>
          <a:xfrm>
            <a:off x="548640" y="3429000"/>
            <a:ext cx="4389120" cy="548640"/>
          </a:xfrm>
          <a:prstGeom prst="rect">
            <a:avLst/>
          </a:prstGeom>
          <a:noFill/>
          <a:ln/>
        </p:spPr>
        <p:txBody>
          <a:bodyPr wrap="square" lIns="0" tIns="0" rIns="0" bIns="0" rtlCol="0" anchor="t"/>
          <a:lstStyle/>
          <a:p>
            <a:pPr indent="0" marL="0">
              <a:buNone/>
            </a:pPr>
            <a:r>
              <a:rPr lang="en-US" sz="1600" dirty="0">
                <a:solidFill>
                  <a:srgbClr val="CFC8BA"/>
                </a:solidFill>
                <a:latin typeface="Calibri" pitchFamily="34" charset="0"/>
                <a:ea typeface="Calibri" pitchFamily="34" charset="-122"/>
                <a:cs typeface="Calibri" pitchFamily="34" charset="-120"/>
              </a:rPr>
              <a:t>Synthetic actors, digital replicas, and the new rules of 2026</a:t>
            </a:r>
            <a:endParaRPr lang="en-US" sz="16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Tilly Norwood: an “actress” who never existed</a:t>
            </a:r>
            <a:endParaRPr lang="en-US" sz="2800" dirty="0"/>
          </a:p>
        </p:txBody>
      </p:sp>
      <p:sp>
        <p:nvSpPr>
          <p:cNvPr id="3" name="line-940"/>
          <p:cNvSpPr/>
          <p:nvPr/>
        </p:nvSpPr>
        <p:spPr>
          <a:xfrm>
            <a:off x="1316736" y="2331720"/>
            <a:ext cx="6510528" cy="0"/>
          </a:xfrm>
          <a:prstGeom prst="line">
            <a:avLst/>
          </a:prstGeom>
          <a:noFill/>
          <a:ln w="15875">
            <a:solidFill>
              <a:srgbClr val="6E665C"/>
            </a:solidFill>
            <a:prstDash val="solid"/>
          </a:ln>
        </p:spPr>
      </p:sp>
      <p:sp>
        <p:nvSpPr>
          <p:cNvPr id="4" name="dot-941"/>
          <p:cNvSpPr/>
          <p:nvPr/>
        </p:nvSpPr>
        <p:spPr>
          <a:xfrm>
            <a:off x="1225296" y="2240280"/>
            <a:ext cx="182880" cy="182880"/>
          </a:xfrm>
          <a:prstGeom prst="ellipse">
            <a:avLst/>
          </a:prstGeom>
          <a:solidFill>
            <a:srgbClr val="E7A07F"/>
          </a:solidFill>
          <a:ln w="12700">
            <a:solidFill>
              <a:srgbClr val="E7A07F"/>
            </a:solidFill>
            <a:prstDash val="solid"/>
          </a:ln>
        </p:spPr>
      </p:sp>
      <p:sp>
        <p:nvSpPr>
          <p:cNvPr id="5" name="text-942"/>
          <p:cNvSpPr txBox="1"/>
          <p:nvPr/>
        </p:nvSpPr>
        <p:spPr>
          <a:xfrm>
            <a:off x="548640" y="1764792"/>
            <a:ext cx="1536192"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Jul 2025</a:t>
            </a:r>
            <a:endParaRPr lang="en-US" sz="1300" dirty="0"/>
          </a:p>
        </p:txBody>
      </p:sp>
      <p:sp>
        <p:nvSpPr>
          <p:cNvPr id="6" name="text-943"/>
          <p:cNvSpPr txBox="1"/>
          <p:nvPr/>
        </p:nvSpPr>
        <p:spPr>
          <a:xfrm>
            <a:off x="548640"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Particle6 releases the comedy sketch “AI Commissioner” starring Norwood</a:t>
            </a:r>
            <a:endParaRPr lang="en-US" sz="1100" dirty="0"/>
          </a:p>
        </p:txBody>
      </p:sp>
      <p:sp>
        <p:nvSpPr>
          <p:cNvPr id="7" name="dot-944"/>
          <p:cNvSpPr/>
          <p:nvPr/>
        </p:nvSpPr>
        <p:spPr>
          <a:xfrm>
            <a:off x="2852928" y="2240280"/>
            <a:ext cx="182880" cy="182880"/>
          </a:xfrm>
          <a:prstGeom prst="ellipse">
            <a:avLst/>
          </a:prstGeom>
          <a:solidFill>
            <a:srgbClr val="E7A07F"/>
          </a:solidFill>
          <a:ln w="12700">
            <a:solidFill>
              <a:srgbClr val="E7A07F"/>
            </a:solidFill>
            <a:prstDash val="solid"/>
          </a:ln>
        </p:spPr>
      </p:sp>
      <p:sp>
        <p:nvSpPr>
          <p:cNvPr id="8" name="text-945"/>
          <p:cNvSpPr txBox="1"/>
          <p:nvPr/>
        </p:nvSpPr>
        <p:spPr>
          <a:xfrm>
            <a:off x="2176272" y="1764792"/>
            <a:ext cx="1536192"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Sep 27, 2025</a:t>
            </a:r>
            <a:endParaRPr lang="en-US" sz="1300" dirty="0"/>
          </a:p>
        </p:txBody>
      </p:sp>
      <p:sp>
        <p:nvSpPr>
          <p:cNvPr id="9" name="text-946"/>
          <p:cNvSpPr txBox="1"/>
          <p:nvPr/>
        </p:nvSpPr>
        <p:spPr>
          <a:xfrm>
            <a:off x="2176272"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Zurich Film Festival: her creator says agents are interested</a:t>
            </a:r>
            <a:endParaRPr lang="en-US" sz="1100" dirty="0"/>
          </a:p>
        </p:txBody>
      </p:sp>
      <p:sp>
        <p:nvSpPr>
          <p:cNvPr id="10" name="dot-947"/>
          <p:cNvSpPr/>
          <p:nvPr/>
        </p:nvSpPr>
        <p:spPr>
          <a:xfrm>
            <a:off x="4480560" y="2240280"/>
            <a:ext cx="182880" cy="182880"/>
          </a:xfrm>
          <a:prstGeom prst="ellipse">
            <a:avLst/>
          </a:prstGeom>
          <a:solidFill>
            <a:srgbClr val="B4472A"/>
          </a:solidFill>
          <a:ln w="12700">
            <a:solidFill>
              <a:srgbClr val="B4472A"/>
            </a:solidFill>
            <a:prstDash val="solid"/>
          </a:ln>
        </p:spPr>
      </p:sp>
      <p:sp>
        <p:nvSpPr>
          <p:cNvPr id="11" name="text-948"/>
          <p:cNvSpPr txBox="1"/>
          <p:nvPr/>
        </p:nvSpPr>
        <p:spPr>
          <a:xfrm>
            <a:off x="3803904" y="1764792"/>
            <a:ext cx="1536192" cy="365760"/>
          </a:xfrm>
          <a:prstGeom prst="rect">
            <a:avLst/>
          </a:prstGeom>
          <a:noFill/>
          <a:ln/>
        </p:spPr>
        <p:txBody>
          <a:bodyPr wrap="square" lIns="0" tIns="0" rIns="0" bIns="0" rtlCol="0" anchor="b"/>
          <a:lstStyle/>
          <a:p>
            <a:pPr algn="ctr" indent="0" marL="0">
              <a:buNone/>
            </a:pPr>
            <a:r>
              <a:rPr lang="en-US" sz="1300" b="1" dirty="0">
                <a:solidFill>
                  <a:srgbClr val="E7A07F"/>
                </a:solidFill>
                <a:latin typeface="Calibri" pitchFamily="34" charset="0"/>
                <a:ea typeface="Calibri" pitchFamily="34" charset="-122"/>
                <a:cs typeface="Calibri" pitchFamily="34" charset="-120"/>
              </a:rPr>
              <a:t>Sep 30, 2025</a:t>
            </a:r>
            <a:endParaRPr lang="en-US" sz="1300" dirty="0"/>
          </a:p>
        </p:txBody>
      </p:sp>
      <p:sp>
        <p:nvSpPr>
          <p:cNvPr id="12" name="text-949"/>
          <p:cNvSpPr txBox="1"/>
          <p:nvPr/>
        </p:nvSpPr>
        <p:spPr>
          <a:xfrm>
            <a:off x="3803904"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SAG-AFTRA: “not an actor”; actors from Emily Blunt to Melissa Barrera object</a:t>
            </a:r>
            <a:endParaRPr lang="en-US" sz="1100" dirty="0"/>
          </a:p>
        </p:txBody>
      </p:sp>
      <p:sp>
        <p:nvSpPr>
          <p:cNvPr id="13" name="dot-950"/>
          <p:cNvSpPr/>
          <p:nvPr/>
        </p:nvSpPr>
        <p:spPr>
          <a:xfrm>
            <a:off x="6108192" y="2240280"/>
            <a:ext cx="182880" cy="182880"/>
          </a:xfrm>
          <a:prstGeom prst="ellipse">
            <a:avLst/>
          </a:prstGeom>
          <a:solidFill>
            <a:srgbClr val="E7A07F"/>
          </a:solidFill>
          <a:ln w="12700">
            <a:solidFill>
              <a:srgbClr val="E7A07F"/>
            </a:solidFill>
            <a:prstDash val="solid"/>
          </a:ln>
        </p:spPr>
      </p:sp>
      <p:sp>
        <p:nvSpPr>
          <p:cNvPr id="14" name="text-951"/>
          <p:cNvSpPr txBox="1"/>
          <p:nvPr/>
        </p:nvSpPr>
        <p:spPr>
          <a:xfrm>
            <a:off x="5431536" y="1764792"/>
            <a:ext cx="1536192"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Jul 6, 2026</a:t>
            </a:r>
            <a:endParaRPr lang="en-US" sz="1300" dirty="0"/>
          </a:p>
        </p:txBody>
      </p:sp>
      <p:sp>
        <p:nvSpPr>
          <p:cNvPr id="15" name="text-952"/>
          <p:cNvSpPr txBox="1"/>
          <p:nvPr/>
        </p:nvSpPr>
        <p:spPr>
          <a:xfrm>
            <a:off x="5431536"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Feature film “Misaligned” announced, with Norwood in the lead</a:t>
            </a:r>
            <a:endParaRPr lang="en-US" sz="1100" dirty="0"/>
          </a:p>
        </p:txBody>
      </p:sp>
      <p:sp>
        <p:nvSpPr>
          <p:cNvPr id="16" name="dot-953"/>
          <p:cNvSpPr/>
          <p:nvPr/>
        </p:nvSpPr>
        <p:spPr>
          <a:xfrm>
            <a:off x="7735824" y="2240280"/>
            <a:ext cx="182880" cy="182880"/>
          </a:xfrm>
          <a:prstGeom prst="ellipse">
            <a:avLst/>
          </a:prstGeom>
          <a:solidFill>
            <a:srgbClr val="E7A07F"/>
          </a:solidFill>
          <a:ln w="12700">
            <a:solidFill>
              <a:srgbClr val="E7A07F"/>
            </a:solidFill>
            <a:prstDash val="solid"/>
          </a:ln>
        </p:spPr>
      </p:sp>
      <p:sp>
        <p:nvSpPr>
          <p:cNvPr id="17" name="text-954"/>
          <p:cNvSpPr txBox="1"/>
          <p:nvPr/>
        </p:nvSpPr>
        <p:spPr>
          <a:xfrm>
            <a:off x="7059168" y="1764792"/>
            <a:ext cx="1536192" cy="365760"/>
          </a:xfrm>
          <a:prstGeom prst="rect">
            <a:avLst/>
          </a:prstGeom>
          <a:noFill/>
          <a:ln/>
        </p:spPr>
        <p:txBody>
          <a:bodyPr wrap="square" lIns="0" tIns="0" rIns="0" bIns="0" rtlCol="0" anchor="b"/>
          <a:lstStyle/>
          <a:p>
            <a:pPr algn="ctr" indent="0" marL="0">
              <a:buNone/>
            </a:pPr>
            <a:r>
              <a:rPr lang="en-US" sz="1300" b="1" dirty="0">
                <a:solidFill>
                  <a:srgbClr val="F4F0E8"/>
                </a:solidFill>
                <a:latin typeface="Calibri" pitchFamily="34" charset="0"/>
                <a:ea typeface="Calibri" pitchFamily="34" charset="-122"/>
                <a:cs typeface="Calibri" pitchFamily="34" charset="-120"/>
              </a:rPr>
              <a:t>Sep 2026</a:t>
            </a:r>
            <a:endParaRPr lang="en-US" sz="1300" dirty="0"/>
          </a:p>
        </p:txBody>
      </p:sp>
      <p:sp>
        <p:nvSpPr>
          <p:cNvPr id="18" name="text-955"/>
          <p:cNvSpPr txBox="1"/>
          <p:nvPr/>
        </p:nvSpPr>
        <p:spPr>
          <a:xfrm>
            <a:off x="7059168" y="2532888"/>
            <a:ext cx="1536192" cy="1280160"/>
          </a:xfrm>
          <a:prstGeom prst="rect">
            <a:avLst/>
          </a:prstGeom>
          <a:noFill/>
          <a:ln/>
        </p:spPr>
        <p:txBody>
          <a:bodyPr wrap="square" lIns="0" tIns="0" rIns="0" bIns="0" rtlCol="0" anchor="t"/>
          <a:lstStyle/>
          <a:p>
            <a:pPr algn="ctr" indent="0" marL="0">
              <a:buNone/>
            </a:pPr>
            <a:r>
              <a:rPr lang="en-US" sz="1100" dirty="0">
                <a:solidFill>
                  <a:srgbClr val="CFC8BA"/>
                </a:solidFill>
                <a:latin typeface="Calibri" pitchFamily="34" charset="0"/>
                <a:ea typeface="Calibri" pitchFamily="34" charset="-122"/>
                <a:cs typeface="Calibri" pitchFamily="34" charset="-120"/>
              </a:rPr>
              <a:t>Press tour: 75 interviews; switches to Cantonese on Piers Morgan</a:t>
            </a:r>
            <a:endParaRPr lang="en-US" sz="1100" dirty="0"/>
          </a:p>
        </p:txBody>
      </p:sp>
      <p:sp>
        <p:nvSpPr>
          <p:cNvPr id="1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Watch: synthetic performers, from sketch to stage</a:t>
            </a:r>
            <a:endParaRPr lang="en-US" sz="2800" dirty="0"/>
          </a:p>
        </p:txBody>
      </p:sp>
      <p:sp>
        <p:nvSpPr>
          <p:cNvPr id="3" name="card-956"/>
          <p:cNvSpPr/>
          <p:nvPr/>
        </p:nvSpPr>
        <p:spPr>
          <a:xfrm>
            <a:off x="548640" y="1051560"/>
            <a:ext cx="3931920" cy="1417320"/>
          </a:xfrm>
          <a:prstGeom prst="roundRect">
            <a:avLst>
              <a:gd name="adj" fmla="val 5161"/>
            </a:avLst>
          </a:prstGeom>
          <a:solidFill>
            <a:srgbClr val="2B2926"/>
          </a:solidFill>
          <a:ln w="12700">
            <a:solidFill>
              <a:srgbClr val="2B2926"/>
            </a:solidFill>
            <a:prstDash val="solid"/>
          </a:ln>
        </p:spPr>
      </p:sp>
      <p:sp>
        <p:nvSpPr>
          <p:cNvPr id="4" name="text-957"/>
          <p:cNvSpPr txBox="1"/>
          <p:nvPr/>
        </p:nvSpPr>
        <p:spPr>
          <a:xfrm>
            <a:off x="731520" y="1179576"/>
            <a:ext cx="356616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Tilly Norwood · “AI Commissioner”</a:t>
            </a:r>
            <a:endParaRPr lang="en-US" sz="1400" dirty="0"/>
          </a:p>
        </p:txBody>
      </p:sp>
      <p:sp>
        <p:nvSpPr>
          <p:cNvPr id="5" name="text-958"/>
          <p:cNvSpPr txBox="1"/>
          <p:nvPr/>
        </p:nvSpPr>
        <p:spPr>
          <a:xfrm>
            <a:off x="731520" y="1472184"/>
            <a:ext cx="3566160" cy="50292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The July 2025 comedy sketch that introduced her (Particle6).</a:t>
            </a:r>
            <a:endParaRPr lang="en-US" sz="1150" dirty="0"/>
          </a:p>
        </p:txBody>
      </p:sp>
      <p:sp>
        <p:nvSpPr>
          <p:cNvPr id="6" name="btn-959"/>
          <p:cNvSpPr/>
          <p:nvPr/>
        </p:nvSpPr>
        <p:spPr>
          <a:xfrm>
            <a:off x="731520" y="2029968"/>
            <a:ext cx="3566160" cy="310896"/>
          </a:xfrm>
          <a:prstGeom prst="roundRect">
            <a:avLst>
              <a:gd name="adj" fmla="val 20588"/>
            </a:avLst>
          </a:prstGeom>
          <a:solidFill>
            <a:srgbClr val="2E2B27"/>
          </a:solidFill>
          <a:ln w="12700">
            <a:solidFill>
              <a:srgbClr val="E7A07F"/>
            </a:solidFill>
            <a:prstDash val="solid"/>
          </a:ln>
        </p:spPr>
      </p:sp>
      <p:sp>
        <p:nvSpPr>
          <p:cNvPr id="7" name="text-960"/>
          <p:cNvSpPr txBox="1"/>
          <p:nvPr/>
        </p:nvSpPr>
        <p:spPr>
          <a:xfrm>
            <a:off x="841248" y="2029968"/>
            <a:ext cx="3383280" cy="310896"/>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1" invalidUrl="" action="" tgtFrame="" tooltip="https://www.youtube.com/watch?v=3sVO_j4czYs" history="1" highlightClick="0" endSnd="0">
                  <a:extLst>
                    <a:ext uri="{A12FA001-AC4F-418D-AE19-62706E023703}">
                      <ahyp:hlinkClr xmlns:ahyp="http://schemas.microsoft.com/office/drawing/2018/hyperlinkcolor" val="tx"/>
                    </a:ext>
                  </a:extLst>
                </a:hlinkClick>
              </a:rPr>
              <a:t>► Play on YouTube</a:t>
            </a:r>
            <a:endParaRPr lang="en-US" sz="1150" dirty="0"/>
          </a:p>
        </p:txBody>
      </p:sp>
      <p:sp>
        <p:nvSpPr>
          <p:cNvPr id="8" name="card-961"/>
          <p:cNvSpPr/>
          <p:nvPr/>
        </p:nvSpPr>
        <p:spPr>
          <a:xfrm>
            <a:off x="4663440" y="1051560"/>
            <a:ext cx="3931920" cy="1417320"/>
          </a:xfrm>
          <a:prstGeom prst="roundRect">
            <a:avLst>
              <a:gd name="adj" fmla="val 5161"/>
            </a:avLst>
          </a:prstGeom>
          <a:solidFill>
            <a:srgbClr val="2B2926"/>
          </a:solidFill>
          <a:ln w="12700">
            <a:solidFill>
              <a:srgbClr val="2B2926"/>
            </a:solidFill>
            <a:prstDash val="solid"/>
          </a:ln>
        </p:spPr>
      </p:sp>
      <p:sp>
        <p:nvSpPr>
          <p:cNvPr id="9" name="text-962"/>
          <p:cNvSpPr txBox="1"/>
          <p:nvPr/>
        </p:nvSpPr>
        <p:spPr>
          <a:xfrm>
            <a:off x="4846320" y="1179576"/>
            <a:ext cx="356616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Tilly Norwood · “Take The Lead”</a:t>
            </a:r>
            <a:endParaRPr lang="en-US" sz="1400" dirty="0"/>
          </a:p>
        </p:txBody>
      </p:sp>
      <p:sp>
        <p:nvSpPr>
          <p:cNvPr id="10" name="text-963"/>
          <p:cNvSpPr txBox="1"/>
          <p:nvPr/>
        </p:nvSpPr>
        <p:spPr>
          <a:xfrm>
            <a:off x="4846320" y="1472184"/>
            <a:ext cx="3566160" cy="50292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Her March 2026 music video answering the backlash; 18 human credits, AI vocals.</a:t>
            </a:r>
            <a:endParaRPr lang="en-US" sz="1150" dirty="0"/>
          </a:p>
        </p:txBody>
      </p:sp>
      <p:sp>
        <p:nvSpPr>
          <p:cNvPr id="11" name="btn-964"/>
          <p:cNvSpPr/>
          <p:nvPr/>
        </p:nvSpPr>
        <p:spPr>
          <a:xfrm>
            <a:off x="4846320" y="2029968"/>
            <a:ext cx="3566160" cy="310896"/>
          </a:xfrm>
          <a:prstGeom prst="roundRect">
            <a:avLst>
              <a:gd name="adj" fmla="val 20588"/>
            </a:avLst>
          </a:prstGeom>
          <a:solidFill>
            <a:srgbClr val="2E2B27"/>
          </a:solidFill>
          <a:ln w="12700">
            <a:solidFill>
              <a:srgbClr val="E7A07F"/>
            </a:solidFill>
            <a:prstDash val="solid"/>
          </a:ln>
        </p:spPr>
      </p:sp>
      <p:sp>
        <p:nvSpPr>
          <p:cNvPr id="12" name="text-965"/>
          <p:cNvSpPr txBox="1"/>
          <p:nvPr/>
        </p:nvSpPr>
        <p:spPr>
          <a:xfrm>
            <a:off x="4956048" y="2029968"/>
            <a:ext cx="3383280" cy="310896"/>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2" invalidUrl="" action="" tgtFrame="" tooltip="https://www.youtube.com/watch?v=G7V2Biy3omw" history="1" highlightClick="0" endSnd="0">
                  <a:extLst>
                    <a:ext uri="{A12FA001-AC4F-418D-AE19-62706E023703}">
                      <ahyp:hlinkClr xmlns:ahyp="http://schemas.microsoft.com/office/drawing/2018/hyperlinkcolor" val="tx"/>
                    </a:ext>
                  </a:extLst>
                </a:hlinkClick>
              </a:rPr>
              <a:t>► Play on YouTube</a:t>
            </a:r>
            <a:endParaRPr lang="en-US" sz="1150" dirty="0"/>
          </a:p>
        </p:txBody>
      </p:sp>
      <p:sp>
        <p:nvSpPr>
          <p:cNvPr id="13" name="card-966"/>
          <p:cNvSpPr/>
          <p:nvPr/>
        </p:nvSpPr>
        <p:spPr>
          <a:xfrm>
            <a:off x="548640" y="2651760"/>
            <a:ext cx="3931920" cy="1417320"/>
          </a:xfrm>
          <a:prstGeom prst="roundRect">
            <a:avLst>
              <a:gd name="adj" fmla="val 5161"/>
            </a:avLst>
          </a:prstGeom>
          <a:solidFill>
            <a:srgbClr val="B4472A"/>
          </a:solidFill>
          <a:ln w="12700">
            <a:solidFill>
              <a:srgbClr val="B4472A"/>
            </a:solidFill>
            <a:prstDash val="solid"/>
          </a:ln>
        </p:spPr>
      </p:sp>
      <p:sp>
        <p:nvSpPr>
          <p:cNvPr id="14" name="text-967"/>
          <p:cNvSpPr txBox="1"/>
          <p:nvPr/>
        </p:nvSpPr>
        <p:spPr>
          <a:xfrm>
            <a:off x="731520" y="2779776"/>
            <a:ext cx="3566160" cy="274320"/>
          </a:xfrm>
          <a:prstGeom prst="rect">
            <a:avLst/>
          </a:prstGeom>
          <a:noFill/>
          <a:ln/>
        </p:spPr>
        <p:txBody>
          <a:bodyPr wrap="square" lIns="0" tIns="0" rIns="0" bIns="0" rtlCol="0" anchor="t"/>
          <a:lstStyle/>
          <a:p>
            <a:pPr indent="0" marL="0">
              <a:buNone/>
            </a:pPr>
            <a:r>
              <a:rPr lang="en-US" sz="1400" b="1" dirty="0">
                <a:solidFill>
                  <a:srgbClr val="FBF3EC"/>
                </a:solidFill>
                <a:latin typeface="Calibri" pitchFamily="34" charset="0"/>
                <a:ea typeface="Calibri" pitchFamily="34" charset="-122"/>
                <a:cs typeface="Calibri" pitchFamily="34" charset="-120"/>
              </a:rPr>
              <a:t>ABBA Voyage</a:t>
            </a:r>
            <a:endParaRPr lang="en-US" sz="1400" dirty="0"/>
          </a:p>
        </p:txBody>
      </p:sp>
      <p:sp>
        <p:nvSpPr>
          <p:cNvPr id="15" name="text-968"/>
          <p:cNvSpPr txBox="1"/>
          <p:nvPr/>
        </p:nvSpPr>
        <p:spPr>
          <a:xfrm>
            <a:off x="731520" y="3072384"/>
            <a:ext cx="3566160" cy="502920"/>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Digital performers with the band’s consent and a live band: 4M+ visitors.</a:t>
            </a:r>
            <a:endParaRPr lang="en-US" sz="1150" dirty="0"/>
          </a:p>
        </p:txBody>
      </p:sp>
      <p:sp>
        <p:nvSpPr>
          <p:cNvPr id="16" name="btn-969"/>
          <p:cNvSpPr/>
          <p:nvPr/>
        </p:nvSpPr>
        <p:spPr>
          <a:xfrm>
            <a:off x="731520" y="3630168"/>
            <a:ext cx="3566160" cy="310896"/>
          </a:xfrm>
          <a:prstGeom prst="roundRect">
            <a:avLst>
              <a:gd name="adj" fmla="val 20588"/>
            </a:avLst>
          </a:prstGeom>
          <a:solidFill>
            <a:srgbClr val="2E2B27"/>
          </a:solidFill>
          <a:ln w="12700">
            <a:solidFill>
              <a:srgbClr val="E7A07F"/>
            </a:solidFill>
            <a:prstDash val="solid"/>
          </a:ln>
        </p:spPr>
      </p:sp>
      <p:sp>
        <p:nvSpPr>
          <p:cNvPr id="17" name="text-970"/>
          <p:cNvSpPr txBox="1"/>
          <p:nvPr/>
        </p:nvSpPr>
        <p:spPr>
          <a:xfrm>
            <a:off x="841248" y="3630168"/>
            <a:ext cx="3383280" cy="310896"/>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3" invalidUrl="" action="" tgtFrame="" tooltip="https://www.youtube.com/watch?v=nlGC_1k1Bgs" history="1" highlightClick="0" endSnd="0">
                  <a:extLst>
                    <a:ext uri="{A12FA001-AC4F-418D-AE19-62706E023703}">
                      <ahyp:hlinkClr xmlns:ahyp="http://schemas.microsoft.com/office/drawing/2018/hyperlinkcolor" val="tx"/>
                    </a:ext>
                  </a:extLst>
                </a:hlinkClick>
              </a:rPr>
              <a:t>► Official trailer</a:t>
            </a:r>
            <a:endParaRPr lang="en-US" sz="1150" dirty="0"/>
          </a:p>
        </p:txBody>
      </p:sp>
      <p:sp>
        <p:nvSpPr>
          <p:cNvPr id="18" name="card-971"/>
          <p:cNvSpPr/>
          <p:nvPr/>
        </p:nvSpPr>
        <p:spPr>
          <a:xfrm>
            <a:off x="4663440" y="2651760"/>
            <a:ext cx="3931920" cy="1417320"/>
          </a:xfrm>
          <a:prstGeom prst="roundRect">
            <a:avLst>
              <a:gd name="adj" fmla="val 5161"/>
            </a:avLst>
          </a:prstGeom>
          <a:solidFill>
            <a:srgbClr val="2B2926"/>
          </a:solidFill>
          <a:ln w="12700">
            <a:solidFill>
              <a:srgbClr val="2B2926"/>
            </a:solidFill>
            <a:prstDash val="solid"/>
          </a:ln>
        </p:spPr>
      </p:sp>
      <p:sp>
        <p:nvSpPr>
          <p:cNvPr id="19" name="text-972"/>
          <p:cNvSpPr txBox="1"/>
          <p:nvPr/>
        </p:nvSpPr>
        <p:spPr>
          <a:xfrm>
            <a:off x="4846320" y="2779776"/>
            <a:ext cx="3566160" cy="274320"/>
          </a:xfrm>
          <a:prstGeom prst="rect">
            <a:avLst/>
          </a:prstGeom>
          <a:noFill/>
          <a:ln/>
        </p:spPr>
        <p:txBody>
          <a:bodyPr wrap="square" lIns="0" tIns="0" rIns="0" bIns="0" rtlCol="0" anchor="t"/>
          <a:lstStyle/>
          <a:p>
            <a:pPr indent="0" marL="0">
              <a:buNone/>
            </a:pPr>
            <a:r>
              <a:rPr lang="en-US" sz="1400" b="1" dirty="0">
                <a:solidFill>
                  <a:srgbClr val="E7A07F"/>
                </a:solidFill>
                <a:latin typeface="Calibri" pitchFamily="34" charset="0"/>
                <a:ea typeface="Calibri" pitchFamily="34" charset="-122"/>
                <a:cs typeface="Calibri" pitchFamily="34" charset="-120"/>
              </a:rPr>
              <a:t>Holly Herndon · Holly+</a:t>
            </a:r>
            <a:endParaRPr lang="en-US" sz="1400" dirty="0"/>
          </a:p>
        </p:txBody>
      </p:sp>
      <p:sp>
        <p:nvSpPr>
          <p:cNvPr id="20" name="text-973"/>
          <p:cNvSpPr txBox="1"/>
          <p:nvPr/>
        </p:nvSpPr>
        <p:spPr>
          <a:xfrm>
            <a:off x="4846320" y="3072384"/>
            <a:ext cx="3566160" cy="502920"/>
          </a:xfrm>
          <a:prstGeom prst="rect">
            <a:avLst/>
          </a:prstGeom>
          <a:noFill/>
          <a:ln/>
        </p:spPr>
        <p:txBody>
          <a:bodyPr wrap="square" lIns="0" tIns="0" rIns="0" bIns="0" rtlCol="0" anchor="t"/>
          <a:lstStyle/>
          <a:p>
            <a:pPr indent="0" marL="0">
              <a:buNone/>
            </a:pPr>
            <a:r>
              <a:rPr lang="en-US" sz="1150" dirty="0">
                <a:solidFill>
                  <a:srgbClr val="F4F0E8"/>
                </a:solidFill>
                <a:latin typeface="Calibri" pitchFamily="34" charset="0"/>
                <a:ea typeface="Calibri" pitchFamily="34" charset="-122"/>
                <a:cs typeface="Calibri" pitchFamily="34" charset="-120"/>
              </a:rPr>
              <a:t>The artist’s own voice model, offered to others on her terms.</a:t>
            </a:r>
            <a:endParaRPr lang="en-US" sz="1150" dirty="0"/>
          </a:p>
        </p:txBody>
      </p:sp>
      <p:sp>
        <p:nvSpPr>
          <p:cNvPr id="21" name="btn-974"/>
          <p:cNvSpPr/>
          <p:nvPr/>
        </p:nvSpPr>
        <p:spPr>
          <a:xfrm>
            <a:off x="4846320" y="3630168"/>
            <a:ext cx="3566160" cy="310896"/>
          </a:xfrm>
          <a:prstGeom prst="roundRect">
            <a:avLst>
              <a:gd name="adj" fmla="val 20588"/>
            </a:avLst>
          </a:prstGeom>
          <a:solidFill>
            <a:srgbClr val="2E2B27"/>
          </a:solidFill>
          <a:ln w="12700">
            <a:solidFill>
              <a:srgbClr val="E7A07F"/>
            </a:solidFill>
            <a:prstDash val="solid"/>
          </a:ln>
        </p:spPr>
      </p:sp>
      <p:sp>
        <p:nvSpPr>
          <p:cNvPr id="22" name="text-975"/>
          <p:cNvSpPr txBox="1"/>
          <p:nvPr/>
        </p:nvSpPr>
        <p:spPr>
          <a:xfrm>
            <a:off x="4956048" y="3630168"/>
            <a:ext cx="3383280" cy="310896"/>
          </a:xfrm>
          <a:prstGeom prst="rect">
            <a:avLst/>
          </a:prstGeom>
          <a:noFill/>
          <a:ln/>
        </p:spPr>
        <p:txBody>
          <a:bodyPr wrap="square" lIns="0" tIns="0" rIns="0" bIns="0" rtlCol="0" anchor="ctr"/>
          <a:lstStyle/>
          <a:p>
            <a:pPr indent="0" marL="0">
              <a:buNone/>
            </a:pPr>
            <a:r>
              <a:rPr lang="en-US" sz="1150" b="1" u="sng" dirty="0">
                <a:solidFill>
                  <a:srgbClr val="E7A07F"/>
                </a:solidFill>
                <a:latin typeface="Calibri" pitchFamily="34" charset="0"/>
                <a:ea typeface="Calibri" pitchFamily="34" charset="-122"/>
                <a:cs typeface="Calibri" pitchFamily="34" charset="-120"/>
                <a:hlinkClick r:id="rId4" invalidUrl="" action="" tgtFrame="" tooltip="https://www.youtube.com/watch?v=kPAEMUzDxuo" history="1" highlightClick="0" endSnd="0">
                  <a:extLst>
                    <a:ext uri="{A12FA001-AC4F-418D-AE19-62706E023703}">
                      <ahyp:hlinkClr xmlns:ahyp="http://schemas.microsoft.com/office/drawing/2018/hyperlinkcolor" val="tx"/>
                    </a:ext>
                  </a:extLst>
                </a:hlinkClick>
              </a:rPr>
              <a:t>► “Jolene (feat. Holly+)”</a:t>
            </a:r>
            <a:endParaRPr lang="en-US" sz="1150" dirty="0"/>
          </a:p>
        </p:txBody>
      </p:sp>
      <p:sp>
        <p:nvSpPr>
          <p:cNvPr id="23" name="text-976"/>
          <p:cNvSpPr txBox="1"/>
          <p:nvPr/>
        </p:nvSpPr>
        <p:spPr>
          <a:xfrm>
            <a:off x="548640" y="4224528"/>
            <a:ext cx="8046720" cy="27432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Opens in the browser. Same technology, four different answers to “who agreed?”</a:t>
            </a:r>
            <a:endParaRPr lang="en-US" sz="1100" dirty="0"/>
          </a:p>
        </p:txBody>
      </p:sp>
      <p:sp>
        <p:nvSpPr>
          <p:cNvPr id="24"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Two positions, in their own terms</a:t>
            </a:r>
            <a:endParaRPr lang="en-US" sz="2800" dirty="0"/>
          </a:p>
        </p:txBody>
      </p:sp>
      <p:sp>
        <p:nvSpPr>
          <p:cNvPr id="3" name="card-977"/>
          <p:cNvSpPr/>
          <p:nvPr/>
        </p:nvSpPr>
        <p:spPr>
          <a:xfrm>
            <a:off x="548640" y="1051560"/>
            <a:ext cx="3886200" cy="2971800"/>
          </a:xfrm>
          <a:prstGeom prst="roundRect">
            <a:avLst>
              <a:gd name="adj" fmla="val 2462"/>
            </a:avLst>
          </a:prstGeom>
          <a:solidFill>
            <a:srgbClr val="2B2926"/>
          </a:solidFill>
          <a:ln w="12700">
            <a:solidFill>
              <a:srgbClr val="2B2926"/>
            </a:solidFill>
            <a:prstDash val="solid"/>
          </a:ln>
        </p:spPr>
      </p:sp>
      <p:sp>
        <p:nvSpPr>
          <p:cNvPr id="4" name="text-978"/>
          <p:cNvSpPr txBox="1"/>
          <p:nvPr/>
        </p:nvSpPr>
        <p:spPr>
          <a:xfrm>
            <a:off x="777240" y="1234440"/>
            <a:ext cx="3429000" cy="365760"/>
          </a:xfrm>
          <a:prstGeom prst="rect">
            <a:avLst/>
          </a:prstGeom>
          <a:noFill/>
          <a:ln/>
        </p:spPr>
        <p:txBody>
          <a:bodyPr wrap="square" lIns="0" tIns="0" rIns="0" bIns="0" rtlCol="0" anchor="t"/>
          <a:lstStyle/>
          <a:p>
            <a:pPr indent="0" marL="0">
              <a:buNone/>
            </a:pPr>
            <a:r>
              <a:rPr lang="en-US" sz="1700" b="1" dirty="0">
                <a:solidFill>
                  <a:srgbClr val="E7A07F"/>
                </a:solidFill>
                <a:latin typeface="Calibri" pitchFamily="34" charset="0"/>
                <a:ea typeface="Calibri" pitchFamily="34" charset="-122"/>
                <a:cs typeface="Calibri" pitchFamily="34" charset="-120"/>
              </a:rPr>
              <a:t>SAG-AFTRA (Sep 30, 2025)</a:t>
            </a:r>
            <a:endParaRPr lang="en-US" sz="1700" dirty="0"/>
          </a:p>
        </p:txBody>
      </p:sp>
      <p:sp>
        <p:nvSpPr>
          <p:cNvPr id="5" name="text-979"/>
          <p:cNvSpPr txBox="1"/>
          <p:nvPr/>
        </p:nvSpPr>
        <p:spPr>
          <a:xfrm>
            <a:off x="777240" y="1709928"/>
            <a:ext cx="3429000" cy="21945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Norwood is a character generated by a program, not an actor</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Trained on countless performers’ work without permission or pay</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Has no life experience or emotion to draw on</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Producers must notify and bargain with the union before using a synthetic performer</a:t>
            </a:r>
            <a:endParaRPr lang="en-US" sz="1300" dirty="0"/>
          </a:p>
        </p:txBody>
      </p:sp>
      <p:sp>
        <p:nvSpPr>
          <p:cNvPr id="6" name="card-980"/>
          <p:cNvSpPr/>
          <p:nvPr/>
        </p:nvSpPr>
        <p:spPr>
          <a:xfrm>
            <a:off x="4709160" y="1051560"/>
            <a:ext cx="3886200" cy="2971800"/>
          </a:xfrm>
          <a:prstGeom prst="roundRect">
            <a:avLst>
              <a:gd name="adj" fmla="val 2462"/>
            </a:avLst>
          </a:prstGeom>
          <a:solidFill>
            <a:srgbClr val="B4472A"/>
          </a:solidFill>
          <a:ln w="12700">
            <a:solidFill>
              <a:srgbClr val="B4472A"/>
            </a:solidFill>
            <a:prstDash val="solid"/>
          </a:ln>
        </p:spPr>
      </p:sp>
      <p:sp>
        <p:nvSpPr>
          <p:cNvPr id="7" name="text-981"/>
          <p:cNvSpPr txBox="1"/>
          <p:nvPr/>
        </p:nvSpPr>
        <p:spPr>
          <a:xfrm>
            <a:off x="4937760" y="1234440"/>
            <a:ext cx="3429000" cy="365760"/>
          </a:xfrm>
          <a:prstGeom prst="rect">
            <a:avLst/>
          </a:prstGeom>
          <a:noFill/>
          <a:ln/>
        </p:spPr>
        <p:txBody>
          <a:bodyPr wrap="square" lIns="0" tIns="0" rIns="0" bIns="0" rtlCol="0" anchor="t"/>
          <a:lstStyle/>
          <a:p>
            <a:pPr indent="0" marL="0">
              <a:buNone/>
            </a:pPr>
            <a:r>
              <a:rPr lang="en-US" sz="1700" b="1" dirty="0">
                <a:solidFill>
                  <a:srgbClr val="FBF3EC"/>
                </a:solidFill>
                <a:latin typeface="Calibri" pitchFamily="34" charset="0"/>
                <a:ea typeface="Calibri" pitchFamily="34" charset="-122"/>
                <a:cs typeface="Calibri" pitchFamily="34" charset="-120"/>
              </a:rPr>
              <a:t>Her creator (Particle6)</a:t>
            </a:r>
            <a:endParaRPr lang="en-US" sz="1700" dirty="0"/>
          </a:p>
        </p:txBody>
      </p:sp>
      <p:sp>
        <p:nvSpPr>
          <p:cNvPr id="8" name="text-982"/>
          <p:cNvSpPr txBox="1"/>
          <p:nvPr/>
        </p:nvSpPr>
        <p:spPr>
          <a:xfrm>
            <a:off x="4937760" y="1709928"/>
            <a:ext cx="3429000" cy="21945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A creative work, “a piece of art”, not a replacement for a human</a:t>
            </a:r>
            <a:endParaRPr lang="en-US" sz="1300" dirty="0"/>
          </a:p>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AI is a new tool, like animation, puppetry or CGI</a:t>
            </a:r>
            <a:endParaRPr lang="en-US" sz="1300" dirty="0"/>
          </a:p>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Says she has no intention of replacing human actors</a:t>
            </a:r>
            <a:endParaRPr lang="en-US" sz="1300" dirty="0"/>
          </a:p>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Plans dozens more characters in a “Tillyverse”</a:t>
            </a:r>
            <a:endParaRPr lang="en-US" sz="1300" dirty="0"/>
          </a:p>
        </p:txBody>
      </p:sp>
      <p:sp>
        <p:nvSpPr>
          <p:cNvPr id="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What the actors won: the 2026 SAG-AFTRA contract</a:t>
            </a:r>
            <a:endParaRPr lang="en-US" sz="2800" dirty="0"/>
          </a:p>
        </p:txBody>
      </p:sp>
      <p:sp>
        <p:nvSpPr>
          <p:cNvPr id="3" name="card-983"/>
          <p:cNvSpPr/>
          <p:nvPr/>
        </p:nvSpPr>
        <p:spPr>
          <a:xfrm>
            <a:off x="548640" y="1280522"/>
            <a:ext cx="2560320" cy="2180463"/>
          </a:xfrm>
          <a:prstGeom prst="roundRect">
            <a:avLst>
              <a:gd name="adj" fmla="val 3355"/>
            </a:avLst>
          </a:prstGeom>
          <a:solidFill>
            <a:srgbClr val="2B2926"/>
          </a:solidFill>
          <a:ln w="12700">
            <a:solidFill>
              <a:srgbClr val="2B2926"/>
            </a:solidFill>
            <a:prstDash val="solid"/>
          </a:ln>
        </p:spPr>
      </p:sp>
      <p:sp>
        <p:nvSpPr>
          <p:cNvPr id="4" name="text-984"/>
          <p:cNvSpPr txBox="1"/>
          <p:nvPr/>
        </p:nvSpPr>
        <p:spPr>
          <a:xfrm>
            <a:off x="731520" y="1426826"/>
            <a:ext cx="2194560" cy="57150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Synthetic performers</a:t>
            </a:r>
            <a:endParaRPr lang="en-US" sz="1800" dirty="0"/>
          </a:p>
        </p:txBody>
      </p:sp>
      <p:sp>
        <p:nvSpPr>
          <p:cNvPr id="5" name="text-985"/>
          <p:cNvSpPr txBox="1"/>
          <p:nvPr/>
        </p:nvSpPr>
        <p:spPr>
          <a:xfrm>
            <a:off x="731520" y="2089766"/>
            <a:ext cx="2194560" cy="1279779"/>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Only with “significant additional value”; tell the union first</a:t>
            </a:r>
            <a:endParaRPr lang="en-US" sz="1550" dirty="0"/>
          </a:p>
        </p:txBody>
      </p:sp>
      <p:sp>
        <p:nvSpPr>
          <p:cNvPr id="6" name="card-986"/>
          <p:cNvSpPr/>
          <p:nvPr/>
        </p:nvSpPr>
        <p:spPr>
          <a:xfrm>
            <a:off x="3291840" y="1280522"/>
            <a:ext cx="2560320" cy="2180463"/>
          </a:xfrm>
          <a:prstGeom prst="roundRect">
            <a:avLst>
              <a:gd name="adj" fmla="val 3355"/>
            </a:avLst>
          </a:prstGeom>
          <a:solidFill>
            <a:srgbClr val="2B2926"/>
          </a:solidFill>
          <a:ln w="12700">
            <a:solidFill>
              <a:srgbClr val="2B2926"/>
            </a:solidFill>
            <a:prstDash val="solid"/>
          </a:ln>
        </p:spPr>
      </p:sp>
      <p:sp>
        <p:nvSpPr>
          <p:cNvPr id="7" name="text-987"/>
          <p:cNvSpPr txBox="1"/>
          <p:nvPr/>
        </p:nvSpPr>
        <p:spPr>
          <a:xfrm>
            <a:off x="3474720" y="1426826"/>
            <a:ext cx="21945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Digital replicas</a:t>
            </a:r>
            <a:endParaRPr lang="en-US" sz="1800" dirty="0"/>
          </a:p>
        </p:txBody>
      </p:sp>
      <p:sp>
        <p:nvSpPr>
          <p:cNvPr id="8" name="text-988"/>
          <p:cNvSpPr txBox="1"/>
          <p:nvPr/>
        </p:nvSpPr>
        <p:spPr>
          <a:xfrm>
            <a:off x="3474720" y="1804016"/>
            <a:ext cx="2194560" cy="1565529"/>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Informed consent and fair pay, living or dead</a:t>
            </a:r>
            <a:endParaRPr lang="en-US" sz="1550" dirty="0"/>
          </a:p>
        </p:txBody>
      </p:sp>
      <p:sp>
        <p:nvSpPr>
          <p:cNvPr id="9" name="card-989"/>
          <p:cNvSpPr/>
          <p:nvPr/>
        </p:nvSpPr>
        <p:spPr>
          <a:xfrm>
            <a:off x="6035040" y="1280522"/>
            <a:ext cx="2560320" cy="2180463"/>
          </a:xfrm>
          <a:prstGeom prst="roundRect">
            <a:avLst>
              <a:gd name="adj" fmla="val 3355"/>
            </a:avLst>
          </a:prstGeom>
          <a:solidFill>
            <a:srgbClr val="B4472A"/>
          </a:solidFill>
          <a:ln w="12700">
            <a:solidFill>
              <a:srgbClr val="B4472A"/>
            </a:solidFill>
            <a:prstDash val="solid"/>
          </a:ln>
        </p:spPr>
      </p:sp>
      <p:sp>
        <p:nvSpPr>
          <p:cNvPr id="10" name="text-990"/>
          <p:cNvSpPr txBox="1"/>
          <p:nvPr/>
        </p:nvSpPr>
        <p:spPr>
          <a:xfrm>
            <a:off x="6217920" y="1426826"/>
            <a:ext cx="2194560" cy="285750"/>
          </a:xfrm>
          <a:prstGeom prst="rect">
            <a:avLst/>
          </a:prstGeom>
          <a:noFill/>
          <a:ln/>
        </p:spPr>
        <p:txBody>
          <a:bodyPr wrap="square" lIns="0" tIns="0" rIns="0" bIns="0" rtlCol="0" anchor="t"/>
          <a:lstStyle/>
          <a:p>
            <a:pPr indent="0" marL="0">
              <a:buNone/>
            </a:pPr>
            <a:r>
              <a:rPr lang="en-US" sz="1800" b="1" dirty="0">
                <a:solidFill>
                  <a:srgbClr val="FBF3EC"/>
                </a:solidFill>
                <a:latin typeface="Calibri" pitchFamily="34" charset="0"/>
                <a:ea typeface="Calibri" pitchFamily="34" charset="-122"/>
                <a:cs typeface="Calibri" pitchFamily="34" charset="-120"/>
              </a:rPr>
              <a:t>Strikes and minors</a:t>
            </a:r>
            <a:endParaRPr lang="en-US" sz="1800" dirty="0"/>
          </a:p>
        </p:txBody>
      </p:sp>
      <p:sp>
        <p:nvSpPr>
          <p:cNvPr id="11" name="text-991"/>
          <p:cNvSpPr txBox="1"/>
          <p:nvPr/>
        </p:nvSpPr>
        <p:spPr>
          <a:xfrm>
            <a:off x="6217920" y="1804016"/>
            <a:ext cx="2194560" cy="1565529"/>
          </a:xfrm>
          <a:prstGeom prst="rect">
            <a:avLst/>
          </a:prstGeom>
          <a:noFill/>
          <a:ln/>
        </p:spPr>
        <p:txBody>
          <a:bodyPr wrap="square" lIns="0" tIns="0" rIns="0" bIns="0" rtlCol="0" anchor="t"/>
          <a:lstStyle/>
          <a:p>
            <a:pPr indent="0" marL="0">
              <a:buNone/>
            </a:pPr>
            <a:r>
              <a:rPr lang="en-US" sz="1550" dirty="0">
                <a:solidFill>
                  <a:srgbClr val="FBF3EC"/>
                </a:solidFill>
                <a:latin typeface="Calibri" pitchFamily="34" charset="0"/>
                <a:ea typeface="Calibri" pitchFamily="34" charset="-122"/>
                <a:cs typeface="Calibri" pitchFamily="34" charset="-120"/>
              </a:rPr>
              <a:t>No replica during a strike; extra protection for minors</a:t>
            </a:r>
            <a:endParaRPr lang="en-US" sz="1550" dirty="0"/>
          </a:p>
        </p:txBody>
      </p:sp>
      <p:sp>
        <p:nvSpPr>
          <p:cNvPr id="12" name="text-992"/>
          <p:cNvSpPr txBox="1"/>
          <p:nvPr/>
        </p:nvSpPr>
        <p:spPr>
          <a:xfrm>
            <a:off x="548640" y="3598145"/>
            <a:ext cx="8046720" cy="411480"/>
          </a:xfrm>
          <a:prstGeom prst="rect">
            <a:avLst/>
          </a:prstGeom>
          <a:noFill/>
          <a:ln/>
        </p:spPr>
        <p:txBody>
          <a:bodyPr wrap="square" lIns="0" tIns="0" rIns="0" bIns="0" rtlCol="0" anchor="t"/>
          <a:lstStyle/>
          <a:p>
            <a:pPr indent="0" marL="0">
              <a:buNone/>
            </a:pPr>
            <a:r>
              <a:rPr lang="en-US" sz="1250" i="1" dirty="0">
                <a:solidFill>
                  <a:srgbClr val="CFC8BA"/>
                </a:solidFill>
                <a:latin typeface="Calibri" pitchFamily="34" charset="0"/>
                <a:ea typeface="Calibri" pitchFamily="34" charset="-122"/>
                <a:cs typeface="Calibri" pitchFamily="34" charset="-120"/>
              </a:rPr>
              <a:t>Ratified June 4, 2026 (91.4% yes), to June 2030. “A strong disincentive, not a ban.”</a:t>
            </a:r>
            <a:endParaRPr lang="en-US" sz="1250" dirty="0"/>
          </a:p>
        </p:txBody>
      </p:sp>
      <p:sp>
        <p:nvSpPr>
          <p:cNvPr id="13" name="text-993"/>
          <p:cNvSpPr txBox="1"/>
          <p:nvPr/>
        </p:nvSpPr>
        <p:spPr>
          <a:xfrm>
            <a:off x="548640" y="4553712"/>
            <a:ext cx="8046720" cy="182880"/>
          </a:xfrm>
          <a:prstGeom prst="rect">
            <a:avLst/>
          </a:prstGeom>
          <a:noFill/>
          <a:ln/>
        </p:spPr>
        <p:txBody>
          <a:bodyPr wrap="square" lIns="0" tIns="0" rIns="0" bIns="0" rtlCol="0" anchor="t"/>
          <a:lstStyle/>
          <a:p>
            <a:pPr indent="0" marL="0">
              <a:buNone/>
            </a:pPr>
            <a:r>
              <a:rPr lang="en-US" sz="800" dirty="0">
                <a:solidFill>
                  <a:srgbClr val="6E665C"/>
                </a:solidFill>
                <a:latin typeface="Calibri" pitchFamily="34" charset="0"/>
                <a:ea typeface="Calibri" pitchFamily="34" charset="-122"/>
                <a:cs typeface="Calibri" pitchFamily="34" charset="-120"/>
              </a:rPr>
              <a:t>Source: LA Magazine; TheWrap; Malay Mail/AFP (May–June 2026)</a:t>
            </a:r>
            <a:endParaRPr lang="en-US" sz="800" dirty="0"/>
          </a:p>
        </p:txBody>
      </p:sp>
      <p:sp>
        <p:nvSpPr>
          <p:cNvPr id="14"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The law, region by region (October 2026)</a:t>
            </a:r>
            <a:endParaRPr lang="en-US" sz="2800" dirty="0"/>
          </a:p>
        </p:txBody>
      </p:sp>
      <p:graphicFrame>
        <p:nvGraphicFramePr>
          <p:cNvPr id="3" name="table-994"/>
          <p:cNvGraphicFramePr>
            <a:graphicFrameLocks noGrp="1"/>
          </p:cNvGraphicFramePr>
          <p:nvPr>
            <p:extLst>
              <p:ext uri="{D42A27DB-BD31-4B8C-83A1-F6EECF244321}">
                <p14:modId xmlns:p14="http://schemas.microsoft.com/office/powerpoint/2010/main" val="1579011935"/>
              </p:ext>
            </p:extLst>
          </p:nvPr>
        </p:nvGraphicFramePr>
        <p:xfrm>
          <a:off x="548640" y="1051560"/>
          <a:ext cx="8046720" cy="914400"/>
        </p:xfrm>
        <a:graphic>
          <a:graphicData uri="http://schemas.openxmlformats.org/drawingml/2006/table">
            <a:tbl>
              <a:tblPr/>
              <a:tblGrid>
                <a:gridCol w="1645920"/>
                <a:gridCol w="4572000"/>
                <a:gridCol w="1828800"/>
              </a:tblGrid>
              <a:tr h="457200">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Where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Rule</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Status</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5720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California</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AB 2602 voids vague digital-replica clauses; AB 1836 needs an estate’s consent for replicas of the dead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In force since Jan 2025</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5720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United States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NO FAKES Act: a federal right to your voice and likeness, with takedowns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Not law; blocked Sep 30, 2026</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5720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Mainland China</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AI-generated content must carry visible labels and hidden metadata labels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In force since Sep 1, 2025</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5720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European Union</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AI Act Art. 50: deepfakes must be disclosed; outputs machine-marked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Applies from Aug 2, 2026</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45720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Denmark</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Copyright-style protection of your own face and voice against deepfakes</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Bill in parliament, Oct 2026</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4" name="text-995"/>
          <p:cNvSpPr txBox="1"/>
          <p:nvPr/>
        </p:nvSpPr>
        <p:spPr>
          <a:xfrm>
            <a:off x="548640" y="3931920"/>
            <a:ext cx="8046720" cy="365760"/>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Not legal advice. For your work: label AI-generated people and voices, and get consent from anyone recognisable.</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Your voice is part of your identity</a:t>
            </a:r>
            <a:endParaRPr lang="en-US" sz="2800" dirty="0"/>
          </a:p>
        </p:txBody>
      </p:sp>
      <p:sp>
        <p:nvSpPr>
          <p:cNvPr id="3" name="card-996"/>
          <p:cNvSpPr/>
          <p:nvPr/>
        </p:nvSpPr>
        <p:spPr>
          <a:xfrm>
            <a:off x="548640" y="1286967"/>
            <a:ext cx="2560320" cy="2436368"/>
          </a:xfrm>
          <a:prstGeom prst="roundRect">
            <a:avLst>
              <a:gd name="adj" fmla="val 3003"/>
            </a:avLst>
          </a:prstGeom>
          <a:solidFill>
            <a:srgbClr val="2B2926"/>
          </a:solidFill>
          <a:ln w="12700">
            <a:solidFill>
              <a:srgbClr val="2B2926"/>
            </a:solidFill>
            <a:prstDash val="solid"/>
          </a:ln>
        </p:spPr>
      </p:sp>
      <p:sp>
        <p:nvSpPr>
          <p:cNvPr id="4" name="text-997"/>
          <p:cNvSpPr txBox="1"/>
          <p:nvPr/>
        </p:nvSpPr>
        <p:spPr>
          <a:xfrm>
            <a:off x="731520" y="1433271"/>
            <a:ext cx="2194560" cy="57150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Lehrman &amp; Sage v. Lovo (2025)</a:t>
            </a:r>
            <a:endParaRPr lang="en-US" sz="1800" dirty="0"/>
          </a:p>
        </p:txBody>
      </p:sp>
      <p:sp>
        <p:nvSpPr>
          <p:cNvPr id="5" name="text-998"/>
          <p:cNvSpPr txBox="1"/>
          <p:nvPr/>
        </p:nvSpPr>
        <p:spPr>
          <a:xfrm>
            <a:off x="731520" y="2096211"/>
            <a:ext cx="2194560" cy="1535684"/>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“Research” recordings became clone voices; the court let their claims proceed</a:t>
            </a:r>
            <a:endParaRPr lang="en-US" sz="1550" dirty="0"/>
          </a:p>
        </p:txBody>
      </p:sp>
      <p:sp>
        <p:nvSpPr>
          <p:cNvPr id="6" name="card-999"/>
          <p:cNvSpPr/>
          <p:nvPr/>
        </p:nvSpPr>
        <p:spPr>
          <a:xfrm>
            <a:off x="3291840" y="1286967"/>
            <a:ext cx="2560320" cy="2436368"/>
          </a:xfrm>
          <a:prstGeom prst="roundRect">
            <a:avLst>
              <a:gd name="adj" fmla="val 3003"/>
            </a:avLst>
          </a:prstGeom>
          <a:solidFill>
            <a:srgbClr val="2B2926"/>
          </a:solidFill>
          <a:ln w="12700">
            <a:solidFill>
              <a:srgbClr val="2B2926"/>
            </a:solidFill>
            <a:prstDash val="solid"/>
          </a:ln>
        </p:spPr>
      </p:sp>
      <p:sp>
        <p:nvSpPr>
          <p:cNvPr id="7" name="text-1000"/>
          <p:cNvSpPr txBox="1"/>
          <p:nvPr/>
        </p:nvSpPr>
        <p:spPr>
          <a:xfrm>
            <a:off x="3474720" y="1433271"/>
            <a:ext cx="21945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“Sky” (2024)</a:t>
            </a:r>
            <a:endParaRPr lang="en-US" sz="1800" dirty="0"/>
          </a:p>
        </p:txBody>
      </p:sp>
      <p:sp>
        <p:nvSpPr>
          <p:cNvPr id="8" name="text-1001"/>
          <p:cNvSpPr txBox="1"/>
          <p:nvPr/>
        </p:nvSpPr>
        <p:spPr>
          <a:xfrm>
            <a:off x="3474720" y="1810461"/>
            <a:ext cx="2194560" cy="1821434"/>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Johansson said no; a similar voice shipped; OpenAI paused it</a:t>
            </a:r>
            <a:endParaRPr lang="en-US" sz="1550" dirty="0"/>
          </a:p>
        </p:txBody>
      </p:sp>
      <p:sp>
        <p:nvSpPr>
          <p:cNvPr id="9" name="card-1002"/>
          <p:cNvSpPr/>
          <p:nvPr/>
        </p:nvSpPr>
        <p:spPr>
          <a:xfrm>
            <a:off x="6035040" y="1286967"/>
            <a:ext cx="2560320" cy="2436368"/>
          </a:xfrm>
          <a:prstGeom prst="roundRect">
            <a:avLst>
              <a:gd name="adj" fmla="val 3003"/>
            </a:avLst>
          </a:prstGeom>
          <a:solidFill>
            <a:srgbClr val="B4472A"/>
          </a:solidFill>
          <a:ln w="12700">
            <a:solidFill>
              <a:srgbClr val="B4472A"/>
            </a:solidFill>
            <a:prstDash val="solid"/>
          </a:ln>
        </p:spPr>
      </p:sp>
      <p:sp>
        <p:nvSpPr>
          <p:cNvPr id="10" name="text-1003"/>
          <p:cNvSpPr txBox="1"/>
          <p:nvPr/>
        </p:nvSpPr>
        <p:spPr>
          <a:xfrm>
            <a:off x="6217920" y="1433271"/>
            <a:ext cx="2194560" cy="571500"/>
          </a:xfrm>
          <a:prstGeom prst="rect">
            <a:avLst/>
          </a:prstGeom>
          <a:noFill/>
          <a:ln/>
        </p:spPr>
        <p:txBody>
          <a:bodyPr wrap="square" lIns="0" tIns="0" rIns="0" bIns="0" rtlCol="0" anchor="t"/>
          <a:lstStyle/>
          <a:p>
            <a:pPr indent="0" marL="0">
              <a:buNone/>
            </a:pPr>
            <a:r>
              <a:rPr lang="en-US" sz="1800" b="1" dirty="0">
                <a:solidFill>
                  <a:srgbClr val="FBF3EC"/>
                </a:solidFill>
                <a:latin typeface="Calibri" pitchFamily="34" charset="0"/>
                <a:ea typeface="Calibri" pitchFamily="34" charset="-122"/>
                <a:cs typeface="Calibri" pitchFamily="34" charset="-120"/>
              </a:rPr>
              <a:t>Vader in Fortnite (2025)</a:t>
            </a:r>
            <a:endParaRPr lang="en-US" sz="1800" dirty="0"/>
          </a:p>
        </p:txBody>
      </p:sp>
      <p:sp>
        <p:nvSpPr>
          <p:cNvPr id="11" name="text-1004"/>
          <p:cNvSpPr txBox="1"/>
          <p:nvPr/>
        </p:nvSpPr>
        <p:spPr>
          <a:xfrm>
            <a:off x="6217920" y="2096211"/>
            <a:ext cx="2194560" cy="1535684"/>
          </a:xfrm>
          <a:prstGeom prst="rect">
            <a:avLst/>
          </a:prstGeom>
          <a:noFill/>
          <a:ln/>
        </p:spPr>
        <p:txBody>
          <a:bodyPr wrap="square" lIns="0" tIns="0" rIns="0" bIns="0" rtlCol="0" anchor="t"/>
          <a:lstStyle/>
          <a:p>
            <a:pPr indent="0" marL="0">
              <a:buNone/>
            </a:pPr>
            <a:r>
              <a:rPr lang="en-US" sz="1550" dirty="0">
                <a:solidFill>
                  <a:srgbClr val="FBF3EC"/>
                </a:solidFill>
                <a:latin typeface="Calibri" pitchFamily="34" charset="0"/>
                <a:ea typeface="Calibri" pitchFamily="34" charset="-122"/>
                <a:cs typeface="Calibri" pitchFamily="34" charset="-120"/>
              </a:rPr>
              <a:t>The estate agreed; the union still objected</a:t>
            </a:r>
            <a:endParaRPr lang="en-US" sz="1550" dirty="0"/>
          </a:p>
        </p:txBody>
      </p:sp>
      <p:sp>
        <p:nvSpPr>
          <p:cNvPr id="12"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What audiences say (NRG × TheWrap, March 2026)</a:t>
            </a:r>
            <a:endParaRPr lang="en-US" sz="2800" dirty="0"/>
          </a:p>
        </p:txBody>
      </p:sp>
      <p:sp>
        <p:nvSpPr>
          <p:cNvPr id="3" name="card-1005"/>
          <p:cNvSpPr/>
          <p:nvPr/>
        </p:nvSpPr>
        <p:spPr>
          <a:xfrm>
            <a:off x="548640" y="1234440"/>
            <a:ext cx="2548128" cy="2103120"/>
          </a:xfrm>
          <a:prstGeom prst="roundRect">
            <a:avLst>
              <a:gd name="adj" fmla="val 3478"/>
            </a:avLst>
          </a:prstGeom>
          <a:solidFill>
            <a:srgbClr val="2B2926"/>
          </a:solidFill>
          <a:ln w="12700">
            <a:solidFill>
              <a:srgbClr val="2B2926"/>
            </a:solidFill>
            <a:prstDash val="solid"/>
          </a:ln>
        </p:spPr>
      </p:sp>
      <p:sp>
        <p:nvSpPr>
          <p:cNvPr id="4" name="text-1006"/>
          <p:cNvSpPr txBox="1"/>
          <p:nvPr/>
        </p:nvSpPr>
        <p:spPr>
          <a:xfrm>
            <a:off x="713232" y="1417320"/>
            <a:ext cx="2218944" cy="914400"/>
          </a:xfrm>
          <a:prstGeom prst="rect">
            <a:avLst/>
          </a:prstGeom>
          <a:noFill/>
          <a:ln/>
        </p:spPr>
        <p:txBody>
          <a:bodyPr wrap="square" lIns="0" tIns="0" rIns="0" bIns="0" rtlCol="0" anchor="ctr"/>
          <a:lstStyle/>
          <a:p>
            <a:pPr indent="0" marL="0">
              <a:buNone/>
            </a:pPr>
            <a:r>
              <a:rPr lang="en-US" sz="4200" dirty="0">
                <a:solidFill>
                  <a:srgbClr val="E7A07F"/>
                </a:solidFill>
                <a:latin typeface="Cambria" pitchFamily="34" charset="0"/>
                <a:ea typeface="Cambria" pitchFamily="34" charset="-122"/>
                <a:cs typeface="Cambria" pitchFamily="34" charset="-120"/>
              </a:rPr>
              <a:t>56%</a:t>
            </a:r>
            <a:endParaRPr lang="en-US" sz="4200" dirty="0"/>
          </a:p>
        </p:txBody>
      </p:sp>
      <p:sp>
        <p:nvSpPr>
          <p:cNvPr id="5" name="text-1007"/>
          <p:cNvSpPr txBox="1"/>
          <p:nvPr/>
        </p:nvSpPr>
        <p:spPr>
          <a:xfrm>
            <a:off x="713232" y="2377440"/>
            <a:ext cx="2218944" cy="868680"/>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say AI actors will never be as good as human actors</a:t>
            </a:r>
            <a:endParaRPr lang="en-US" sz="1250" dirty="0"/>
          </a:p>
        </p:txBody>
      </p:sp>
      <p:sp>
        <p:nvSpPr>
          <p:cNvPr id="6" name="card-1008"/>
          <p:cNvSpPr/>
          <p:nvPr/>
        </p:nvSpPr>
        <p:spPr>
          <a:xfrm>
            <a:off x="3297936" y="1234440"/>
            <a:ext cx="2548128" cy="2103120"/>
          </a:xfrm>
          <a:prstGeom prst="roundRect">
            <a:avLst>
              <a:gd name="adj" fmla="val 3478"/>
            </a:avLst>
          </a:prstGeom>
          <a:solidFill>
            <a:srgbClr val="2B2926"/>
          </a:solidFill>
          <a:ln w="12700">
            <a:solidFill>
              <a:srgbClr val="2B2926"/>
            </a:solidFill>
            <a:prstDash val="solid"/>
          </a:ln>
        </p:spPr>
      </p:sp>
      <p:sp>
        <p:nvSpPr>
          <p:cNvPr id="7" name="text-1009"/>
          <p:cNvSpPr txBox="1"/>
          <p:nvPr/>
        </p:nvSpPr>
        <p:spPr>
          <a:xfrm>
            <a:off x="3462528" y="1417320"/>
            <a:ext cx="2218944" cy="914400"/>
          </a:xfrm>
          <a:prstGeom prst="rect">
            <a:avLst/>
          </a:prstGeom>
          <a:noFill/>
          <a:ln/>
        </p:spPr>
        <p:txBody>
          <a:bodyPr wrap="square" lIns="0" tIns="0" rIns="0" bIns="0" rtlCol="0" anchor="ctr"/>
          <a:lstStyle/>
          <a:p>
            <a:pPr indent="0" marL="0">
              <a:buNone/>
            </a:pPr>
            <a:r>
              <a:rPr lang="en-US" sz="4200" dirty="0">
                <a:solidFill>
                  <a:srgbClr val="E7A07F"/>
                </a:solidFill>
                <a:latin typeface="Cambria" pitchFamily="34" charset="0"/>
                <a:ea typeface="Cambria" pitchFamily="34" charset="-122"/>
                <a:cs typeface="Cambria" pitchFamily="34" charset="-120"/>
              </a:rPr>
              <a:t>7%</a:t>
            </a:r>
            <a:endParaRPr lang="en-US" sz="4200" dirty="0"/>
          </a:p>
        </p:txBody>
      </p:sp>
      <p:sp>
        <p:nvSpPr>
          <p:cNvPr id="8" name="text-1010"/>
          <p:cNvSpPr txBox="1"/>
          <p:nvPr/>
        </p:nvSpPr>
        <p:spPr>
          <a:xfrm>
            <a:off x="3462528" y="2377440"/>
            <a:ext cx="2218944" cy="868680"/>
          </a:xfrm>
          <a:prstGeom prst="rect">
            <a:avLst/>
          </a:prstGeom>
          <a:noFill/>
          <a:ln/>
        </p:spPr>
        <p:txBody>
          <a:bodyPr wrap="square" lIns="0" tIns="0" rIns="0" bIns="0" rtlCol="0" anchor="t"/>
          <a:lstStyle/>
          <a:p>
            <a:pPr indent="0" marL="0">
              <a:buNone/>
            </a:pPr>
            <a:r>
              <a:rPr lang="en-US" sz="1250" dirty="0">
                <a:solidFill>
                  <a:srgbClr val="CFC8BA"/>
                </a:solidFill>
                <a:latin typeface="Calibri" pitchFamily="34" charset="0"/>
                <a:ea typeface="Calibri" pitchFamily="34" charset="-122"/>
                <a:cs typeface="Calibri" pitchFamily="34" charset="-120"/>
              </a:rPr>
              <a:t>say AI actors are already as good</a:t>
            </a:r>
            <a:endParaRPr lang="en-US" sz="1250" dirty="0"/>
          </a:p>
        </p:txBody>
      </p:sp>
      <p:sp>
        <p:nvSpPr>
          <p:cNvPr id="9" name="card-1011"/>
          <p:cNvSpPr/>
          <p:nvPr/>
        </p:nvSpPr>
        <p:spPr>
          <a:xfrm>
            <a:off x="6047232" y="1234440"/>
            <a:ext cx="2548128" cy="2103120"/>
          </a:xfrm>
          <a:prstGeom prst="roundRect">
            <a:avLst>
              <a:gd name="adj" fmla="val 3478"/>
            </a:avLst>
          </a:prstGeom>
          <a:solidFill>
            <a:srgbClr val="B4472A"/>
          </a:solidFill>
          <a:ln w="12700">
            <a:solidFill>
              <a:srgbClr val="B4472A"/>
            </a:solidFill>
            <a:prstDash val="solid"/>
          </a:ln>
        </p:spPr>
      </p:sp>
      <p:sp>
        <p:nvSpPr>
          <p:cNvPr id="10" name="text-1012"/>
          <p:cNvSpPr txBox="1"/>
          <p:nvPr/>
        </p:nvSpPr>
        <p:spPr>
          <a:xfrm>
            <a:off x="6211824" y="1417320"/>
            <a:ext cx="2218944" cy="914400"/>
          </a:xfrm>
          <a:prstGeom prst="rect">
            <a:avLst/>
          </a:prstGeom>
          <a:noFill/>
          <a:ln/>
        </p:spPr>
        <p:txBody>
          <a:bodyPr wrap="square" lIns="0" tIns="0" rIns="0" bIns="0" rtlCol="0" anchor="ctr"/>
          <a:lstStyle/>
          <a:p>
            <a:pPr indent="0" marL="0">
              <a:buNone/>
            </a:pPr>
            <a:r>
              <a:rPr lang="en-US" sz="4200" dirty="0">
                <a:solidFill>
                  <a:srgbClr val="FBF3EC"/>
                </a:solidFill>
                <a:latin typeface="Cambria" pitchFamily="34" charset="0"/>
                <a:ea typeface="Cambria" pitchFamily="34" charset="-122"/>
                <a:cs typeface="Cambria" pitchFamily="34" charset="-120"/>
              </a:rPr>
              <a:t>~3 in 5</a:t>
            </a:r>
            <a:endParaRPr lang="en-US" sz="4200" dirty="0"/>
          </a:p>
        </p:txBody>
      </p:sp>
      <p:sp>
        <p:nvSpPr>
          <p:cNvPr id="11" name="text-1013"/>
          <p:cNvSpPr txBox="1"/>
          <p:nvPr/>
        </p:nvSpPr>
        <p:spPr>
          <a:xfrm>
            <a:off x="6211824" y="2377440"/>
            <a:ext cx="2218944" cy="868680"/>
          </a:xfrm>
          <a:prstGeom prst="rect">
            <a:avLst/>
          </a:prstGeom>
          <a:noFill/>
          <a:ln/>
        </p:spPr>
        <p:txBody>
          <a:bodyPr wrap="square" lIns="0" tIns="0" rIns="0" bIns="0" rtlCol="0" anchor="t"/>
          <a:lstStyle/>
          <a:p>
            <a:pPr indent="0" marL="0">
              <a:buNone/>
            </a:pPr>
            <a:r>
              <a:rPr lang="en-US" sz="1250" dirty="0">
                <a:solidFill>
                  <a:srgbClr val="FBF3EC"/>
                </a:solidFill>
                <a:latin typeface="Calibri" pitchFamily="34" charset="0"/>
                <a:ea typeface="Calibri" pitchFamily="34" charset="-122"/>
                <a:cs typeface="Calibri" pitchFamily="34" charset="-120"/>
              </a:rPr>
              <a:t>say releasing a film with an AI-written script is unacceptable</a:t>
            </a:r>
            <a:endParaRPr lang="en-US" sz="1250" dirty="0"/>
          </a:p>
        </p:txBody>
      </p:sp>
      <p:sp>
        <p:nvSpPr>
          <p:cNvPr id="12" name="text-1014"/>
          <p:cNvSpPr txBox="1"/>
          <p:nvPr/>
        </p:nvSpPr>
        <p:spPr>
          <a:xfrm>
            <a:off x="548640" y="3538728"/>
            <a:ext cx="8046720" cy="548640"/>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Yet the largest group said AI use would not change their interest in a film. Audiences judge the result, and the story about how it was made.</a:t>
            </a:r>
            <a:endParaRPr lang="en-US" sz="1200" dirty="0"/>
          </a:p>
        </p:txBody>
      </p:sp>
      <p:sp>
        <p:nvSpPr>
          <p:cNvPr id="1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Two flashpoints from this year</a:t>
            </a:r>
            <a:endParaRPr lang="en-US" sz="2800" dirty="0"/>
          </a:p>
        </p:txBody>
      </p:sp>
      <p:sp>
        <p:nvSpPr>
          <p:cNvPr id="3" name="card-1015"/>
          <p:cNvSpPr/>
          <p:nvPr/>
        </p:nvSpPr>
        <p:spPr>
          <a:xfrm>
            <a:off x="548640" y="1470101"/>
            <a:ext cx="3931920" cy="1638808"/>
          </a:xfrm>
          <a:prstGeom prst="roundRect">
            <a:avLst>
              <a:gd name="adj" fmla="val 4464"/>
            </a:avLst>
          </a:prstGeom>
          <a:solidFill>
            <a:srgbClr val="2B2926"/>
          </a:solidFill>
          <a:ln w="12700">
            <a:solidFill>
              <a:srgbClr val="2B2926"/>
            </a:solidFill>
            <a:prstDash val="solid"/>
          </a:ln>
        </p:spPr>
      </p:sp>
      <p:sp>
        <p:nvSpPr>
          <p:cNvPr id="4" name="text-1016"/>
          <p:cNvSpPr txBox="1"/>
          <p:nvPr/>
        </p:nvSpPr>
        <p:spPr>
          <a:xfrm>
            <a:off x="731520" y="1616405"/>
            <a:ext cx="35661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Feb 2026 · Seedance 2.0 clip</a:t>
            </a:r>
            <a:endParaRPr lang="en-US" sz="1800" dirty="0"/>
          </a:p>
        </p:txBody>
      </p:sp>
      <p:sp>
        <p:nvSpPr>
          <p:cNvPr id="5" name="text-1017"/>
          <p:cNvSpPr txBox="1"/>
          <p:nvPr/>
        </p:nvSpPr>
        <p:spPr>
          <a:xfrm>
            <a:off x="731520" y="1993595"/>
            <a:ext cx="3566160" cy="1023874"/>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Two stars’ likenesses, no consent: condemned by the MPA and SAG-AFTRA</a:t>
            </a:r>
            <a:endParaRPr lang="en-US" sz="1550" dirty="0"/>
          </a:p>
        </p:txBody>
      </p:sp>
      <p:sp>
        <p:nvSpPr>
          <p:cNvPr id="6" name="card-1018"/>
          <p:cNvSpPr/>
          <p:nvPr/>
        </p:nvSpPr>
        <p:spPr>
          <a:xfrm>
            <a:off x="4663440" y="1470101"/>
            <a:ext cx="3931920" cy="1638808"/>
          </a:xfrm>
          <a:prstGeom prst="roundRect">
            <a:avLst>
              <a:gd name="adj" fmla="val 4464"/>
            </a:avLst>
          </a:prstGeom>
          <a:solidFill>
            <a:srgbClr val="B4472A"/>
          </a:solidFill>
          <a:ln w="12700">
            <a:solidFill>
              <a:srgbClr val="B4472A"/>
            </a:solidFill>
            <a:prstDash val="solid"/>
          </a:ln>
        </p:spPr>
      </p:sp>
      <p:sp>
        <p:nvSpPr>
          <p:cNvPr id="7" name="text-1019"/>
          <p:cNvSpPr txBox="1"/>
          <p:nvPr/>
        </p:nvSpPr>
        <p:spPr>
          <a:xfrm>
            <a:off x="4846320" y="1616405"/>
            <a:ext cx="3566160" cy="285750"/>
          </a:xfrm>
          <a:prstGeom prst="rect">
            <a:avLst/>
          </a:prstGeom>
          <a:noFill/>
          <a:ln/>
        </p:spPr>
        <p:txBody>
          <a:bodyPr wrap="square" lIns="0" tIns="0" rIns="0" bIns="0" rtlCol="0" anchor="t"/>
          <a:lstStyle/>
          <a:p>
            <a:pPr indent="0" marL="0">
              <a:buNone/>
            </a:pPr>
            <a:r>
              <a:rPr lang="en-US" sz="1800" b="1" dirty="0">
                <a:solidFill>
                  <a:srgbClr val="FBF3EC"/>
                </a:solidFill>
                <a:latin typeface="Calibri" pitchFamily="34" charset="0"/>
                <a:ea typeface="Calibri" pitchFamily="34" charset="-122"/>
                <a:cs typeface="Calibri" pitchFamily="34" charset="-120"/>
              </a:rPr>
              <a:t>Jun 2026 · Dreams of Violets</a:t>
            </a:r>
            <a:endParaRPr lang="en-US" sz="1800" dirty="0"/>
          </a:p>
        </p:txBody>
      </p:sp>
      <p:sp>
        <p:nvSpPr>
          <p:cNvPr id="8" name="text-1020"/>
          <p:cNvSpPr txBox="1"/>
          <p:nvPr/>
        </p:nvSpPr>
        <p:spPr>
          <a:xfrm>
            <a:off x="4846320" y="1993595"/>
            <a:ext cx="3566160" cy="1023874"/>
          </a:xfrm>
          <a:prstGeom prst="rect">
            <a:avLst/>
          </a:prstGeom>
          <a:noFill/>
          <a:ln/>
        </p:spPr>
        <p:txBody>
          <a:bodyPr wrap="square" lIns="0" tIns="0" rIns="0" bIns="0" rtlCol="0" anchor="t"/>
          <a:lstStyle/>
          <a:p>
            <a:pPr indent="0" marL="0">
              <a:buNone/>
            </a:pPr>
            <a:r>
              <a:rPr lang="en-US" sz="1550" dirty="0">
                <a:solidFill>
                  <a:srgbClr val="FBF3EC"/>
                </a:solidFill>
                <a:latin typeface="Calibri" pitchFamily="34" charset="0"/>
                <a:ea typeface="Calibri" pitchFamily="34" charset="-122"/>
                <a:cs typeface="Calibri" pitchFamily="34" charset="-120"/>
              </a:rPr>
              <a:t>Fully AI-generated feature premieres at Tribeca</a:t>
            </a:r>
            <a:endParaRPr lang="en-US" sz="1550" dirty="0"/>
          </a:p>
        </p:txBody>
      </p:sp>
      <p:sp>
        <p:nvSpPr>
          <p:cNvPr id="9" name="text-1021"/>
          <p:cNvSpPr txBox="1"/>
          <p:nvPr/>
        </p:nvSpPr>
        <p:spPr>
          <a:xfrm>
            <a:off x="548640" y="3246069"/>
            <a:ext cx="8046720" cy="411480"/>
          </a:xfrm>
          <a:prstGeom prst="rect">
            <a:avLst/>
          </a:prstGeom>
          <a:noFill/>
          <a:ln/>
        </p:spPr>
        <p:txBody>
          <a:bodyPr wrap="square" lIns="0" tIns="0" rIns="0" bIns="0" rtlCol="0" anchor="t"/>
          <a:lstStyle/>
          <a:p>
            <a:pPr indent="0" marL="0">
              <a:buNone/>
            </a:pPr>
            <a:r>
              <a:rPr lang="en-US" sz="1250" i="1" dirty="0">
                <a:solidFill>
                  <a:srgbClr val="CFC8BA"/>
                </a:solidFill>
                <a:latin typeface="Calibri" pitchFamily="34" charset="0"/>
                <a:ea typeface="Calibri" pitchFamily="34" charset="-122"/>
                <a:cs typeface="Calibri" pitchFamily="34" charset="-120"/>
              </a:rPr>
              <a:t>Same tools, opposite receptions: whose likeness, whose story, who agreed.</a:t>
            </a:r>
            <a:endParaRPr lang="en-US" sz="1250" dirty="0"/>
          </a:p>
        </p:txBody>
      </p:sp>
      <p:sp>
        <p:nvSpPr>
          <p:cNvPr id="10"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A checklist for your Assignments 2 and 3</a:t>
            </a:r>
            <a:endParaRPr lang="en-US" sz="2800" dirty="0"/>
          </a:p>
        </p:txBody>
      </p:sp>
      <p:sp>
        <p:nvSpPr>
          <p:cNvPr id="3" name="card-1022"/>
          <p:cNvSpPr/>
          <p:nvPr/>
        </p:nvSpPr>
        <p:spPr>
          <a:xfrm>
            <a:off x="548640" y="1051560"/>
            <a:ext cx="3931920" cy="1463040"/>
          </a:xfrm>
          <a:prstGeom prst="roundRect">
            <a:avLst>
              <a:gd name="adj" fmla="val 5000"/>
            </a:avLst>
          </a:prstGeom>
          <a:solidFill>
            <a:srgbClr val="2B2926"/>
          </a:solidFill>
          <a:ln w="12700">
            <a:solidFill>
              <a:srgbClr val="2B2926"/>
            </a:solidFill>
            <a:prstDash val="solid"/>
          </a:ln>
        </p:spPr>
      </p:sp>
      <p:sp>
        <p:nvSpPr>
          <p:cNvPr id="4" name="text-1023"/>
          <p:cNvSpPr txBox="1"/>
          <p:nvPr/>
        </p:nvSpPr>
        <p:spPr>
          <a:xfrm>
            <a:off x="731520" y="1197864"/>
            <a:ext cx="35661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Consent</a:t>
            </a:r>
            <a:endParaRPr lang="en-US" sz="1800" dirty="0"/>
          </a:p>
        </p:txBody>
      </p:sp>
      <p:sp>
        <p:nvSpPr>
          <p:cNvPr id="5" name="text-1024"/>
          <p:cNvSpPr txBox="1"/>
          <p:nvPr/>
        </p:nvSpPr>
        <p:spPr>
          <a:xfrm>
            <a:off x="731520" y="1575054"/>
            <a:ext cx="3566160" cy="848106"/>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Real faces or voices only with written consent</a:t>
            </a:r>
            <a:endParaRPr lang="en-US" sz="1550" dirty="0"/>
          </a:p>
        </p:txBody>
      </p:sp>
      <p:sp>
        <p:nvSpPr>
          <p:cNvPr id="6" name="card-1025"/>
          <p:cNvSpPr/>
          <p:nvPr/>
        </p:nvSpPr>
        <p:spPr>
          <a:xfrm>
            <a:off x="4663440" y="1051560"/>
            <a:ext cx="3931920" cy="1463040"/>
          </a:xfrm>
          <a:prstGeom prst="roundRect">
            <a:avLst>
              <a:gd name="adj" fmla="val 5000"/>
            </a:avLst>
          </a:prstGeom>
          <a:solidFill>
            <a:srgbClr val="2B2926"/>
          </a:solidFill>
          <a:ln w="12700">
            <a:solidFill>
              <a:srgbClr val="2B2926"/>
            </a:solidFill>
            <a:prstDash val="solid"/>
          </a:ln>
        </p:spPr>
      </p:sp>
      <p:sp>
        <p:nvSpPr>
          <p:cNvPr id="7" name="text-1026"/>
          <p:cNvSpPr txBox="1"/>
          <p:nvPr/>
        </p:nvSpPr>
        <p:spPr>
          <a:xfrm>
            <a:off x="4846320" y="1197864"/>
            <a:ext cx="35661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Label</a:t>
            </a:r>
            <a:endParaRPr lang="en-US" sz="1800" dirty="0"/>
          </a:p>
        </p:txBody>
      </p:sp>
      <p:sp>
        <p:nvSpPr>
          <p:cNvPr id="8" name="text-1027"/>
          <p:cNvSpPr txBox="1"/>
          <p:nvPr/>
        </p:nvSpPr>
        <p:spPr>
          <a:xfrm>
            <a:off x="4846320" y="1575054"/>
            <a:ext cx="3566160" cy="848106"/>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Mark what is generated (required in China, EU)</a:t>
            </a:r>
            <a:endParaRPr lang="en-US" sz="1550" dirty="0"/>
          </a:p>
        </p:txBody>
      </p:sp>
      <p:sp>
        <p:nvSpPr>
          <p:cNvPr id="9" name="card-1028"/>
          <p:cNvSpPr/>
          <p:nvPr/>
        </p:nvSpPr>
        <p:spPr>
          <a:xfrm>
            <a:off x="548640" y="2697480"/>
            <a:ext cx="3931920" cy="1463040"/>
          </a:xfrm>
          <a:prstGeom prst="roundRect">
            <a:avLst>
              <a:gd name="adj" fmla="val 5000"/>
            </a:avLst>
          </a:prstGeom>
          <a:solidFill>
            <a:srgbClr val="2B2926"/>
          </a:solidFill>
          <a:ln w="12700">
            <a:solidFill>
              <a:srgbClr val="2B2926"/>
            </a:solidFill>
            <a:prstDash val="solid"/>
          </a:ln>
        </p:spPr>
      </p:sp>
      <p:sp>
        <p:nvSpPr>
          <p:cNvPr id="10" name="text-1029"/>
          <p:cNvSpPr txBox="1"/>
          <p:nvPr/>
        </p:nvSpPr>
        <p:spPr>
          <a:xfrm>
            <a:off x="731520" y="2843784"/>
            <a:ext cx="35661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Credit</a:t>
            </a:r>
            <a:endParaRPr lang="en-US" sz="1800" dirty="0"/>
          </a:p>
        </p:txBody>
      </p:sp>
      <p:sp>
        <p:nvSpPr>
          <p:cNvPr id="11" name="text-1030"/>
          <p:cNvSpPr txBox="1"/>
          <p:nvPr/>
        </p:nvSpPr>
        <p:spPr>
          <a:xfrm>
            <a:off x="731520" y="3220974"/>
            <a:ext cx="3566160" cy="848106"/>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Models, voice refs, every human contributor</a:t>
            </a:r>
            <a:endParaRPr lang="en-US" sz="1550" dirty="0"/>
          </a:p>
        </p:txBody>
      </p:sp>
      <p:sp>
        <p:nvSpPr>
          <p:cNvPr id="12" name="card-1031"/>
          <p:cNvSpPr/>
          <p:nvPr/>
        </p:nvSpPr>
        <p:spPr>
          <a:xfrm>
            <a:off x="4663440" y="2697480"/>
            <a:ext cx="3931920" cy="1463040"/>
          </a:xfrm>
          <a:prstGeom prst="roundRect">
            <a:avLst>
              <a:gd name="adj" fmla="val 5000"/>
            </a:avLst>
          </a:prstGeom>
          <a:solidFill>
            <a:srgbClr val="B4472A"/>
          </a:solidFill>
          <a:ln w="12700">
            <a:solidFill>
              <a:srgbClr val="B4472A"/>
            </a:solidFill>
            <a:prstDash val="solid"/>
          </a:ln>
        </p:spPr>
      </p:sp>
      <p:sp>
        <p:nvSpPr>
          <p:cNvPr id="13" name="text-1032"/>
          <p:cNvSpPr txBox="1"/>
          <p:nvPr/>
        </p:nvSpPr>
        <p:spPr>
          <a:xfrm>
            <a:off x="4846320" y="2843784"/>
            <a:ext cx="3566160" cy="285750"/>
          </a:xfrm>
          <a:prstGeom prst="rect">
            <a:avLst/>
          </a:prstGeom>
          <a:noFill/>
          <a:ln/>
        </p:spPr>
        <p:txBody>
          <a:bodyPr wrap="square" lIns="0" tIns="0" rIns="0" bIns="0" rtlCol="0" anchor="t"/>
          <a:lstStyle/>
          <a:p>
            <a:pPr indent="0" marL="0">
              <a:buNone/>
            </a:pPr>
            <a:r>
              <a:rPr lang="en-US" sz="1800" b="1" dirty="0">
                <a:solidFill>
                  <a:srgbClr val="FBF3EC"/>
                </a:solidFill>
                <a:latin typeface="Calibri" pitchFamily="34" charset="0"/>
                <a:ea typeface="Calibri" pitchFamily="34" charset="-122"/>
                <a:cs typeface="Calibri" pitchFamily="34" charset="-120"/>
              </a:rPr>
              <a:t>Keep sources</a:t>
            </a:r>
            <a:endParaRPr lang="en-US" sz="1800" dirty="0"/>
          </a:p>
        </p:txBody>
      </p:sp>
      <p:sp>
        <p:nvSpPr>
          <p:cNvPr id="14" name="text-1033"/>
          <p:cNvSpPr txBox="1"/>
          <p:nvPr/>
        </p:nvSpPr>
        <p:spPr>
          <a:xfrm>
            <a:off x="4846320" y="3220974"/>
            <a:ext cx="3566160" cy="848106"/>
          </a:xfrm>
          <a:prstGeom prst="rect">
            <a:avLst/>
          </a:prstGeom>
          <a:noFill/>
          <a:ln/>
        </p:spPr>
        <p:txBody>
          <a:bodyPr wrap="square" lIns="0" tIns="0" rIns="0" bIns="0" rtlCol="0" anchor="t"/>
          <a:lstStyle/>
          <a:p>
            <a:pPr indent="0" marL="0">
              <a:buNone/>
            </a:pPr>
            <a:r>
              <a:rPr lang="en-US" sz="1550" dirty="0">
                <a:solidFill>
                  <a:srgbClr val="FBF3EC"/>
                </a:solidFill>
                <a:latin typeface="Calibri" pitchFamily="34" charset="0"/>
                <a:ea typeface="Calibri" pitchFamily="34" charset="-122"/>
                <a:cs typeface="Calibri" pitchFamily="34" charset="-120"/>
              </a:rPr>
              <a:t>Prompts, seeds, audio refs, versions, raw takes</a:t>
            </a:r>
            <a:endParaRPr lang="en-US" sz="1550" dirty="0"/>
          </a:p>
        </p:txBody>
      </p:sp>
      <p:sp>
        <p:nvSpPr>
          <p:cNvPr id="1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1034"/>
          <p:cNvSpPr txBox="1"/>
          <p:nvPr/>
        </p:nvSpPr>
        <p:spPr>
          <a:xfrm>
            <a:off x="548640" y="777240"/>
            <a:ext cx="8046720" cy="274320"/>
          </a:xfrm>
          <a:prstGeom prst="rect">
            <a:avLst/>
          </a:prstGeom>
          <a:noFill/>
          <a:ln/>
        </p:spPr>
        <p:txBody>
          <a:bodyPr wrap="square" lIns="0" tIns="0" rIns="0" bIns="0" rtlCol="0" anchor="t"/>
          <a:lstStyle/>
          <a:p>
            <a:pPr indent="0" marL="0">
              <a:buNone/>
            </a:pPr>
            <a:r>
              <a:rPr lang="en-US" sz="1100" b="1" spc="300" kern="0" dirty="0">
                <a:solidFill>
                  <a:srgbClr val="E7A07F"/>
                </a:solidFill>
                <a:latin typeface="Calibri" pitchFamily="34" charset="0"/>
                <a:ea typeface="Calibri" pitchFamily="34" charset="-122"/>
                <a:cs typeface="Calibri" pitchFamily="34" charset="-120"/>
              </a:rPr>
              <a:t>DEBATE · 10 MINUTES</a:t>
            </a:r>
            <a:endParaRPr lang="en-US" sz="1100" dirty="0"/>
          </a:p>
        </p:txBody>
      </p:sp>
      <p:sp>
        <p:nvSpPr>
          <p:cNvPr id="3" name="text-1035"/>
          <p:cNvSpPr txBox="1"/>
          <p:nvPr/>
        </p:nvSpPr>
        <p:spPr>
          <a:xfrm>
            <a:off x="548640" y="1097280"/>
            <a:ext cx="8046720" cy="1417320"/>
          </a:xfrm>
          <a:prstGeom prst="rect">
            <a:avLst/>
          </a:prstGeom>
          <a:noFill/>
          <a:ln/>
        </p:spPr>
        <p:txBody>
          <a:bodyPr wrap="square" lIns="0" tIns="0" rIns="0" bIns="0" rtlCol="0" anchor="t"/>
          <a:lstStyle/>
          <a:p>
            <a:pPr indent="0" marL="0">
              <a:buNone/>
            </a:pPr>
            <a:r>
              <a:rPr lang="en-US" sz="3000" i="1" dirty="0">
                <a:solidFill>
                  <a:srgbClr val="F4F0E8"/>
                </a:solidFill>
                <a:latin typeface="Cambria" pitchFamily="34" charset="0"/>
                <a:ea typeface="Cambria" pitchFamily="34" charset="-122"/>
                <a:cs typeface="Cambria" pitchFamily="34" charset="-120"/>
              </a:rPr>
              <a:t>“An AI performer that never existed should be allowed to win an acting award.”</a:t>
            </a:r>
            <a:endParaRPr lang="en-US" sz="3000" dirty="0"/>
          </a:p>
        </p:txBody>
      </p:sp>
      <p:sp>
        <p:nvSpPr>
          <p:cNvPr id="4" name="card-1036"/>
          <p:cNvSpPr/>
          <p:nvPr/>
        </p:nvSpPr>
        <p:spPr>
          <a:xfrm>
            <a:off x="548640" y="2880360"/>
            <a:ext cx="2560320" cy="1005840"/>
          </a:xfrm>
          <a:prstGeom prst="roundRect">
            <a:avLst>
              <a:gd name="adj" fmla="val 7273"/>
            </a:avLst>
          </a:prstGeom>
          <a:solidFill>
            <a:srgbClr val="2B2926"/>
          </a:solidFill>
          <a:ln w="12700">
            <a:solidFill>
              <a:srgbClr val="2B2926"/>
            </a:solidFill>
            <a:prstDash val="solid"/>
          </a:ln>
        </p:spPr>
      </p:sp>
      <p:sp>
        <p:nvSpPr>
          <p:cNvPr id="5" name="text-1037"/>
          <p:cNvSpPr txBox="1"/>
          <p:nvPr/>
        </p:nvSpPr>
        <p:spPr>
          <a:xfrm>
            <a:off x="713232" y="2880360"/>
            <a:ext cx="2231136" cy="1005840"/>
          </a:xfrm>
          <a:prstGeom prst="rect">
            <a:avLst/>
          </a:prstGeom>
          <a:noFill/>
          <a:ln/>
        </p:spPr>
        <p:txBody>
          <a:bodyPr wrap="square" lIns="0" tIns="0" rIns="0" bIns="0" rtlCol="0" anchor="ctr"/>
          <a:lstStyle/>
          <a:p>
            <a:pPr indent="0" marL="0">
              <a:buNone/>
            </a:pPr>
            <a:r>
              <a:rPr lang="en-US" sz="1300" dirty="0">
                <a:solidFill>
                  <a:srgbClr val="F4F0E8"/>
                </a:solidFill>
                <a:latin typeface="Calibri" pitchFamily="34" charset="0"/>
                <a:ea typeface="Calibri" pitchFamily="34" charset="-122"/>
                <a:cs typeface="Calibri" pitchFamily="34" charset="-120"/>
              </a:rPr>
              <a:t>Left side of the room argues for; right side against</a:t>
            </a:r>
            <a:endParaRPr lang="en-US" sz="1300" dirty="0"/>
          </a:p>
        </p:txBody>
      </p:sp>
      <p:sp>
        <p:nvSpPr>
          <p:cNvPr id="6" name="card-1038"/>
          <p:cNvSpPr/>
          <p:nvPr/>
        </p:nvSpPr>
        <p:spPr>
          <a:xfrm>
            <a:off x="3291840" y="2880360"/>
            <a:ext cx="2560320" cy="1005840"/>
          </a:xfrm>
          <a:prstGeom prst="roundRect">
            <a:avLst>
              <a:gd name="adj" fmla="val 7273"/>
            </a:avLst>
          </a:prstGeom>
          <a:solidFill>
            <a:srgbClr val="2B2926"/>
          </a:solidFill>
          <a:ln w="12700">
            <a:solidFill>
              <a:srgbClr val="2B2926"/>
            </a:solidFill>
            <a:prstDash val="solid"/>
          </a:ln>
        </p:spPr>
      </p:sp>
      <p:sp>
        <p:nvSpPr>
          <p:cNvPr id="7" name="text-1039"/>
          <p:cNvSpPr txBox="1"/>
          <p:nvPr/>
        </p:nvSpPr>
        <p:spPr>
          <a:xfrm>
            <a:off x="3456432" y="2880360"/>
            <a:ext cx="2231136" cy="1005840"/>
          </a:xfrm>
          <a:prstGeom prst="rect">
            <a:avLst/>
          </a:prstGeom>
          <a:noFill/>
          <a:ln/>
        </p:spPr>
        <p:txBody>
          <a:bodyPr wrap="square" lIns="0" tIns="0" rIns="0" bIns="0" rtlCol="0" anchor="ctr"/>
          <a:lstStyle/>
          <a:p>
            <a:pPr indent="0" marL="0">
              <a:buNone/>
            </a:pPr>
            <a:r>
              <a:rPr lang="en-US" sz="1300" dirty="0">
                <a:solidFill>
                  <a:srgbClr val="F4F0E8"/>
                </a:solidFill>
                <a:latin typeface="Calibri" pitchFamily="34" charset="0"/>
                <a:ea typeface="Calibri" pitchFamily="34" charset="-122"/>
                <a:cs typeface="Calibri" pitchFamily="34" charset="-120"/>
              </a:rPr>
              <a:t>Two speakers per side, one minute each</a:t>
            </a:r>
            <a:endParaRPr lang="en-US" sz="1300" dirty="0"/>
          </a:p>
        </p:txBody>
      </p:sp>
      <p:sp>
        <p:nvSpPr>
          <p:cNvPr id="8" name="card-1040"/>
          <p:cNvSpPr/>
          <p:nvPr/>
        </p:nvSpPr>
        <p:spPr>
          <a:xfrm>
            <a:off x="6035040" y="2880360"/>
            <a:ext cx="2560320" cy="1005840"/>
          </a:xfrm>
          <a:prstGeom prst="roundRect">
            <a:avLst>
              <a:gd name="adj" fmla="val 7273"/>
            </a:avLst>
          </a:prstGeom>
          <a:solidFill>
            <a:srgbClr val="2B2926"/>
          </a:solidFill>
          <a:ln w="12700">
            <a:solidFill>
              <a:srgbClr val="2B2926"/>
            </a:solidFill>
            <a:prstDash val="solid"/>
          </a:ln>
        </p:spPr>
      </p:sp>
      <p:sp>
        <p:nvSpPr>
          <p:cNvPr id="9" name="text-1041"/>
          <p:cNvSpPr txBox="1"/>
          <p:nvPr/>
        </p:nvSpPr>
        <p:spPr>
          <a:xfrm>
            <a:off x="6199632" y="2880360"/>
            <a:ext cx="2231136" cy="1005840"/>
          </a:xfrm>
          <a:prstGeom prst="rect">
            <a:avLst/>
          </a:prstGeom>
          <a:noFill/>
          <a:ln/>
        </p:spPr>
        <p:txBody>
          <a:bodyPr wrap="square" lIns="0" tIns="0" rIns="0" bIns="0" rtlCol="0" anchor="ctr"/>
          <a:lstStyle/>
          <a:p>
            <a:pPr indent="0" marL="0">
              <a:buNone/>
            </a:pPr>
            <a:r>
              <a:rPr lang="en-US" sz="1300" dirty="0">
                <a:solidFill>
                  <a:srgbClr val="F4F0E8"/>
                </a:solidFill>
                <a:latin typeface="Calibri" pitchFamily="34" charset="0"/>
                <a:ea typeface="Calibri" pitchFamily="34" charset="-122"/>
                <a:cs typeface="Calibri" pitchFamily="34" charset="-120"/>
              </a:rPr>
              <a:t>Then the whole room votes by show of hands</a:t>
            </a:r>
            <a:endParaRPr lang="en-US" sz="13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Arguments to start from</a:t>
            </a:r>
            <a:endParaRPr lang="en-US" sz="2800" dirty="0"/>
          </a:p>
        </p:txBody>
      </p:sp>
      <p:sp>
        <p:nvSpPr>
          <p:cNvPr id="3" name="card-1042"/>
          <p:cNvSpPr/>
          <p:nvPr/>
        </p:nvSpPr>
        <p:spPr>
          <a:xfrm>
            <a:off x="548640" y="1051560"/>
            <a:ext cx="3886200" cy="2971800"/>
          </a:xfrm>
          <a:prstGeom prst="roundRect">
            <a:avLst>
              <a:gd name="adj" fmla="val 2462"/>
            </a:avLst>
          </a:prstGeom>
          <a:solidFill>
            <a:srgbClr val="2B2926"/>
          </a:solidFill>
          <a:ln w="12700">
            <a:solidFill>
              <a:srgbClr val="2B2926"/>
            </a:solidFill>
            <a:prstDash val="solid"/>
          </a:ln>
        </p:spPr>
      </p:sp>
      <p:sp>
        <p:nvSpPr>
          <p:cNvPr id="4" name="text-1043"/>
          <p:cNvSpPr txBox="1"/>
          <p:nvPr/>
        </p:nvSpPr>
        <p:spPr>
          <a:xfrm>
            <a:off x="777240" y="1234440"/>
            <a:ext cx="3429000" cy="365760"/>
          </a:xfrm>
          <a:prstGeom prst="rect">
            <a:avLst/>
          </a:prstGeom>
          <a:noFill/>
          <a:ln/>
        </p:spPr>
        <p:txBody>
          <a:bodyPr wrap="square" lIns="0" tIns="0" rIns="0" bIns="0" rtlCol="0" anchor="t"/>
          <a:lstStyle/>
          <a:p>
            <a:pPr indent="0" marL="0">
              <a:buNone/>
            </a:pPr>
            <a:r>
              <a:rPr lang="en-US" sz="1700" b="1" dirty="0">
                <a:solidFill>
                  <a:srgbClr val="E7A07F"/>
                </a:solidFill>
                <a:latin typeface="Calibri" pitchFamily="34" charset="0"/>
                <a:ea typeface="Calibri" pitchFamily="34" charset="-122"/>
                <a:cs typeface="Calibri" pitchFamily="34" charset="-120"/>
              </a:rPr>
              <a:t>For</a:t>
            </a:r>
            <a:endParaRPr lang="en-US" sz="1700" dirty="0"/>
          </a:p>
        </p:txBody>
      </p:sp>
      <p:sp>
        <p:nvSpPr>
          <p:cNvPr id="5" name="text-1044"/>
          <p:cNvSpPr txBox="1"/>
          <p:nvPr/>
        </p:nvSpPr>
        <p:spPr>
          <a:xfrm>
            <a:off x="777240" y="1709928"/>
            <a:ext cx="3429000" cy="21945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Animated performances already move us; awards could judge the result, not the method</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Directors, writers and voice references made the choices; the award could go to them</a:t>
            </a:r>
            <a:endParaRPr lang="en-US" sz="1300" dirty="0"/>
          </a:p>
          <a:p>
            <a:pPr marL="177800" indent="-177800">
              <a:spcAft>
                <a:spcPts val="500"/>
              </a:spcAft>
              <a:buSzPct val="100000"/>
              <a:buChar char="•"/>
            </a:pPr>
            <a:r>
              <a:rPr lang="en-US" sz="1300" dirty="0">
                <a:solidFill>
                  <a:srgbClr val="F4F0E8"/>
                </a:solidFill>
                <a:latin typeface="Calibri" pitchFamily="34" charset="0"/>
                <a:ea typeface="Calibri" pitchFamily="34" charset="-122"/>
                <a:cs typeface="Calibri" pitchFamily="34" charset="-120"/>
              </a:rPr>
              <a:t>A separate category could honour new craft without displacing actors</a:t>
            </a:r>
            <a:endParaRPr lang="en-US" sz="1300" dirty="0"/>
          </a:p>
        </p:txBody>
      </p:sp>
      <p:sp>
        <p:nvSpPr>
          <p:cNvPr id="6" name="card-1045"/>
          <p:cNvSpPr/>
          <p:nvPr/>
        </p:nvSpPr>
        <p:spPr>
          <a:xfrm>
            <a:off x="4709160" y="1051560"/>
            <a:ext cx="3886200" cy="2971800"/>
          </a:xfrm>
          <a:prstGeom prst="roundRect">
            <a:avLst>
              <a:gd name="adj" fmla="val 2462"/>
            </a:avLst>
          </a:prstGeom>
          <a:solidFill>
            <a:srgbClr val="B4472A"/>
          </a:solidFill>
          <a:ln w="12700">
            <a:solidFill>
              <a:srgbClr val="B4472A"/>
            </a:solidFill>
            <a:prstDash val="solid"/>
          </a:ln>
        </p:spPr>
      </p:sp>
      <p:sp>
        <p:nvSpPr>
          <p:cNvPr id="7" name="text-1046"/>
          <p:cNvSpPr txBox="1"/>
          <p:nvPr/>
        </p:nvSpPr>
        <p:spPr>
          <a:xfrm>
            <a:off x="4937760" y="1234440"/>
            <a:ext cx="3429000" cy="365760"/>
          </a:xfrm>
          <a:prstGeom prst="rect">
            <a:avLst/>
          </a:prstGeom>
          <a:noFill/>
          <a:ln/>
        </p:spPr>
        <p:txBody>
          <a:bodyPr wrap="square" lIns="0" tIns="0" rIns="0" bIns="0" rtlCol="0" anchor="t"/>
          <a:lstStyle/>
          <a:p>
            <a:pPr indent="0" marL="0">
              <a:buNone/>
            </a:pPr>
            <a:r>
              <a:rPr lang="en-US" sz="1700" b="1" dirty="0">
                <a:solidFill>
                  <a:srgbClr val="FBF3EC"/>
                </a:solidFill>
                <a:latin typeface="Calibri" pitchFamily="34" charset="0"/>
                <a:ea typeface="Calibri" pitchFamily="34" charset="-122"/>
                <a:cs typeface="Calibri" pitchFamily="34" charset="-120"/>
              </a:rPr>
              <a:t>Against</a:t>
            </a:r>
            <a:endParaRPr lang="en-US" sz="1700" dirty="0"/>
          </a:p>
        </p:txBody>
      </p:sp>
      <p:sp>
        <p:nvSpPr>
          <p:cNvPr id="8" name="text-1047"/>
          <p:cNvSpPr txBox="1"/>
          <p:nvPr/>
        </p:nvSpPr>
        <p:spPr>
          <a:xfrm>
            <a:off x="4937760" y="1709928"/>
            <a:ext cx="3429000" cy="219456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Acting awards honour a person’s lived skill and risk on screen</a:t>
            </a:r>
            <a:endParaRPr lang="en-US" sz="1300" dirty="0"/>
          </a:p>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The “performance” is averaged from thousands of uncredited actors</a:t>
            </a:r>
            <a:endParaRPr lang="en-US" sz="1300" dirty="0"/>
          </a:p>
          <a:p>
            <a:pPr marL="177800" indent="-177800">
              <a:spcAft>
                <a:spcPts val="500"/>
              </a:spcAft>
              <a:buSzPct val="100000"/>
              <a:buChar char="•"/>
            </a:pPr>
            <a:r>
              <a:rPr lang="en-US" sz="1300" dirty="0">
                <a:solidFill>
                  <a:srgbClr val="FBF3EC"/>
                </a:solidFill>
                <a:latin typeface="Calibri" pitchFamily="34" charset="0"/>
                <a:ea typeface="Calibri" pitchFamily="34" charset="-122"/>
                <a:cs typeface="Calibri" pitchFamily="34" charset="-120"/>
              </a:rPr>
              <a:t>Prizes for synthetics reward replacing the people the model learned from</a:t>
            </a:r>
            <a:endParaRPr lang="en-US" sz="1300" dirty="0"/>
          </a:p>
        </p:txBody>
      </p:sp>
      <p:sp>
        <p:nvSpPr>
          <p:cNvPr id="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Four stories, one line each</a:t>
            </a:r>
            <a:endParaRPr lang="en-US" sz="2800" dirty="0"/>
          </a:p>
        </p:txBody>
      </p:sp>
      <p:sp>
        <p:nvSpPr>
          <p:cNvPr id="3" name="card-1048"/>
          <p:cNvSpPr/>
          <p:nvPr/>
        </p:nvSpPr>
        <p:spPr>
          <a:xfrm>
            <a:off x="548640" y="1051560"/>
            <a:ext cx="3931920" cy="1440180"/>
          </a:xfrm>
          <a:prstGeom prst="roundRect">
            <a:avLst>
              <a:gd name="adj" fmla="val 5079"/>
            </a:avLst>
          </a:prstGeom>
          <a:solidFill>
            <a:srgbClr val="2B2926"/>
          </a:solidFill>
          <a:ln w="12700">
            <a:solidFill>
              <a:srgbClr val="2B2926"/>
            </a:solidFill>
            <a:prstDash val="solid"/>
          </a:ln>
        </p:spPr>
      </p:sp>
      <p:sp>
        <p:nvSpPr>
          <p:cNvPr id="4" name="text-1049"/>
          <p:cNvSpPr txBox="1"/>
          <p:nvPr/>
        </p:nvSpPr>
        <p:spPr>
          <a:xfrm>
            <a:off x="749808" y="121615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01</a:t>
            </a:r>
            <a:endParaRPr lang="en-US" sz="2600" dirty="0"/>
          </a:p>
        </p:txBody>
      </p:sp>
      <p:sp>
        <p:nvSpPr>
          <p:cNvPr id="5" name="text-1050"/>
          <p:cNvSpPr txBox="1"/>
          <p:nvPr/>
        </p:nvSpPr>
        <p:spPr>
          <a:xfrm>
            <a:off x="1417320" y="1234440"/>
            <a:ext cx="2880360" cy="224663"/>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Sound</a:t>
            </a:r>
            <a:endParaRPr lang="en-US" sz="1450" dirty="0"/>
          </a:p>
        </p:txBody>
      </p:sp>
      <p:sp>
        <p:nvSpPr>
          <p:cNvPr id="6" name="text-1051"/>
          <p:cNvSpPr txBox="1"/>
          <p:nvPr/>
        </p:nvSpPr>
        <p:spPr>
          <a:xfrm>
            <a:off x="1417320" y="1532255"/>
            <a:ext cx="2880360" cy="529717"/>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Picture and sound now share one model and one clock; the human job is choosing what to hear.</a:t>
            </a:r>
            <a:endParaRPr lang="en-US" sz="1200" dirty="0"/>
          </a:p>
        </p:txBody>
      </p:sp>
      <p:sp>
        <p:nvSpPr>
          <p:cNvPr id="7" name="card-1052"/>
          <p:cNvSpPr/>
          <p:nvPr/>
        </p:nvSpPr>
        <p:spPr>
          <a:xfrm>
            <a:off x="4663440" y="1051560"/>
            <a:ext cx="3931920" cy="1440180"/>
          </a:xfrm>
          <a:prstGeom prst="roundRect">
            <a:avLst>
              <a:gd name="adj" fmla="val 5079"/>
            </a:avLst>
          </a:prstGeom>
          <a:solidFill>
            <a:srgbClr val="2B2926"/>
          </a:solidFill>
          <a:ln w="12700">
            <a:solidFill>
              <a:srgbClr val="2B2926"/>
            </a:solidFill>
            <a:prstDash val="solid"/>
          </a:ln>
        </p:spPr>
      </p:sp>
      <p:sp>
        <p:nvSpPr>
          <p:cNvPr id="8" name="text-1053"/>
          <p:cNvSpPr txBox="1"/>
          <p:nvPr/>
        </p:nvSpPr>
        <p:spPr>
          <a:xfrm>
            <a:off x="4864608" y="121615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02</a:t>
            </a:r>
            <a:endParaRPr lang="en-US" sz="2600" dirty="0"/>
          </a:p>
        </p:txBody>
      </p:sp>
      <p:sp>
        <p:nvSpPr>
          <p:cNvPr id="9" name="text-1054"/>
          <p:cNvSpPr txBox="1"/>
          <p:nvPr/>
        </p:nvSpPr>
        <p:spPr>
          <a:xfrm>
            <a:off x="5532120" y="1234440"/>
            <a:ext cx="2880360" cy="224663"/>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Performance</a:t>
            </a:r>
            <a:endParaRPr lang="en-US" sz="1450" dirty="0"/>
          </a:p>
        </p:txBody>
      </p:sp>
      <p:sp>
        <p:nvSpPr>
          <p:cNvPr id="10" name="text-1055"/>
          <p:cNvSpPr txBox="1"/>
          <p:nvPr/>
        </p:nvSpPr>
        <p:spPr>
          <a:xfrm>
            <a:off x="5532120" y="1532255"/>
            <a:ext cx="2880360" cy="529717"/>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Direct with references and playable actions; check the p, b and m sounds.</a:t>
            </a:r>
            <a:endParaRPr lang="en-US" sz="1200" dirty="0"/>
          </a:p>
        </p:txBody>
      </p:sp>
      <p:sp>
        <p:nvSpPr>
          <p:cNvPr id="11" name="card-1056"/>
          <p:cNvSpPr/>
          <p:nvPr/>
        </p:nvSpPr>
        <p:spPr>
          <a:xfrm>
            <a:off x="548640" y="2674620"/>
            <a:ext cx="3931920" cy="1440180"/>
          </a:xfrm>
          <a:prstGeom prst="roundRect">
            <a:avLst>
              <a:gd name="adj" fmla="val 5079"/>
            </a:avLst>
          </a:prstGeom>
          <a:solidFill>
            <a:srgbClr val="2B2926"/>
          </a:solidFill>
          <a:ln w="12700">
            <a:solidFill>
              <a:srgbClr val="2B2926"/>
            </a:solidFill>
            <a:prstDash val="solid"/>
          </a:ln>
        </p:spPr>
      </p:sp>
      <p:sp>
        <p:nvSpPr>
          <p:cNvPr id="12" name="text-1057"/>
          <p:cNvSpPr txBox="1"/>
          <p:nvPr/>
        </p:nvSpPr>
        <p:spPr>
          <a:xfrm>
            <a:off x="749808" y="283921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03</a:t>
            </a:r>
            <a:endParaRPr lang="en-US" sz="2600" dirty="0"/>
          </a:p>
        </p:txBody>
      </p:sp>
      <p:sp>
        <p:nvSpPr>
          <p:cNvPr id="13" name="text-1058"/>
          <p:cNvSpPr txBox="1"/>
          <p:nvPr/>
        </p:nvSpPr>
        <p:spPr>
          <a:xfrm>
            <a:off x="1417320" y="2857500"/>
            <a:ext cx="2880360" cy="224663"/>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Real time</a:t>
            </a:r>
            <a:endParaRPr lang="en-US" sz="1450" dirty="0"/>
          </a:p>
        </p:txBody>
      </p:sp>
      <p:sp>
        <p:nvSpPr>
          <p:cNvPr id="14" name="text-1059"/>
          <p:cNvSpPr txBox="1"/>
          <p:nvPr/>
        </p:nvSpPr>
        <p:spPr>
          <a:xfrm>
            <a:off x="1417320" y="3155315"/>
            <a:ext cx="2880360" cy="529717"/>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Chunks, fewer steps and fewer bits turn a renderer into a conversation partner that listens.</a:t>
            </a:r>
            <a:endParaRPr lang="en-US" sz="1200" dirty="0"/>
          </a:p>
        </p:txBody>
      </p:sp>
      <p:sp>
        <p:nvSpPr>
          <p:cNvPr id="15" name="card-1060"/>
          <p:cNvSpPr/>
          <p:nvPr/>
        </p:nvSpPr>
        <p:spPr>
          <a:xfrm>
            <a:off x="4663440" y="2674620"/>
            <a:ext cx="3931920" cy="1440180"/>
          </a:xfrm>
          <a:prstGeom prst="roundRect">
            <a:avLst>
              <a:gd name="adj" fmla="val 5079"/>
            </a:avLst>
          </a:prstGeom>
          <a:solidFill>
            <a:srgbClr val="2B2926"/>
          </a:solidFill>
          <a:ln w="12700">
            <a:solidFill>
              <a:srgbClr val="2B2926"/>
            </a:solidFill>
            <a:prstDash val="solid"/>
          </a:ln>
        </p:spPr>
      </p:sp>
      <p:sp>
        <p:nvSpPr>
          <p:cNvPr id="16" name="text-1061"/>
          <p:cNvSpPr txBox="1"/>
          <p:nvPr/>
        </p:nvSpPr>
        <p:spPr>
          <a:xfrm>
            <a:off x="4864608" y="283921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04</a:t>
            </a:r>
            <a:endParaRPr lang="en-US" sz="2600" dirty="0"/>
          </a:p>
        </p:txBody>
      </p:sp>
      <p:sp>
        <p:nvSpPr>
          <p:cNvPr id="17" name="text-1062"/>
          <p:cNvSpPr txBox="1"/>
          <p:nvPr/>
        </p:nvSpPr>
        <p:spPr>
          <a:xfrm>
            <a:off x="5532120" y="2857500"/>
            <a:ext cx="2880360" cy="224663"/>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Performer</a:t>
            </a:r>
            <a:endParaRPr lang="en-US" sz="1450" dirty="0"/>
          </a:p>
        </p:txBody>
      </p:sp>
      <p:sp>
        <p:nvSpPr>
          <p:cNvPr id="18" name="text-1063"/>
          <p:cNvSpPr txBox="1"/>
          <p:nvPr/>
        </p:nvSpPr>
        <p:spPr>
          <a:xfrm>
            <a:off x="5532120" y="3155315"/>
            <a:ext cx="2880360" cy="529717"/>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Consent, credit and labels are now contract and law, not just good manners.</a:t>
            </a:r>
            <a:endParaRPr lang="en-US" sz="1200" dirty="0"/>
          </a:p>
        </p:txBody>
      </p:sp>
      <p:sp>
        <p:nvSpPr>
          <p:cNvPr id="19"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Tonight → your assignments (both due Nov 30)</a:t>
            </a:r>
            <a:endParaRPr lang="en-US" sz="2800" dirty="0"/>
          </a:p>
        </p:txBody>
      </p:sp>
      <p:sp>
        <p:nvSpPr>
          <p:cNvPr id="3" name="card-1064"/>
          <p:cNvSpPr/>
          <p:nvPr/>
        </p:nvSpPr>
        <p:spPr>
          <a:xfrm>
            <a:off x="548640" y="1051560"/>
            <a:ext cx="3931920" cy="2070608"/>
          </a:xfrm>
          <a:prstGeom prst="roundRect">
            <a:avLst>
              <a:gd name="adj" fmla="val 3533"/>
            </a:avLst>
          </a:prstGeom>
          <a:solidFill>
            <a:srgbClr val="2B2926"/>
          </a:solidFill>
          <a:ln w="12700">
            <a:solidFill>
              <a:srgbClr val="2B2926"/>
            </a:solidFill>
            <a:prstDash val="solid"/>
          </a:ln>
        </p:spPr>
      </p:sp>
      <p:sp>
        <p:nvSpPr>
          <p:cNvPr id="4" name="text-1065"/>
          <p:cNvSpPr txBox="1"/>
          <p:nvPr/>
        </p:nvSpPr>
        <p:spPr>
          <a:xfrm>
            <a:off x="731520" y="1197864"/>
            <a:ext cx="3566160" cy="476250"/>
          </a:xfrm>
          <a:prstGeom prst="rect">
            <a:avLst/>
          </a:prstGeom>
          <a:noFill/>
          <a:ln/>
        </p:spPr>
        <p:txBody>
          <a:bodyPr wrap="square" lIns="0" tIns="0" rIns="0" bIns="0" rtlCol="0" anchor="t"/>
          <a:lstStyle/>
          <a:p>
            <a:pPr indent="0" marL="0">
              <a:buNone/>
            </a:pPr>
            <a:r>
              <a:rPr lang="en-US" sz="1500" b="1" dirty="0">
                <a:solidFill>
                  <a:srgbClr val="E7A07F"/>
                </a:solidFill>
                <a:latin typeface="Calibri" pitchFamily="34" charset="0"/>
                <a:ea typeface="Calibri" pitchFamily="34" charset="-122"/>
                <a:cs typeface="Calibri" pitchFamily="34" charset="-120"/>
              </a:rPr>
              <a:t>Assignment 2 · Reverse, Rebuild, Remix</a:t>
            </a:r>
            <a:endParaRPr lang="en-US" sz="1500" dirty="0"/>
          </a:p>
        </p:txBody>
      </p:sp>
      <p:sp>
        <p:nvSpPr>
          <p:cNvPr id="5" name="text-1066"/>
          <p:cNvSpPr txBox="1"/>
          <p:nvPr/>
        </p:nvSpPr>
        <p:spPr>
          <a:xfrm>
            <a:off x="731520" y="1765554"/>
            <a:ext cx="3566160" cy="1265174"/>
          </a:xfrm>
          <a:prstGeom prst="rect">
            <a:avLst/>
          </a:prstGeom>
          <a:noFill/>
          <a:ln/>
        </p:spPr>
        <p:txBody>
          <a:bodyPr wrap="square" lIns="0" tIns="0" rIns="0" bIns="0" rtlCol="0" anchor="t"/>
          <a:lstStyle/>
          <a:p>
            <a:pPr indent="0" marL="0">
              <a:buNone/>
            </a:pPr>
            <a:r>
              <a:rPr lang="en-US" sz="1300" dirty="0">
                <a:solidFill>
                  <a:srgbClr val="F4F0E8"/>
                </a:solidFill>
                <a:latin typeface="Calibri" pitchFamily="34" charset="0"/>
                <a:ea typeface="Calibri" pitchFamily="34" charset="-122"/>
                <a:cs typeface="Calibri" pitchFamily="34" charset="-120"/>
              </a:rPr>
              <a:t>When you reverse-engineer an AI video, reverse-engineer its sound too: which layers were generated, and in which model? Then remix with a native-audio model or your own voice track.</a:t>
            </a:r>
            <a:endParaRPr lang="en-US" sz="1300" dirty="0"/>
          </a:p>
        </p:txBody>
      </p:sp>
      <p:sp>
        <p:nvSpPr>
          <p:cNvPr id="6" name="card-1067"/>
          <p:cNvSpPr/>
          <p:nvPr/>
        </p:nvSpPr>
        <p:spPr>
          <a:xfrm>
            <a:off x="4663440" y="1051560"/>
            <a:ext cx="3931920" cy="2070608"/>
          </a:xfrm>
          <a:prstGeom prst="roundRect">
            <a:avLst>
              <a:gd name="adj" fmla="val 3533"/>
            </a:avLst>
          </a:prstGeom>
          <a:solidFill>
            <a:srgbClr val="B4472A"/>
          </a:solidFill>
          <a:ln w="12700">
            <a:solidFill>
              <a:srgbClr val="B4472A"/>
            </a:solidFill>
            <a:prstDash val="solid"/>
          </a:ln>
        </p:spPr>
      </p:sp>
      <p:sp>
        <p:nvSpPr>
          <p:cNvPr id="7" name="text-1068"/>
          <p:cNvSpPr txBox="1"/>
          <p:nvPr/>
        </p:nvSpPr>
        <p:spPr>
          <a:xfrm>
            <a:off x="4846320" y="1197864"/>
            <a:ext cx="3566160" cy="238125"/>
          </a:xfrm>
          <a:prstGeom prst="rect">
            <a:avLst/>
          </a:prstGeom>
          <a:noFill/>
          <a:ln/>
        </p:spPr>
        <p:txBody>
          <a:bodyPr wrap="square" lIns="0" tIns="0" rIns="0" bIns="0" rtlCol="0" anchor="t"/>
          <a:lstStyle/>
          <a:p>
            <a:pPr indent="0" marL="0">
              <a:buNone/>
            </a:pPr>
            <a:r>
              <a:rPr lang="en-US" sz="1500" b="1" dirty="0">
                <a:solidFill>
                  <a:srgbClr val="FBF3EC"/>
                </a:solidFill>
                <a:latin typeface="Calibri" pitchFamily="34" charset="0"/>
                <a:ea typeface="Calibri" pitchFamily="34" charset="-122"/>
                <a:cs typeface="Calibri" pitchFamily="34" charset="-120"/>
              </a:rPr>
              <a:t>Assignment 3 · Make Your Own Game</a:t>
            </a:r>
            <a:endParaRPr lang="en-US" sz="1500" dirty="0"/>
          </a:p>
        </p:txBody>
      </p:sp>
      <p:sp>
        <p:nvSpPr>
          <p:cNvPr id="8" name="text-1069"/>
          <p:cNvSpPr txBox="1"/>
          <p:nvPr/>
        </p:nvSpPr>
        <p:spPr>
          <a:xfrm>
            <a:off x="4846320" y="1527429"/>
            <a:ext cx="3566160" cy="1503299"/>
          </a:xfrm>
          <a:prstGeom prst="rect">
            <a:avLst/>
          </a:prstGeom>
          <a:noFill/>
          <a:ln/>
        </p:spPr>
        <p:txBody>
          <a:bodyPr wrap="square" lIns="0" tIns="0" rIns="0" bIns="0" rtlCol="0" anchor="t"/>
          <a:lstStyle/>
          <a:p>
            <a:pPr indent="0" marL="0">
              <a:buNone/>
            </a:pPr>
            <a:r>
              <a:rPr lang="en-US" sz="1300" dirty="0">
                <a:solidFill>
                  <a:srgbClr val="FBF3EC"/>
                </a:solidFill>
                <a:latin typeface="Calibri" pitchFamily="34" charset="0"/>
                <a:ea typeface="Calibri" pitchFamily="34" charset="-122"/>
                <a:cs typeface="Calibri" pitchFamily="34" charset="-120"/>
              </a:rPr>
              <a:t>Give one character a voice and a face that reacts. A talking portrait (MuseTalk, LatentSync) or a short generated cut-scene with dialogue is enough.</a:t>
            </a:r>
            <a:endParaRPr lang="en-US" sz="1300" dirty="0"/>
          </a:p>
        </p:txBody>
      </p:sp>
      <p:sp>
        <p:nvSpPr>
          <p:cNvPr id="9" name="text-1070"/>
          <p:cNvSpPr txBox="1"/>
          <p:nvPr/>
        </p:nvSpPr>
        <p:spPr>
          <a:xfrm>
            <a:off x="548640" y="3259328"/>
            <a:ext cx="8046720" cy="411480"/>
          </a:xfrm>
          <a:prstGeom prst="rect">
            <a:avLst/>
          </a:prstGeom>
          <a:noFill/>
          <a:ln/>
        </p:spPr>
        <p:txBody>
          <a:bodyPr wrap="square" lIns="0" tIns="0" rIns="0" bIns="0" rtlCol="0" anchor="t"/>
          <a:lstStyle/>
          <a:p>
            <a:pPr indent="0" marL="0">
              <a:buNone/>
            </a:pPr>
            <a:r>
              <a:rPr lang="en-US" sz="1250" i="1" dirty="0">
                <a:solidFill>
                  <a:srgbClr val="CFC8BA"/>
                </a:solidFill>
                <a:latin typeface="Calibri" pitchFamily="34" charset="0"/>
                <a:ea typeface="Calibri" pitchFamily="34" charset="-122"/>
                <a:cs typeface="Calibri" pitchFamily="34" charset="-120"/>
              </a:rPr>
              <a:t>Use your own voice, or a friend who agreed in writing. Label what is generated.</a:t>
            </a:r>
            <a:endParaRPr lang="en-US" sz="1250" dirty="0"/>
          </a:p>
        </p:txBody>
      </p:sp>
      <p:sp>
        <p:nvSpPr>
          <p:cNvPr id="10"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Three readings for this week</a:t>
            </a:r>
            <a:endParaRPr lang="en-US" sz="2800" dirty="0"/>
          </a:p>
        </p:txBody>
      </p:sp>
      <p:sp>
        <p:nvSpPr>
          <p:cNvPr id="3" name="card-1071"/>
          <p:cNvSpPr/>
          <p:nvPr/>
        </p:nvSpPr>
        <p:spPr>
          <a:xfrm>
            <a:off x="548640" y="1051560"/>
            <a:ext cx="3931920" cy="1440180"/>
          </a:xfrm>
          <a:prstGeom prst="roundRect">
            <a:avLst>
              <a:gd name="adj" fmla="val 5079"/>
            </a:avLst>
          </a:prstGeom>
          <a:solidFill>
            <a:srgbClr val="2B2926"/>
          </a:solidFill>
          <a:ln w="12700">
            <a:solidFill>
              <a:srgbClr val="2B2926"/>
            </a:solidFill>
            <a:prstDash val="solid"/>
          </a:ln>
        </p:spPr>
      </p:sp>
      <p:sp>
        <p:nvSpPr>
          <p:cNvPr id="4" name="text-1072"/>
          <p:cNvSpPr txBox="1"/>
          <p:nvPr/>
        </p:nvSpPr>
        <p:spPr>
          <a:xfrm>
            <a:off x="749808" y="121615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01</a:t>
            </a:r>
            <a:endParaRPr lang="en-US" sz="2600" dirty="0"/>
          </a:p>
        </p:txBody>
      </p:sp>
      <p:sp>
        <p:nvSpPr>
          <p:cNvPr id="5" name="text-1073"/>
          <p:cNvSpPr txBox="1"/>
          <p:nvPr/>
        </p:nvSpPr>
        <p:spPr>
          <a:xfrm>
            <a:off x="1417320" y="1234440"/>
            <a:ext cx="2880360" cy="449326"/>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LTX-2: Efficient Joint Audio-Visual Foundation Model</a:t>
            </a:r>
            <a:endParaRPr lang="en-US" sz="1450" dirty="0"/>
          </a:p>
        </p:txBody>
      </p:sp>
      <p:sp>
        <p:nvSpPr>
          <p:cNvPr id="6" name="text-1074"/>
          <p:cNvSpPr txBox="1"/>
          <p:nvPr/>
        </p:nvSpPr>
        <p:spPr>
          <a:xfrm>
            <a:off x="1417320" y="1756918"/>
            <a:ext cx="2880360" cy="305054"/>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Technique · Lightricks, Jan 2026. Abstract, architecture figure, two demos.</a:t>
            </a:r>
            <a:endParaRPr lang="en-US" sz="1200" dirty="0"/>
          </a:p>
        </p:txBody>
      </p:sp>
      <p:sp>
        <p:nvSpPr>
          <p:cNvPr id="7" name="text-1075"/>
          <p:cNvSpPr txBox="1"/>
          <p:nvPr/>
        </p:nvSpPr>
        <p:spPr>
          <a:xfrm>
            <a:off x="1417320" y="2162556"/>
            <a:ext cx="2880360" cy="219456"/>
          </a:xfrm>
          <a:prstGeom prst="rect">
            <a:avLst/>
          </a:prstGeom>
          <a:noFill/>
          <a:ln/>
        </p:spPr>
        <p:txBody>
          <a:bodyPr wrap="square" lIns="0" tIns="0" rIns="0" bIns="0" rtlCol="0" anchor="t"/>
          <a:lstStyle/>
          <a:p>
            <a:pPr indent="0" marL="0">
              <a:buNone/>
            </a:pPr>
            <a:r>
              <a:rPr lang="en-US" sz="1100" dirty="0">
                <a:solidFill>
                  <a:srgbClr val="E7A07F"/>
                </a:solidFill>
                <a:latin typeface="Calibri" pitchFamily="34" charset="0"/>
                <a:ea typeface="Calibri" pitchFamily="34" charset="-122"/>
                <a:cs typeface="Calibri" pitchFamily="34" charset="-120"/>
              </a:rPr>
              <a:t>arXiv 2601.03233</a:t>
            </a:r>
            <a:endParaRPr lang="en-US" sz="1100" dirty="0"/>
          </a:p>
        </p:txBody>
      </p:sp>
      <p:sp>
        <p:nvSpPr>
          <p:cNvPr id="8" name="card-1076"/>
          <p:cNvSpPr/>
          <p:nvPr/>
        </p:nvSpPr>
        <p:spPr>
          <a:xfrm>
            <a:off x="4663440" y="1051560"/>
            <a:ext cx="3931920" cy="1440180"/>
          </a:xfrm>
          <a:prstGeom prst="roundRect">
            <a:avLst>
              <a:gd name="adj" fmla="val 5079"/>
            </a:avLst>
          </a:prstGeom>
          <a:solidFill>
            <a:srgbClr val="2B2926"/>
          </a:solidFill>
          <a:ln w="12700">
            <a:solidFill>
              <a:srgbClr val="2B2926"/>
            </a:solidFill>
            <a:prstDash val="solid"/>
          </a:ln>
        </p:spPr>
      </p:sp>
      <p:sp>
        <p:nvSpPr>
          <p:cNvPr id="9" name="text-1077"/>
          <p:cNvSpPr txBox="1"/>
          <p:nvPr/>
        </p:nvSpPr>
        <p:spPr>
          <a:xfrm>
            <a:off x="4864608" y="121615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02</a:t>
            </a:r>
            <a:endParaRPr lang="en-US" sz="2600" dirty="0"/>
          </a:p>
        </p:txBody>
      </p:sp>
      <p:sp>
        <p:nvSpPr>
          <p:cNvPr id="10" name="text-1078"/>
          <p:cNvSpPr txBox="1"/>
          <p:nvPr/>
        </p:nvSpPr>
        <p:spPr>
          <a:xfrm>
            <a:off x="5532120" y="1234440"/>
            <a:ext cx="2880360" cy="449326"/>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The Call · Holly Herndon &amp; Mat Dryhurst</a:t>
            </a:r>
            <a:endParaRPr lang="en-US" sz="1450" dirty="0"/>
          </a:p>
        </p:txBody>
      </p:sp>
      <p:sp>
        <p:nvSpPr>
          <p:cNvPr id="11" name="text-1079"/>
          <p:cNvSpPr txBox="1"/>
          <p:nvPr/>
        </p:nvSpPr>
        <p:spPr>
          <a:xfrm>
            <a:off x="5532120" y="1756918"/>
            <a:ext cx="2880360" cy="305054"/>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Art + tech · Serpentine, 2024–25. Choirs, singing models, and a data trust.</a:t>
            </a:r>
            <a:endParaRPr lang="en-US" sz="1200" dirty="0"/>
          </a:p>
        </p:txBody>
      </p:sp>
      <p:sp>
        <p:nvSpPr>
          <p:cNvPr id="12" name="text-1080"/>
          <p:cNvSpPr txBox="1"/>
          <p:nvPr/>
        </p:nvSpPr>
        <p:spPr>
          <a:xfrm>
            <a:off x="5532120" y="2162556"/>
            <a:ext cx="2880360" cy="219456"/>
          </a:xfrm>
          <a:prstGeom prst="rect">
            <a:avLst/>
          </a:prstGeom>
          <a:noFill/>
          <a:ln/>
        </p:spPr>
        <p:txBody>
          <a:bodyPr wrap="square" lIns="0" tIns="0" rIns="0" bIns="0" rtlCol="0" anchor="t"/>
          <a:lstStyle/>
          <a:p>
            <a:pPr indent="0" marL="0">
              <a:buNone/>
            </a:pPr>
            <a:r>
              <a:rPr lang="en-US" sz="1100" dirty="0">
                <a:solidFill>
                  <a:srgbClr val="E7A07F"/>
                </a:solidFill>
                <a:latin typeface="Calibri" pitchFamily="34" charset="0"/>
                <a:ea typeface="Calibri" pitchFamily="34" charset="-122"/>
                <a:cs typeface="Calibri" pitchFamily="34" charset="-120"/>
              </a:rPr>
              <a:t>serpentinegalleries.org</a:t>
            </a:r>
            <a:endParaRPr lang="en-US" sz="1100" dirty="0"/>
          </a:p>
        </p:txBody>
      </p:sp>
      <p:sp>
        <p:nvSpPr>
          <p:cNvPr id="13" name="card-1081"/>
          <p:cNvSpPr/>
          <p:nvPr/>
        </p:nvSpPr>
        <p:spPr>
          <a:xfrm>
            <a:off x="548640" y="2674620"/>
            <a:ext cx="3931920" cy="1440180"/>
          </a:xfrm>
          <a:prstGeom prst="roundRect">
            <a:avLst>
              <a:gd name="adj" fmla="val 5079"/>
            </a:avLst>
          </a:prstGeom>
          <a:solidFill>
            <a:srgbClr val="2B2926"/>
          </a:solidFill>
          <a:ln w="12700">
            <a:solidFill>
              <a:srgbClr val="2B2926"/>
            </a:solidFill>
            <a:prstDash val="solid"/>
          </a:ln>
        </p:spPr>
      </p:sp>
      <p:sp>
        <p:nvSpPr>
          <p:cNvPr id="14" name="text-1082"/>
          <p:cNvSpPr txBox="1"/>
          <p:nvPr/>
        </p:nvSpPr>
        <p:spPr>
          <a:xfrm>
            <a:off x="749808" y="283921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03</a:t>
            </a:r>
            <a:endParaRPr lang="en-US" sz="2600" dirty="0"/>
          </a:p>
        </p:txBody>
      </p:sp>
      <p:sp>
        <p:nvSpPr>
          <p:cNvPr id="15" name="text-1083"/>
          <p:cNvSpPr txBox="1"/>
          <p:nvPr/>
        </p:nvSpPr>
        <p:spPr>
          <a:xfrm>
            <a:off x="1417320" y="2857500"/>
            <a:ext cx="2880360" cy="449326"/>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Tilly Norwood to lead her first film</a:t>
            </a:r>
            <a:endParaRPr lang="en-US" sz="1450" dirty="0"/>
          </a:p>
        </p:txBody>
      </p:sp>
      <p:sp>
        <p:nvSpPr>
          <p:cNvPr id="16" name="text-1084"/>
          <p:cNvSpPr txBox="1"/>
          <p:nvPr/>
        </p:nvSpPr>
        <p:spPr>
          <a:xfrm>
            <a:off x="1417320" y="3379978"/>
            <a:ext cx="2880360" cy="305054"/>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Culture · Variety, July 2026, with the SAG-AFTRA statement.</a:t>
            </a:r>
            <a:endParaRPr lang="en-US" sz="1200" dirty="0"/>
          </a:p>
        </p:txBody>
      </p:sp>
      <p:sp>
        <p:nvSpPr>
          <p:cNvPr id="17" name="text-1085"/>
          <p:cNvSpPr txBox="1"/>
          <p:nvPr/>
        </p:nvSpPr>
        <p:spPr>
          <a:xfrm>
            <a:off x="1417320" y="3785616"/>
            <a:ext cx="2880360" cy="219456"/>
          </a:xfrm>
          <a:prstGeom prst="rect">
            <a:avLst/>
          </a:prstGeom>
          <a:noFill/>
          <a:ln/>
        </p:spPr>
        <p:txBody>
          <a:bodyPr wrap="square" lIns="0" tIns="0" rIns="0" bIns="0" rtlCol="0" anchor="t"/>
          <a:lstStyle/>
          <a:p>
            <a:pPr indent="0" marL="0">
              <a:buNone/>
            </a:pPr>
            <a:r>
              <a:rPr lang="en-US" sz="1100" dirty="0">
                <a:solidFill>
                  <a:srgbClr val="E7A07F"/>
                </a:solidFill>
                <a:latin typeface="Calibri" pitchFamily="34" charset="0"/>
                <a:ea typeface="Calibri" pitchFamily="34" charset="-122"/>
                <a:cs typeface="Calibri" pitchFamily="34" charset="-120"/>
              </a:rPr>
              <a:t>variety.com</a:t>
            </a:r>
            <a:endParaRPr lang="en-US" sz="1100" dirty="0"/>
          </a:p>
        </p:txBody>
      </p:sp>
      <p:sp>
        <p:nvSpPr>
          <p:cNvPr id="18" name="card-1086"/>
          <p:cNvSpPr/>
          <p:nvPr/>
        </p:nvSpPr>
        <p:spPr>
          <a:xfrm>
            <a:off x="4663440" y="2674620"/>
            <a:ext cx="3931920" cy="1440180"/>
          </a:xfrm>
          <a:prstGeom prst="roundRect">
            <a:avLst>
              <a:gd name="adj" fmla="val 5079"/>
            </a:avLst>
          </a:prstGeom>
          <a:solidFill>
            <a:srgbClr val="2B2926"/>
          </a:solidFill>
          <a:ln w="12700">
            <a:solidFill>
              <a:srgbClr val="2B2926"/>
            </a:solidFill>
            <a:prstDash val="solid"/>
          </a:ln>
        </p:spPr>
      </p:sp>
      <p:sp>
        <p:nvSpPr>
          <p:cNvPr id="19" name="text-1087"/>
          <p:cNvSpPr txBox="1"/>
          <p:nvPr/>
        </p:nvSpPr>
        <p:spPr>
          <a:xfrm>
            <a:off x="4864608" y="2839212"/>
            <a:ext cx="548640" cy="457200"/>
          </a:xfrm>
          <a:prstGeom prst="rect">
            <a:avLst/>
          </a:prstGeom>
          <a:noFill/>
          <a:ln/>
        </p:spPr>
        <p:txBody>
          <a:bodyPr wrap="square" lIns="0" tIns="0" rIns="0" bIns="0" rtlCol="0" anchor="t"/>
          <a:lstStyle/>
          <a:p>
            <a:pPr indent="0" marL="0">
              <a:buNone/>
            </a:pPr>
            <a:r>
              <a:rPr lang="en-US" sz="2600" dirty="0">
                <a:solidFill>
                  <a:srgbClr val="E7A07F"/>
                </a:solidFill>
                <a:latin typeface="Cambria" pitchFamily="34" charset="0"/>
                <a:ea typeface="Cambria" pitchFamily="34" charset="-122"/>
                <a:cs typeface="Cambria" pitchFamily="34" charset="-120"/>
              </a:rPr>
              <a:t>+</a:t>
            </a:r>
            <a:endParaRPr lang="en-US" sz="2600" dirty="0"/>
          </a:p>
        </p:txBody>
      </p:sp>
      <p:sp>
        <p:nvSpPr>
          <p:cNvPr id="20" name="text-1088"/>
          <p:cNvSpPr txBox="1"/>
          <p:nvPr/>
        </p:nvSpPr>
        <p:spPr>
          <a:xfrm>
            <a:off x="5532120" y="2857500"/>
            <a:ext cx="2880360" cy="449326"/>
          </a:xfrm>
          <a:prstGeom prst="rect">
            <a:avLst/>
          </a:prstGeom>
          <a:noFill/>
          <a:ln/>
        </p:spPr>
        <p:txBody>
          <a:bodyPr wrap="square" lIns="0" tIns="0" rIns="0" bIns="0" rtlCol="0" anchor="t"/>
          <a:lstStyle/>
          <a:p>
            <a:pPr indent="0" marL="0">
              <a:buNone/>
            </a:pPr>
            <a:r>
              <a:rPr lang="en-US" sz="1450" b="1" dirty="0">
                <a:solidFill>
                  <a:srgbClr val="F4F0E8"/>
                </a:solidFill>
                <a:latin typeface="Calibri" pitchFamily="34" charset="0"/>
                <a:ea typeface="Calibri" pitchFamily="34" charset="-122"/>
                <a:cs typeface="Calibri" pitchFamily="34" charset="-120"/>
              </a:rPr>
              <a:t>Optional: Avatar Forcing; TalkVid</a:t>
            </a:r>
            <a:endParaRPr lang="en-US" sz="1450" dirty="0"/>
          </a:p>
        </p:txBody>
      </p:sp>
      <p:sp>
        <p:nvSpPr>
          <p:cNvPr id="21" name="text-1089"/>
          <p:cNvSpPr txBox="1"/>
          <p:nvPr/>
        </p:nvSpPr>
        <p:spPr>
          <a:xfrm>
            <a:off x="5532120" y="3379978"/>
            <a:ext cx="2880360" cy="305054"/>
          </a:xfrm>
          <a:prstGeom prst="rect">
            <a:avLst/>
          </a:prstGeom>
          <a:noFill/>
          <a:ln/>
        </p:spPr>
        <p:txBody>
          <a:bodyPr wrap="square" lIns="0" tIns="0" rIns="0" bIns="0" rtlCol="0" anchor="t"/>
          <a:lstStyle/>
          <a:p>
            <a:pPr indent="0" marL="0">
              <a:buNone/>
            </a:pPr>
            <a:r>
              <a:rPr lang="en-US" sz="1200" dirty="0">
                <a:solidFill>
                  <a:srgbClr val="CFC8BA"/>
                </a:solidFill>
                <a:latin typeface="Calibri" pitchFamily="34" charset="0"/>
                <a:ea typeface="Calibri" pitchFamily="34" charset="-122"/>
                <a:cs typeface="Calibri" pitchFamily="34" charset="-120"/>
              </a:rPr>
              <a:t>Technique · real-time listening avatars, and the data behind them.</a:t>
            </a:r>
            <a:endParaRPr lang="en-US" sz="1200" dirty="0"/>
          </a:p>
        </p:txBody>
      </p:sp>
      <p:sp>
        <p:nvSpPr>
          <p:cNvPr id="22" name="text-1090"/>
          <p:cNvSpPr txBox="1"/>
          <p:nvPr/>
        </p:nvSpPr>
        <p:spPr>
          <a:xfrm>
            <a:off x="5532120" y="3785616"/>
            <a:ext cx="2880360" cy="219456"/>
          </a:xfrm>
          <a:prstGeom prst="rect">
            <a:avLst/>
          </a:prstGeom>
          <a:noFill/>
          <a:ln/>
        </p:spPr>
        <p:txBody>
          <a:bodyPr wrap="square" lIns="0" tIns="0" rIns="0" bIns="0" rtlCol="0" anchor="t"/>
          <a:lstStyle/>
          <a:p>
            <a:pPr indent="0" marL="0">
              <a:buNone/>
            </a:pPr>
            <a:r>
              <a:rPr lang="en-US" sz="1100" dirty="0">
                <a:solidFill>
                  <a:srgbClr val="E7A07F"/>
                </a:solidFill>
                <a:latin typeface="Calibri" pitchFamily="34" charset="0"/>
                <a:ea typeface="Calibri" pitchFamily="34" charset="-122"/>
                <a:cs typeface="Calibri" pitchFamily="34" charset="-120"/>
              </a:rPr>
              <a:t>arXiv 2601.00664 · 2508.13618</a:t>
            </a:r>
            <a:endParaRPr lang="en-US" sz="1100" dirty="0"/>
          </a:p>
        </p:txBody>
      </p:sp>
      <p:sp>
        <p:nvSpPr>
          <p:cNvPr id="2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Quiz 08 · five short questions</a:t>
            </a:r>
            <a:endParaRPr lang="en-US" sz="2800" dirty="0"/>
          </a:p>
        </p:txBody>
      </p:sp>
      <p:sp>
        <p:nvSpPr>
          <p:cNvPr id="3" name="card-1091"/>
          <p:cNvSpPr/>
          <p:nvPr/>
        </p:nvSpPr>
        <p:spPr>
          <a:xfrm>
            <a:off x="548640" y="1051560"/>
            <a:ext cx="8046720" cy="822960"/>
          </a:xfrm>
          <a:prstGeom prst="roundRect">
            <a:avLst>
              <a:gd name="adj" fmla="val 8889"/>
            </a:avLst>
          </a:prstGeom>
          <a:solidFill>
            <a:srgbClr val="2B2926"/>
          </a:solidFill>
          <a:ln w="12700">
            <a:solidFill>
              <a:srgbClr val="2B2926"/>
            </a:solidFill>
            <a:prstDash val="solid"/>
          </a:ln>
        </p:spPr>
      </p:sp>
      <p:sp>
        <p:nvSpPr>
          <p:cNvPr id="4" name="text-1092"/>
          <p:cNvSpPr txBox="1"/>
          <p:nvPr/>
        </p:nvSpPr>
        <p:spPr>
          <a:xfrm>
            <a:off x="731520" y="1197864"/>
            <a:ext cx="7680960" cy="214313"/>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Two technique questions</a:t>
            </a:r>
            <a:endParaRPr lang="en-US" sz="1350" dirty="0"/>
          </a:p>
        </p:txBody>
      </p:sp>
      <p:sp>
        <p:nvSpPr>
          <p:cNvPr id="5" name="text-1093"/>
          <p:cNvSpPr txBox="1"/>
          <p:nvPr/>
        </p:nvSpPr>
        <p:spPr>
          <a:xfrm>
            <a:off x="731520" y="1503617"/>
            <a:ext cx="7680960" cy="279464"/>
          </a:xfrm>
          <a:prstGeom prst="rect">
            <a:avLst/>
          </a:prstGeom>
          <a:noFill/>
          <a:ln/>
        </p:spPr>
        <p:txBody>
          <a:bodyPr wrap="square" lIns="0" tIns="0" rIns="0" bIns="0" rtlCol="0" anchor="t"/>
          <a:lstStyle/>
          <a:p>
            <a:pPr indent="0" marL="0">
              <a:buNone/>
            </a:pPr>
            <a:r>
              <a:rPr lang="en-US" sz="1300" dirty="0">
                <a:solidFill>
                  <a:srgbClr val="F4F0E8"/>
                </a:solidFill>
                <a:latin typeface="Calibri" pitchFamily="34" charset="0"/>
                <a:ea typeface="Calibri" pitchFamily="34" charset="-122"/>
                <a:cs typeface="Calibri" pitchFamily="34" charset="-120"/>
              </a:rPr>
              <a:t>Joint audio-video vs adding sound afterwards; the tricks that make avatars real-time.</a:t>
            </a:r>
            <a:endParaRPr lang="en-US" sz="1300" dirty="0"/>
          </a:p>
        </p:txBody>
      </p:sp>
      <p:sp>
        <p:nvSpPr>
          <p:cNvPr id="6" name="card-1094"/>
          <p:cNvSpPr/>
          <p:nvPr/>
        </p:nvSpPr>
        <p:spPr>
          <a:xfrm>
            <a:off x="548640" y="2057400"/>
            <a:ext cx="8046720" cy="822960"/>
          </a:xfrm>
          <a:prstGeom prst="roundRect">
            <a:avLst>
              <a:gd name="adj" fmla="val 8889"/>
            </a:avLst>
          </a:prstGeom>
          <a:solidFill>
            <a:srgbClr val="2B2926"/>
          </a:solidFill>
          <a:ln w="12700">
            <a:solidFill>
              <a:srgbClr val="2B2926"/>
            </a:solidFill>
            <a:prstDash val="solid"/>
          </a:ln>
        </p:spPr>
      </p:sp>
      <p:sp>
        <p:nvSpPr>
          <p:cNvPr id="7" name="text-1095"/>
          <p:cNvSpPr txBox="1"/>
          <p:nvPr/>
        </p:nvSpPr>
        <p:spPr>
          <a:xfrm>
            <a:off x="731520" y="2203704"/>
            <a:ext cx="7680960" cy="214313"/>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Two art questions</a:t>
            </a:r>
            <a:endParaRPr lang="en-US" sz="1350" dirty="0"/>
          </a:p>
        </p:txBody>
      </p:sp>
      <p:sp>
        <p:nvSpPr>
          <p:cNvPr id="8" name="text-1096"/>
          <p:cNvSpPr txBox="1"/>
          <p:nvPr/>
        </p:nvSpPr>
        <p:spPr>
          <a:xfrm>
            <a:off x="731520" y="2509457"/>
            <a:ext cx="7680960" cy="279464"/>
          </a:xfrm>
          <a:prstGeom prst="rect">
            <a:avLst/>
          </a:prstGeom>
          <a:noFill/>
          <a:ln/>
        </p:spPr>
        <p:txBody>
          <a:bodyPr wrap="square" lIns="0" tIns="0" rIns="0" bIns="0" rtlCol="0" anchor="t"/>
          <a:lstStyle/>
          <a:p>
            <a:pPr indent="0" marL="0">
              <a:buNone/>
            </a:pPr>
            <a:r>
              <a:rPr lang="en-US" sz="1300" dirty="0">
                <a:solidFill>
                  <a:srgbClr val="F4F0E8"/>
                </a:solidFill>
                <a:latin typeface="Calibri" pitchFamily="34" charset="0"/>
                <a:ea typeface="Calibri" pitchFamily="34" charset="-122"/>
                <a:cs typeface="Calibri" pitchFamily="34" charset="-120"/>
              </a:rPr>
              <a:t>Synchresis and why lip-sync errors are so visible; directing a line beyond the words.</a:t>
            </a:r>
            <a:endParaRPr lang="en-US" sz="1300" dirty="0"/>
          </a:p>
        </p:txBody>
      </p:sp>
      <p:sp>
        <p:nvSpPr>
          <p:cNvPr id="9" name="card-1097"/>
          <p:cNvSpPr/>
          <p:nvPr/>
        </p:nvSpPr>
        <p:spPr>
          <a:xfrm>
            <a:off x="548640" y="3063240"/>
            <a:ext cx="8046720" cy="822960"/>
          </a:xfrm>
          <a:prstGeom prst="roundRect">
            <a:avLst>
              <a:gd name="adj" fmla="val 8889"/>
            </a:avLst>
          </a:prstGeom>
          <a:solidFill>
            <a:srgbClr val="B4472A"/>
          </a:solidFill>
          <a:ln w="12700">
            <a:solidFill>
              <a:srgbClr val="B4472A"/>
            </a:solidFill>
            <a:prstDash val="solid"/>
          </a:ln>
        </p:spPr>
      </p:sp>
      <p:sp>
        <p:nvSpPr>
          <p:cNvPr id="10" name="text-1098"/>
          <p:cNvSpPr txBox="1"/>
          <p:nvPr/>
        </p:nvSpPr>
        <p:spPr>
          <a:xfrm>
            <a:off x="731520" y="3209544"/>
            <a:ext cx="7680960" cy="214313"/>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One reading reflection</a:t>
            </a:r>
            <a:endParaRPr lang="en-US" sz="1350" dirty="0"/>
          </a:p>
        </p:txBody>
      </p:sp>
      <p:sp>
        <p:nvSpPr>
          <p:cNvPr id="11" name="text-1099"/>
          <p:cNvSpPr txBox="1"/>
          <p:nvPr/>
        </p:nvSpPr>
        <p:spPr>
          <a:xfrm>
            <a:off x="731520" y="3515297"/>
            <a:ext cx="7680960" cy="279464"/>
          </a:xfrm>
          <a:prstGeom prst="rect">
            <a:avLst/>
          </a:prstGeom>
          <a:noFill/>
          <a:ln/>
        </p:spPr>
        <p:txBody>
          <a:bodyPr wrap="square" lIns="0" tIns="0" rIns="0" bIns="0" rtlCol="0" anchor="t"/>
          <a:lstStyle/>
          <a:p>
            <a:pPr indent="0" marL="0">
              <a:buNone/>
            </a:pPr>
            <a:r>
              <a:rPr lang="en-US" sz="1300" dirty="0">
                <a:solidFill>
                  <a:srgbClr val="FBF3EC"/>
                </a:solidFill>
                <a:latin typeface="Calibri" pitchFamily="34" charset="0"/>
                <a:ea typeface="Calibri" pitchFamily="34" charset="-122"/>
                <a:cs typeface="Calibri" pitchFamily="34" charset="-120"/>
              </a:rPr>
              <a:t>Any one of the three readings: its main idea, and whether you agree.</a:t>
            </a:r>
            <a:endParaRPr lang="en-US" sz="1300" dirty="0"/>
          </a:p>
        </p:txBody>
      </p:sp>
      <p:sp>
        <p:nvSpPr>
          <p:cNvPr id="12" name="text-1100"/>
          <p:cNvSpPr txBox="1"/>
          <p:nvPr/>
        </p:nvSpPr>
        <p:spPr>
          <a:xfrm>
            <a:off x="548640" y="4023360"/>
            <a:ext cx="8046720" cy="411480"/>
          </a:xfrm>
          <a:prstGeom prst="rect">
            <a:avLst/>
          </a:prstGeom>
          <a:noFill/>
          <a:ln/>
        </p:spPr>
        <p:txBody>
          <a:bodyPr wrap="square" lIns="0" tIns="0" rIns="0" bIns="0" rtlCol="0" anchor="t"/>
          <a:lstStyle/>
          <a:p>
            <a:pPr indent="0" marL="0">
              <a:buNone/>
            </a:pPr>
            <a:r>
              <a:rPr lang="en-US" sz="1250" i="1" dirty="0">
                <a:solidFill>
                  <a:srgbClr val="CFC8BA"/>
                </a:solidFill>
                <a:latin typeface="Calibri" pitchFamily="34" charset="0"/>
                <a:ea typeface="Calibri" pitchFamily="34" charset="-122"/>
                <a:cs typeface="Calibri" pitchFamily="34" charset="-120"/>
              </a:rPr>
              <a:t>hyang.org/amcc5160/quiz-08 · 4 points each · due at the end of the semester, editable until then.</a:t>
            </a:r>
            <a:endParaRPr lang="en-US" sz="1250" dirty="0"/>
          </a:p>
        </p:txBody>
      </p:sp>
      <p:sp>
        <p:nvSpPr>
          <p:cNvPr id="1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Every demo from tonight, in one place</a:t>
            </a:r>
            <a:endParaRPr lang="en-US" sz="2800" dirty="0"/>
          </a:p>
        </p:txBody>
      </p:sp>
      <p:graphicFrame>
        <p:nvGraphicFramePr>
          <p:cNvPr id="3" name="table-1101"/>
          <p:cNvGraphicFramePr>
            <a:graphicFrameLocks noGrp="1"/>
          </p:cNvGraphicFramePr>
          <p:nvPr>
            <p:extLst>
              <p:ext uri="{D42A27DB-BD31-4B8C-83A1-F6EECF244321}">
                <p14:modId xmlns:p14="http://schemas.microsoft.com/office/powerpoint/2010/main" val="1579011935"/>
              </p:ext>
            </p:extLst>
          </p:nvPr>
        </p:nvGraphicFramePr>
        <p:xfrm>
          <a:off x="548640" y="1051560"/>
          <a:ext cx="8046720" cy="914400"/>
        </p:xfrm>
        <a:graphic>
          <a:graphicData uri="http://schemas.openxmlformats.org/drawingml/2006/table">
            <a:tbl>
              <a:tblPr/>
              <a:tblGrid>
                <a:gridCol w="1188720"/>
                <a:gridCol w="3108960"/>
                <a:gridCol w="3749040"/>
              </a:tblGrid>
              <a:tr h="548640">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Story</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Demo</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200" b="1" dirty="0">
                          <a:solidFill>
                            <a:srgbClr val="E7A07F"/>
                          </a:solidFill>
                          <a:latin typeface="Calibri" pitchFamily="34" charset="0"/>
                          <a:ea typeface="Calibri" pitchFamily="34" charset="-122"/>
                          <a:cs typeface="Calibri" pitchFamily="34" charset="-120"/>
                        </a:rPr>
                        <a:t>Where to find it</a:t>
                      </a:r>
                      <a:endParaRPr lang="en-US" sz="12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1 · Sound</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Veo 3, Ovi, LTX-2, UniVerse-1</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deepmind.google/models/veo · aaxwaz.github.io/Ovi · github.com/Lightricks/LTX-2</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2 · Performance</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VASA-1, OmniHuman, MultiTalk, HunyuanVideo-Avatar, InfiniteTalk</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microsoft.com/…/vasa-1 · omnihuman-lab.github.io · github.com/MeiGen-AI</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3 · Real time</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VASA-1 live, TalkingMachines, Avatar Forcing</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arxiv.org/abs/2506.03099 · taekyungki.github.io/AvatarForcing</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150" b="1" dirty="0">
                          <a:solidFill>
                            <a:srgbClr val="F4F0E8"/>
                          </a:solidFill>
                          <a:latin typeface="Calibri" pitchFamily="34" charset="0"/>
                          <a:ea typeface="Calibri" pitchFamily="34" charset="-122"/>
                          <a:cs typeface="Calibri" pitchFamily="34" charset="-120"/>
                        </a:rPr>
                        <a:t>4 · Performer</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Tilly Norwood, SAG-AFTRA, The Call</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50" dirty="0">
                          <a:solidFill>
                            <a:srgbClr val="CFC8BA"/>
                          </a:solidFill>
                          <a:latin typeface="Calibri" pitchFamily="34" charset="0"/>
                          <a:ea typeface="Calibri" pitchFamily="34" charset="-122"/>
                          <a:cs typeface="Calibri" pitchFamily="34" charset="-120"/>
                        </a:rPr>
                        <a:t>variety.com · sagaftra.org · serpentinegalleries.org</a:t>
                      </a:r>
                      <a:endParaRPr lang="en-US" sz="11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4" name="text-1102"/>
          <p:cNvSpPr txBox="1"/>
          <p:nvPr/>
        </p:nvSpPr>
        <p:spPr>
          <a:xfrm>
            <a:off x="548640" y="3840480"/>
            <a:ext cx="8046720" cy="365760"/>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All links are also on the Lecture 08 page, under “Demos”. Videos belong to their creators and are shown for teaching.</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Next week: critique, evaluation, provenance</a:t>
            </a:r>
            <a:endParaRPr lang="en-US" sz="2800" dirty="0"/>
          </a:p>
        </p:txBody>
      </p:sp>
      <p:sp>
        <p:nvSpPr>
          <p:cNvPr id="3" name="card-1103"/>
          <p:cNvSpPr/>
          <p:nvPr/>
        </p:nvSpPr>
        <p:spPr>
          <a:xfrm>
            <a:off x="548640" y="1566113"/>
            <a:ext cx="2560320" cy="1638808"/>
          </a:xfrm>
          <a:prstGeom prst="roundRect">
            <a:avLst>
              <a:gd name="adj" fmla="val 4464"/>
            </a:avLst>
          </a:prstGeom>
          <a:solidFill>
            <a:srgbClr val="2B2926"/>
          </a:solidFill>
          <a:ln w="12700">
            <a:solidFill>
              <a:srgbClr val="2B2926"/>
            </a:solidFill>
            <a:prstDash val="solid"/>
          </a:ln>
        </p:spPr>
      </p:sp>
      <p:sp>
        <p:nvSpPr>
          <p:cNvPr id="4" name="text-1104"/>
          <p:cNvSpPr txBox="1"/>
          <p:nvPr/>
        </p:nvSpPr>
        <p:spPr>
          <a:xfrm>
            <a:off x="731520" y="1712417"/>
            <a:ext cx="21945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Metrics vs eyes</a:t>
            </a:r>
            <a:endParaRPr lang="en-US" sz="1800" dirty="0"/>
          </a:p>
        </p:txBody>
      </p:sp>
      <p:sp>
        <p:nvSpPr>
          <p:cNvPr id="5" name="text-1105"/>
          <p:cNvSpPr txBox="1"/>
          <p:nvPr/>
        </p:nvSpPr>
        <p:spPr>
          <a:xfrm>
            <a:off x="731520" y="2089607"/>
            <a:ext cx="2194560" cy="1023874"/>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What do scores really measure?</a:t>
            </a:r>
            <a:endParaRPr lang="en-US" sz="1550" dirty="0"/>
          </a:p>
        </p:txBody>
      </p:sp>
      <p:sp>
        <p:nvSpPr>
          <p:cNvPr id="6" name="card-1106"/>
          <p:cNvSpPr/>
          <p:nvPr/>
        </p:nvSpPr>
        <p:spPr>
          <a:xfrm>
            <a:off x="3291840" y="1566113"/>
            <a:ext cx="2560320" cy="1638808"/>
          </a:xfrm>
          <a:prstGeom prst="roundRect">
            <a:avLst>
              <a:gd name="adj" fmla="val 4464"/>
            </a:avLst>
          </a:prstGeom>
          <a:solidFill>
            <a:srgbClr val="2B2926"/>
          </a:solidFill>
          <a:ln w="12700">
            <a:solidFill>
              <a:srgbClr val="2B2926"/>
            </a:solidFill>
            <a:prstDash val="solid"/>
          </a:ln>
        </p:spPr>
      </p:sp>
      <p:sp>
        <p:nvSpPr>
          <p:cNvPr id="7" name="text-1107"/>
          <p:cNvSpPr txBox="1"/>
          <p:nvPr/>
        </p:nvSpPr>
        <p:spPr>
          <a:xfrm>
            <a:off x="3474720" y="1712417"/>
            <a:ext cx="2194560" cy="285750"/>
          </a:xfrm>
          <a:prstGeom prst="rect">
            <a:avLst/>
          </a:prstGeom>
          <a:noFill/>
          <a:ln/>
        </p:spPr>
        <p:txBody>
          <a:bodyPr wrap="square" lIns="0" tIns="0" rIns="0" bIns="0" rtlCol="0" anchor="t"/>
          <a:lstStyle/>
          <a:p>
            <a:pPr indent="0" marL="0">
              <a:buNone/>
            </a:pPr>
            <a:r>
              <a:rPr lang="en-US" sz="1800" b="1" dirty="0">
                <a:solidFill>
                  <a:srgbClr val="E7A07F"/>
                </a:solidFill>
                <a:latin typeface="Calibri" pitchFamily="34" charset="0"/>
                <a:ea typeface="Calibri" pitchFamily="34" charset="-122"/>
                <a:cs typeface="Calibri" pitchFamily="34" charset="-120"/>
              </a:rPr>
              <a:t>Studio critique</a:t>
            </a:r>
            <a:endParaRPr lang="en-US" sz="1800" dirty="0"/>
          </a:p>
        </p:txBody>
      </p:sp>
      <p:sp>
        <p:nvSpPr>
          <p:cNvPr id="8" name="text-1108"/>
          <p:cNvSpPr txBox="1"/>
          <p:nvPr/>
        </p:nvSpPr>
        <p:spPr>
          <a:xfrm>
            <a:off x="3474720" y="2089607"/>
            <a:ext cx="2194560" cy="1023874"/>
          </a:xfrm>
          <a:prstGeom prst="rect">
            <a:avLst/>
          </a:prstGeom>
          <a:noFill/>
          <a:ln/>
        </p:spPr>
        <p:txBody>
          <a:bodyPr wrap="square" lIns="0" tIns="0" rIns="0" bIns="0" rtlCol="0" anchor="t"/>
          <a:lstStyle/>
          <a:p>
            <a:pPr indent="0" marL="0">
              <a:buNone/>
            </a:pPr>
            <a:r>
              <a:rPr lang="en-US" sz="1550" dirty="0">
                <a:solidFill>
                  <a:srgbClr val="F4F0E8"/>
                </a:solidFill>
                <a:latin typeface="Calibri" pitchFamily="34" charset="0"/>
                <a:ea typeface="Calibri" pitchFamily="34" charset="-122"/>
                <a:cs typeface="Calibri" pitchFamily="34" charset="-120"/>
              </a:rPr>
              <a:t>Bring one generated clip with sound</a:t>
            </a:r>
            <a:endParaRPr lang="en-US" sz="1550" dirty="0"/>
          </a:p>
        </p:txBody>
      </p:sp>
      <p:sp>
        <p:nvSpPr>
          <p:cNvPr id="9" name="card-1109"/>
          <p:cNvSpPr/>
          <p:nvPr/>
        </p:nvSpPr>
        <p:spPr>
          <a:xfrm>
            <a:off x="6035040" y="1566113"/>
            <a:ext cx="2560320" cy="1638808"/>
          </a:xfrm>
          <a:prstGeom prst="roundRect">
            <a:avLst>
              <a:gd name="adj" fmla="val 4464"/>
            </a:avLst>
          </a:prstGeom>
          <a:solidFill>
            <a:srgbClr val="B4472A"/>
          </a:solidFill>
          <a:ln w="12700">
            <a:solidFill>
              <a:srgbClr val="B4472A"/>
            </a:solidFill>
            <a:prstDash val="solid"/>
          </a:ln>
        </p:spPr>
      </p:sp>
      <p:sp>
        <p:nvSpPr>
          <p:cNvPr id="10" name="text-1110"/>
          <p:cNvSpPr txBox="1"/>
          <p:nvPr/>
        </p:nvSpPr>
        <p:spPr>
          <a:xfrm>
            <a:off x="6217920" y="1712417"/>
            <a:ext cx="2194560" cy="285750"/>
          </a:xfrm>
          <a:prstGeom prst="rect">
            <a:avLst/>
          </a:prstGeom>
          <a:noFill/>
          <a:ln/>
        </p:spPr>
        <p:txBody>
          <a:bodyPr wrap="square" lIns="0" tIns="0" rIns="0" bIns="0" rtlCol="0" anchor="t"/>
          <a:lstStyle/>
          <a:p>
            <a:pPr indent="0" marL="0">
              <a:buNone/>
            </a:pPr>
            <a:r>
              <a:rPr lang="en-US" sz="1800" b="1" dirty="0">
                <a:solidFill>
                  <a:srgbClr val="FBF3EC"/>
                </a:solidFill>
                <a:latin typeface="Calibri" pitchFamily="34" charset="0"/>
                <a:ea typeface="Calibri" pitchFamily="34" charset="-122"/>
                <a:cs typeface="Calibri" pitchFamily="34" charset="-120"/>
              </a:rPr>
              <a:t>Provenance</a:t>
            </a:r>
            <a:endParaRPr lang="en-US" sz="1800" dirty="0"/>
          </a:p>
        </p:txBody>
      </p:sp>
      <p:sp>
        <p:nvSpPr>
          <p:cNvPr id="11" name="text-1111"/>
          <p:cNvSpPr txBox="1"/>
          <p:nvPr/>
        </p:nvSpPr>
        <p:spPr>
          <a:xfrm>
            <a:off x="6217920" y="2089607"/>
            <a:ext cx="2194560" cy="1023874"/>
          </a:xfrm>
          <a:prstGeom prst="rect">
            <a:avLst/>
          </a:prstGeom>
          <a:noFill/>
          <a:ln/>
        </p:spPr>
        <p:txBody>
          <a:bodyPr wrap="square" lIns="0" tIns="0" rIns="0" bIns="0" rtlCol="0" anchor="t"/>
          <a:lstStyle/>
          <a:p>
            <a:pPr indent="0" marL="0">
              <a:buNone/>
            </a:pPr>
            <a:r>
              <a:rPr lang="en-US" sz="1550" dirty="0">
                <a:solidFill>
                  <a:srgbClr val="FBF3EC"/>
                </a:solidFill>
                <a:latin typeface="Calibri" pitchFamily="34" charset="0"/>
                <a:ea typeface="Calibri" pitchFamily="34" charset="-122"/>
                <a:cs typeface="Calibri" pitchFamily="34" charset="-120"/>
              </a:rPr>
              <a:t>Model cards, watermarks, labels</a:t>
            </a:r>
            <a:endParaRPr lang="en-US" sz="1550" dirty="0"/>
          </a:p>
        </p:txBody>
      </p:sp>
      <p:sp>
        <p:nvSpPr>
          <p:cNvPr id="12"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1112"/>
          <p:cNvSpPr txBox="1"/>
          <p:nvPr/>
        </p:nvSpPr>
        <p:spPr>
          <a:xfrm>
            <a:off x="548640" y="1188720"/>
            <a:ext cx="8046720" cy="731520"/>
          </a:xfrm>
          <a:prstGeom prst="rect">
            <a:avLst/>
          </a:prstGeom>
          <a:noFill/>
          <a:ln/>
        </p:spPr>
        <p:txBody>
          <a:bodyPr wrap="square" lIns="0" tIns="0" rIns="0" bIns="0" rtlCol="0" anchor="t"/>
          <a:lstStyle/>
          <a:p>
            <a:pPr indent="0" marL="0">
              <a:buNone/>
            </a:pPr>
            <a:r>
              <a:rPr lang="en-US" sz="3600" i="1" dirty="0">
                <a:solidFill>
                  <a:srgbClr val="E7A07F"/>
                </a:solidFill>
                <a:latin typeface="Cambria" pitchFamily="34" charset="0"/>
                <a:ea typeface="Cambria" pitchFamily="34" charset="-122"/>
                <a:cs typeface="Cambria" pitchFamily="34" charset="-120"/>
              </a:rPr>
              <a:t>Sound, performance, presence</a:t>
            </a:r>
            <a:endParaRPr lang="en-US" sz="3600" dirty="0"/>
          </a:p>
        </p:txBody>
      </p:sp>
      <p:sp>
        <p:nvSpPr>
          <p:cNvPr id="3" name="text-1113"/>
          <p:cNvSpPr txBox="1"/>
          <p:nvPr/>
        </p:nvSpPr>
        <p:spPr>
          <a:xfrm>
            <a:off x="548640" y="2011680"/>
            <a:ext cx="8046720" cy="1188720"/>
          </a:xfrm>
          <a:prstGeom prst="rect">
            <a:avLst/>
          </a:prstGeom>
          <a:noFill/>
          <a:ln/>
        </p:spPr>
        <p:txBody>
          <a:bodyPr wrap="square" lIns="0" tIns="0" rIns="0" bIns="0" rtlCol="0" anchor="t"/>
          <a:lstStyle/>
          <a:p>
            <a:pPr indent="0" marL="0">
              <a:buNone/>
            </a:pPr>
            <a:r>
              <a:rPr lang="en-US" sz="1800" dirty="0">
                <a:solidFill>
                  <a:srgbClr val="F4F0E8"/>
                </a:solidFill>
                <a:latin typeface="Calibri" pitchFamily="34" charset="0"/>
                <a:ea typeface="Calibri" pitchFamily="34" charset="-122"/>
                <a:cs typeface="Calibri" pitchFamily="34" charset="-120"/>
              </a:rPr>
              <a:t>Generated video learned to speak, to act, and to listen. Choose what we hear, direct how it is said, and ask whose voice it is.</a:t>
            </a:r>
            <a:endParaRPr lang="en-US" sz="1800" dirty="0"/>
          </a:p>
        </p:txBody>
      </p:sp>
      <p:sp>
        <p:nvSpPr>
          <p:cNvPr id="4" name="text-1114"/>
          <p:cNvSpPr txBox="1"/>
          <p:nvPr/>
        </p:nvSpPr>
        <p:spPr>
          <a:xfrm>
            <a:off x="548640" y="3749040"/>
            <a:ext cx="8046720" cy="822960"/>
          </a:xfrm>
          <a:prstGeom prst="rect">
            <a:avLst/>
          </a:prstGeom>
          <a:noFill/>
          <a:ln/>
        </p:spPr>
        <p:txBody>
          <a:bodyPr wrap="square" lIns="0" tIns="0" rIns="0" bIns="0" rtlCol="0" anchor="b"/>
          <a:lstStyle/>
          <a:p>
            <a:pPr indent="0" marL="0">
              <a:buNone/>
            </a:pPr>
            <a:r>
              <a:rPr lang="en-US" sz="850" dirty="0">
                <a:solidFill>
                  <a:srgbClr val="6E665C"/>
                </a:solidFill>
                <a:latin typeface="Calibri" pitchFamily="34" charset="0"/>
                <a:ea typeface="Calibri" pitchFamily="34" charset="-122"/>
                <a:cs typeface="Calibri" pitchFamily="34" charset="-120"/>
              </a:rPr>
              <a:t>Sources: Google DeepMind Veo 3 model card; LTX-2 (arXiv 2601.03233); Ovi (arXiv 2510.01284); Kandinsky 6.0 (arXiv 2610.05608); NAVA (arXiv 2605.30073); OmniForcing (arXiv 2603.11647); Wav2Lip (arXiv 2008.10010); VASA-1 (arXiv 2404.10667); OmniHuman (arXiv 2502.01061, 2508.19209); TalkingMachines (arXiv 2506.03099); Avatar Forcing (arXiv 2601.00664); Livatar-1 (arXiv 2507.18649); Wan-Streamer (arXiv 2606.25041); TalkVid (arXiv 2508.13618); CMU 10-423 Lecture 24; Levinson &amp; Torreira 2015; SAG-AFTRA, Variety, TheWrap, LA Magazine, NRG. Demo videos belong to their creators, shown for teaching.</a:t>
            </a:r>
            <a:endParaRPr lang="en-US" sz="85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1115"/>
          <p:cNvSpPr txBox="1"/>
          <p:nvPr/>
        </p:nvSpPr>
        <p:spPr>
          <a:xfrm>
            <a:off x="548640" y="868680"/>
            <a:ext cx="8046720" cy="274320"/>
          </a:xfrm>
          <a:prstGeom prst="rect">
            <a:avLst/>
          </a:prstGeom>
          <a:noFill/>
          <a:ln/>
        </p:spPr>
        <p:txBody>
          <a:bodyPr wrap="square" lIns="0" tIns="0" rIns="0" bIns="0" rtlCol="0" anchor="t"/>
          <a:lstStyle/>
          <a:p>
            <a:pPr indent="0" marL="0">
              <a:buNone/>
            </a:pPr>
            <a:r>
              <a:rPr lang="en-US" sz="1100" b="1" spc="300" kern="0" dirty="0">
                <a:solidFill>
                  <a:srgbClr val="E7A07F"/>
                </a:solidFill>
                <a:latin typeface="Calibri" pitchFamily="34" charset="0"/>
                <a:ea typeface="Calibri" pitchFamily="34" charset="-122"/>
                <a:cs typeface="Calibri" pitchFamily="34" charset="-120"/>
              </a:rPr>
              <a:t>APPENDIX</a:t>
            </a:r>
            <a:endParaRPr lang="en-US" sz="1100" dirty="0"/>
          </a:p>
        </p:txBody>
      </p:sp>
      <p:sp>
        <p:nvSpPr>
          <p:cNvPr id="3" name="text-1116"/>
          <p:cNvSpPr txBox="1"/>
          <p:nvPr/>
        </p:nvSpPr>
        <p:spPr>
          <a:xfrm>
            <a:off x="548640" y="1188720"/>
            <a:ext cx="2743200" cy="1005840"/>
          </a:xfrm>
          <a:prstGeom prst="rect">
            <a:avLst/>
          </a:prstGeom>
          <a:noFill/>
          <a:ln/>
        </p:spPr>
        <p:txBody>
          <a:bodyPr wrap="square" lIns="0" tIns="0" rIns="0" bIns="0" rtlCol="0" anchor="ctr"/>
          <a:lstStyle/>
          <a:p>
            <a:pPr indent="0" marL="0">
              <a:buNone/>
            </a:pPr>
            <a:r>
              <a:rPr lang="en-US" sz="6200" i="1" dirty="0">
                <a:solidFill>
                  <a:srgbClr val="E7A07F"/>
                </a:solidFill>
                <a:latin typeface="Cambria" pitchFamily="34" charset="0"/>
                <a:ea typeface="Cambria" pitchFamily="34" charset="-122"/>
                <a:cs typeface="Cambria" pitchFamily="34" charset="-120"/>
              </a:rPr>
              <a:t>A</a:t>
            </a:r>
            <a:endParaRPr lang="en-US" sz="6200" dirty="0"/>
          </a:p>
        </p:txBody>
      </p:sp>
      <p:sp>
        <p:nvSpPr>
          <p:cNvPr id="4" name="text-1117"/>
          <p:cNvSpPr txBox="1"/>
          <p:nvPr/>
        </p:nvSpPr>
        <p:spPr>
          <a:xfrm>
            <a:off x="548640" y="2240280"/>
            <a:ext cx="8046720" cy="685800"/>
          </a:xfrm>
          <a:prstGeom prst="rect">
            <a:avLst/>
          </a:prstGeom>
          <a:noFill/>
          <a:ln/>
        </p:spPr>
        <p:txBody>
          <a:bodyPr wrap="square" lIns="0" tIns="0" rIns="0" bIns="0" rtlCol="0" anchor="ctr"/>
          <a:lstStyle/>
          <a:p>
            <a:pPr indent="0" marL="0">
              <a:buNone/>
            </a:pPr>
            <a:r>
              <a:rPr lang="en-US" sz="3600" dirty="0">
                <a:solidFill>
                  <a:srgbClr val="F4F0E8"/>
                </a:solidFill>
                <a:latin typeface="Cambria" pitchFamily="34" charset="0"/>
                <a:ea typeface="Cambria" pitchFamily="34" charset="-122"/>
                <a:cs typeface="Cambria" pitchFamily="34" charset="-120"/>
              </a:rPr>
              <a:t>Do it yourself</a:t>
            </a:r>
            <a:endParaRPr lang="en-US" sz="3600" dirty="0"/>
          </a:p>
        </p:txBody>
      </p:sp>
      <p:sp>
        <p:nvSpPr>
          <p:cNvPr id="5" name="text-1118"/>
          <p:cNvSpPr txBox="1"/>
          <p:nvPr/>
        </p:nvSpPr>
        <p:spPr>
          <a:xfrm>
            <a:off x="548640" y="3063240"/>
            <a:ext cx="8046720" cy="548640"/>
          </a:xfrm>
          <a:prstGeom prst="rect">
            <a:avLst/>
          </a:prstGeom>
          <a:noFill/>
          <a:ln/>
        </p:spPr>
        <p:txBody>
          <a:bodyPr wrap="square" lIns="0" tIns="0" rIns="0" bIns="0" rtlCol="0" anchor="t"/>
          <a:lstStyle/>
          <a:p>
            <a:pPr indent="0" marL="0">
              <a:buNone/>
            </a:pPr>
            <a:r>
              <a:rPr lang="en-US" sz="1600" dirty="0">
                <a:solidFill>
                  <a:srgbClr val="CFC8BA"/>
                </a:solidFill>
                <a:latin typeface="Calibri" pitchFamily="34" charset="0"/>
                <a:ea typeface="Calibri" pitchFamily="34" charset="-122"/>
                <a:cs typeface="Calibri" pitchFamily="34" charset="-120"/>
              </a:rPr>
              <a:t>Tools, a workflow, prompts and checks for Assignments 2 and 3</a:t>
            </a:r>
            <a:endParaRPr lang="en-US" sz="16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Toolkit: open models for each job</a:t>
            </a:r>
            <a:endParaRPr lang="en-US" sz="2800" dirty="0"/>
          </a:p>
        </p:txBody>
      </p:sp>
      <p:graphicFrame>
        <p:nvGraphicFramePr>
          <p:cNvPr id="3" name="table-1119"/>
          <p:cNvGraphicFramePr>
            <a:graphicFrameLocks noGrp="1"/>
          </p:cNvGraphicFramePr>
          <p:nvPr>
            <p:extLst>
              <p:ext uri="{D42A27DB-BD31-4B8C-83A1-F6EECF244321}">
                <p14:modId xmlns:p14="http://schemas.microsoft.com/office/powerpoint/2010/main" val="1579011935"/>
              </p:ext>
            </p:extLst>
          </p:nvPr>
        </p:nvGraphicFramePr>
        <p:xfrm>
          <a:off x="548640" y="1051560"/>
          <a:ext cx="8046720" cy="914400"/>
        </p:xfrm>
        <a:graphic>
          <a:graphicData uri="http://schemas.openxmlformats.org/drawingml/2006/table">
            <a:tbl>
              <a:tblPr/>
              <a:tblGrid>
                <a:gridCol w="1737360"/>
                <a:gridCol w="1920240"/>
                <a:gridCol w="2743200"/>
                <a:gridCol w="1645920"/>
              </a:tblGrid>
              <a:tr h="365760">
                <a:tc>
                  <a:txBody>
                    <a:bodyPr/>
                    <a:lstStyle/>
                    <a:p>
                      <a:pPr indent="0" marL="0">
                        <a:buNone/>
                      </a:pPr>
                      <a:r>
                        <a:rPr lang="en-US" sz="1100" b="1" dirty="0">
                          <a:solidFill>
                            <a:srgbClr val="E7A07F"/>
                          </a:solidFill>
                          <a:latin typeface="Calibri" pitchFamily="34" charset="0"/>
                          <a:ea typeface="Calibri" pitchFamily="34" charset="-122"/>
                          <a:cs typeface="Calibri" pitchFamily="34" charset="-120"/>
                        </a:rPr>
                        <a:t>Job</a:t>
                      </a:r>
                      <a:endParaRPr lang="en-US" sz="11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00" b="1" dirty="0">
                          <a:solidFill>
                            <a:srgbClr val="E7A07F"/>
                          </a:solidFill>
                          <a:latin typeface="Calibri" pitchFamily="34" charset="0"/>
                          <a:ea typeface="Calibri" pitchFamily="34" charset="-122"/>
                          <a:cs typeface="Calibri" pitchFamily="34" charset="-120"/>
                        </a:rPr>
                        <a:t>Open model</a:t>
                      </a:r>
                      <a:endParaRPr lang="en-US" sz="11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00" b="1" dirty="0">
                          <a:solidFill>
                            <a:srgbClr val="E7A07F"/>
                          </a:solidFill>
                          <a:latin typeface="Calibri" pitchFamily="34" charset="0"/>
                          <a:ea typeface="Calibri" pitchFamily="34" charset="-122"/>
                          <a:cs typeface="Calibri" pitchFamily="34" charset="-120"/>
                        </a:rPr>
                        <a:t>Size / hardware (as reported)</a:t>
                      </a:r>
                      <a:endParaRPr lang="en-US" sz="11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100" b="1" dirty="0">
                          <a:solidFill>
                            <a:srgbClr val="E7A07F"/>
                          </a:solidFill>
                          <a:latin typeface="Calibri" pitchFamily="34" charset="0"/>
                          <a:ea typeface="Calibri" pitchFamily="34" charset="-122"/>
                          <a:cs typeface="Calibri" pitchFamily="34" charset="-120"/>
                        </a:rPr>
                        <a:t>Licence</a:t>
                      </a:r>
                      <a:endParaRPr lang="en-US" sz="110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050" b="1" dirty="0">
                          <a:solidFill>
                            <a:srgbClr val="F4F0E8"/>
                          </a:solidFill>
                          <a:latin typeface="Calibri" pitchFamily="34" charset="0"/>
                          <a:ea typeface="Calibri" pitchFamily="34" charset="-122"/>
                          <a:cs typeface="Calibri" pitchFamily="34" charset="-120"/>
                        </a:rPr>
                        <a:t>Picture + sound together</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LTX-2 (Lightricks)</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19B; one large GPU; ComfyUI support</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LTX-2 Community</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050" b="1" dirty="0">
                          <a:solidFill>
                            <a:srgbClr val="F4F0E8"/>
                          </a:solidFill>
                          <a:latin typeface="Calibri" pitchFamily="34" charset="0"/>
                          <a:ea typeface="Calibri" pitchFamily="34" charset="-122"/>
                          <a:cs typeface="Calibri" pitchFamily="34" charset="-120"/>
                        </a:rPr>
                        <a:t>Picture + sound, lighter</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Kandinsky 6.0 Lite · NAVA</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3B · 6.3B</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MIT · Apache-2.0</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050" b="1" dirty="0">
                          <a:solidFill>
                            <a:srgbClr val="F4F0E8"/>
                          </a:solidFill>
                          <a:latin typeface="Calibri" pitchFamily="34" charset="0"/>
                          <a:ea typeface="Calibri" pitchFamily="34" charset="-122"/>
                          <a:cs typeface="Calibri" pitchFamily="34" charset="-120"/>
                        </a:rPr>
                        <a:t>Two-person dialogue</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Ovi · MultiTalk</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11B · 480p on one RTX 4090 (low-VRAM mode)</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Apache-2.0</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050" b="1" dirty="0">
                          <a:solidFill>
                            <a:srgbClr val="F4F0E8"/>
                          </a:solidFill>
                          <a:latin typeface="Calibri" pitchFamily="34" charset="0"/>
                          <a:ea typeface="Calibri" pitchFamily="34" charset="-122"/>
                          <a:cs typeface="Calibri" pitchFamily="34" charset="-120"/>
                        </a:rPr>
                        <a:t>Add Foley to a silent clip</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MMAudio · HunyuanVideo-Foley</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MMAudio from 157M: 8 s of audio in ~1.2 s</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MMAudio weights non-commercial</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050" b="1" dirty="0">
                          <a:solidFill>
                            <a:srgbClr val="F4F0E8"/>
                          </a:solidFill>
                          <a:latin typeface="Calibri" pitchFamily="34" charset="0"/>
                          <a:ea typeface="Calibri" pitchFamily="34" charset="-122"/>
                          <a:cs typeface="Calibri" pitchFamily="34" charset="-120"/>
                        </a:rPr>
                        <a:t>Lip-sync an existing video</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LatentSync 1.5 · MuseTalk</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~8 GB GPU memory · 30+ fps (256×256 face)</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Apache-2.0 · open</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050" b="1" dirty="0">
                          <a:solidFill>
                            <a:srgbClr val="F4F0E8"/>
                          </a:solidFill>
                          <a:latin typeface="Calibri" pitchFamily="34" charset="0"/>
                          <a:ea typeface="Calibri" pitchFamily="34" charset="-122"/>
                          <a:cs typeface="Calibri" pitchFamily="34" charset="-120"/>
                        </a:rPr>
                        <a:t>Re-dub a whole video</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InfiniteTalk</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480p/720p; unlimited length</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Apache-2.0</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365760">
                <a:tc>
                  <a:txBody>
                    <a:bodyPr/>
                    <a:lstStyle/>
                    <a:p>
                      <a:pPr indent="0" marL="0">
                        <a:buNone/>
                      </a:pPr>
                      <a:r>
                        <a:rPr lang="en-US" sz="1050" b="1" dirty="0">
                          <a:solidFill>
                            <a:srgbClr val="F4F0E8"/>
                          </a:solidFill>
                          <a:latin typeface="Calibri" pitchFamily="34" charset="0"/>
                          <a:ea typeface="Calibri" pitchFamily="34" charset="-122"/>
                          <a:cs typeface="Calibri" pitchFamily="34" charset="-120"/>
                        </a:rPr>
                        <a:t>Talking or singing body</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Wan2.2-S2V · HunyuanVideo-Avatar</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14B · 24 GB min (10 GB with TeaCache)</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050" dirty="0">
                          <a:solidFill>
                            <a:srgbClr val="CFC8BA"/>
                          </a:solidFill>
                          <a:latin typeface="Calibri" pitchFamily="34" charset="0"/>
                          <a:ea typeface="Calibri" pitchFamily="34" charset="-122"/>
                          <a:cs typeface="Calibri" pitchFamily="34" charset="-120"/>
                        </a:rPr>
                        <a:t>Apache-2.0 · Tencent licence</a:t>
                      </a:r>
                      <a:endParaRPr lang="en-US" sz="1050" dirty="0">
                        <a:latin typeface="Calibri" charset="0"/>
                        <a:ea typeface="Calibri" charset="0"/>
                        <a:cs typeface="Calibri" charset="0"/>
                      </a:endParaRPr>
                    </a:p>
                  </a:txBody>
                  <a:tcPr marL="91440" marR="91440" marT="36576" marB="36576"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4" name="text-1120"/>
          <p:cNvSpPr txBox="1"/>
          <p:nvPr/>
        </p:nvSpPr>
        <p:spPr>
          <a:xfrm>
            <a:off x="548640" y="4370832"/>
            <a:ext cx="8046720" cy="365760"/>
          </a:xfrm>
          <a:prstGeom prst="rect">
            <a:avLst/>
          </a:prstGeom>
          <a:noFill/>
          <a:ln/>
        </p:spPr>
        <p:txBody>
          <a:bodyPr wrap="square" lIns="0" tIns="0" rIns="0" bIns="0" rtlCol="0" anchor="t"/>
          <a:lstStyle/>
          <a:p>
            <a:pPr indent="0" marL="0">
              <a:buNone/>
            </a:pPr>
            <a:r>
              <a:rPr lang="en-US" sz="1050" dirty="0">
                <a:solidFill>
                  <a:srgbClr val="8F877B"/>
                </a:solidFill>
                <a:latin typeface="Calibri" pitchFamily="34" charset="0"/>
                <a:ea typeface="Calibri" pitchFamily="34" charset="-122"/>
                <a:cs typeface="Calibri" pitchFamily="34" charset="-120"/>
              </a:rPr>
              <a:t>Check each licence before commercial use. Closed options with native sound: Veo 3.1, Seedance 2.0, Kling, Vidu, MiniMax (via their apps or APIs).</a:t>
            </a:r>
            <a:endParaRPr lang="en-US" sz="1050" dirty="0"/>
          </a:p>
        </p:txBody>
      </p:sp>
      <p:sp>
        <p:nvSpPr>
          <p:cNvPr id="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Workflow: a talking character in one evening</a:t>
            </a:r>
            <a:endParaRPr lang="en-US" sz="2800" dirty="0"/>
          </a:p>
        </p:txBody>
      </p:sp>
      <p:sp>
        <p:nvSpPr>
          <p:cNvPr id="3" name="card-1121"/>
          <p:cNvSpPr/>
          <p:nvPr/>
        </p:nvSpPr>
        <p:spPr>
          <a:xfrm>
            <a:off x="548640" y="1234440"/>
            <a:ext cx="1375258" cy="2240280"/>
          </a:xfrm>
          <a:prstGeom prst="roundRect">
            <a:avLst>
              <a:gd name="adj" fmla="val 5319"/>
            </a:avLst>
          </a:prstGeom>
          <a:solidFill>
            <a:srgbClr val="2B2926"/>
          </a:solidFill>
          <a:ln w="12700">
            <a:solidFill>
              <a:srgbClr val="2B2926"/>
            </a:solidFill>
            <a:prstDash val="solid"/>
          </a:ln>
        </p:spPr>
      </p:sp>
      <p:sp>
        <p:nvSpPr>
          <p:cNvPr id="4" name="text-1122"/>
          <p:cNvSpPr txBox="1"/>
          <p:nvPr/>
        </p:nvSpPr>
        <p:spPr>
          <a:xfrm>
            <a:off x="694944" y="1435608"/>
            <a:ext cx="1082650" cy="868680"/>
          </a:xfrm>
          <a:prstGeom prst="rect">
            <a:avLst/>
          </a:prstGeom>
          <a:noFill/>
          <a:ln/>
        </p:spPr>
        <p:txBody>
          <a:bodyPr wrap="square" lIns="0" tIns="0" rIns="0" bIns="0" rtlCol="0" anchor="ctr"/>
          <a:lstStyle/>
          <a:p>
            <a:pPr indent="0" marL="0">
              <a:buNone/>
            </a:pPr>
            <a:r>
              <a:rPr lang="en-US" sz="1900" dirty="0">
                <a:solidFill>
                  <a:srgbClr val="E7A07F"/>
                </a:solidFill>
                <a:latin typeface="Cambria" pitchFamily="34" charset="0"/>
                <a:ea typeface="Cambria" pitchFamily="34" charset="-122"/>
                <a:cs typeface="Cambria" pitchFamily="34" charset="-120"/>
              </a:rPr>
              <a:t>1 · Voice</a:t>
            </a:r>
            <a:endParaRPr lang="en-US" sz="1900" dirty="0"/>
          </a:p>
        </p:txBody>
      </p:sp>
      <p:sp>
        <p:nvSpPr>
          <p:cNvPr id="5" name="text-1123"/>
          <p:cNvSpPr txBox="1"/>
          <p:nvPr/>
        </p:nvSpPr>
        <p:spPr>
          <a:xfrm>
            <a:off x="694944" y="2350008"/>
            <a:ext cx="1082650"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Record the line yourself on your phone, in a quiet room. Timing is your performance</a:t>
            </a:r>
            <a:endParaRPr lang="en-US" sz="1150" dirty="0"/>
          </a:p>
        </p:txBody>
      </p:sp>
      <p:sp>
        <p:nvSpPr>
          <p:cNvPr id="6" name="text-1124"/>
          <p:cNvSpPr txBox="1"/>
          <p:nvPr/>
        </p:nvSpPr>
        <p:spPr>
          <a:xfrm>
            <a:off x="1942186"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7" name="card-1125"/>
          <p:cNvSpPr/>
          <p:nvPr/>
        </p:nvSpPr>
        <p:spPr>
          <a:xfrm>
            <a:off x="2216506" y="1234440"/>
            <a:ext cx="1375258" cy="2240280"/>
          </a:xfrm>
          <a:prstGeom prst="roundRect">
            <a:avLst>
              <a:gd name="adj" fmla="val 5319"/>
            </a:avLst>
          </a:prstGeom>
          <a:solidFill>
            <a:srgbClr val="2B2926"/>
          </a:solidFill>
          <a:ln w="12700">
            <a:solidFill>
              <a:srgbClr val="2B2926"/>
            </a:solidFill>
            <a:prstDash val="solid"/>
          </a:ln>
        </p:spPr>
      </p:sp>
      <p:sp>
        <p:nvSpPr>
          <p:cNvPr id="8" name="text-1126"/>
          <p:cNvSpPr txBox="1"/>
          <p:nvPr/>
        </p:nvSpPr>
        <p:spPr>
          <a:xfrm>
            <a:off x="2362810" y="1435608"/>
            <a:ext cx="1082650" cy="868680"/>
          </a:xfrm>
          <a:prstGeom prst="rect">
            <a:avLst/>
          </a:prstGeom>
          <a:noFill/>
          <a:ln/>
        </p:spPr>
        <p:txBody>
          <a:bodyPr wrap="square" lIns="0" tIns="0" rIns="0" bIns="0" rtlCol="0" anchor="ctr"/>
          <a:lstStyle/>
          <a:p>
            <a:pPr indent="0" marL="0">
              <a:buNone/>
            </a:pPr>
            <a:r>
              <a:rPr lang="en-US" sz="1900" dirty="0">
                <a:solidFill>
                  <a:srgbClr val="E7A07F"/>
                </a:solidFill>
                <a:latin typeface="Cambria" pitchFamily="34" charset="0"/>
                <a:ea typeface="Cambria" pitchFamily="34" charset="-122"/>
                <a:cs typeface="Cambria" pitchFamily="34" charset="-120"/>
              </a:rPr>
              <a:t>2 · Face</a:t>
            </a:r>
            <a:endParaRPr lang="en-US" sz="1900" dirty="0"/>
          </a:p>
        </p:txBody>
      </p:sp>
      <p:sp>
        <p:nvSpPr>
          <p:cNvPr id="9" name="text-1127"/>
          <p:cNvSpPr txBox="1"/>
          <p:nvPr/>
        </p:nvSpPr>
        <p:spPr>
          <a:xfrm>
            <a:off x="2362810" y="2350008"/>
            <a:ext cx="1082650"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Generate or paint one image of the character, front-facing, mouth visible, good light</a:t>
            </a:r>
            <a:endParaRPr lang="en-US" sz="1150" dirty="0"/>
          </a:p>
        </p:txBody>
      </p:sp>
      <p:sp>
        <p:nvSpPr>
          <p:cNvPr id="10" name="text-1128"/>
          <p:cNvSpPr txBox="1"/>
          <p:nvPr/>
        </p:nvSpPr>
        <p:spPr>
          <a:xfrm>
            <a:off x="3610051"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1" name="card-1129"/>
          <p:cNvSpPr/>
          <p:nvPr/>
        </p:nvSpPr>
        <p:spPr>
          <a:xfrm>
            <a:off x="3884371" y="1234440"/>
            <a:ext cx="1375258" cy="2240280"/>
          </a:xfrm>
          <a:prstGeom prst="roundRect">
            <a:avLst>
              <a:gd name="adj" fmla="val 5319"/>
            </a:avLst>
          </a:prstGeom>
          <a:solidFill>
            <a:srgbClr val="2B2926"/>
          </a:solidFill>
          <a:ln w="12700">
            <a:solidFill>
              <a:srgbClr val="2B2926"/>
            </a:solidFill>
            <a:prstDash val="solid"/>
          </a:ln>
        </p:spPr>
      </p:sp>
      <p:sp>
        <p:nvSpPr>
          <p:cNvPr id="12" name="text-1130"/>
          <p:cNvSpPr txBox="1"/>
          <p:nvPr/>
        </p:nvSpPr>
        <p:spPr>
          <a:xfrm>
            <a:off x="4030675" y="1435608"/>
            <a:ext cx="1082650" cy="868680"/>
          </a:xfrm>
          <a:prstGeom prst="rect">
            <a:avLst/>
          </a:prstGeom>
          <a:noFill/>
          <a:ln/>
        </p:spPr>
        <p:txBody>
          <a:bodyPr wrap="square" lIns="0" tIns="0" rIns="0" bIns="0" rtlCol="0" anchor="ctr"/>
          <a:lstStyle/>
          <a:p>
            <a:pPr indent="0" marL="0">
              <a:buNone/>
            </a:pPr>
            <a:r>
              <a:rPr lang="en-US" sz="1900" dirty="0">
                <a:solidFill>
                  <a:srgbClr val="E7A07F"/>
                </a:solidFill>
                <a:latin typeface="Cambria" pitchFamily="34" charset="0"/>
                <a:ea typeface="Cambria" pitchFamily="34" charset="-122"/>
                <a:cs typeface="Cambria" pitchFamily="34" charset="-120"/>
              </a:rPr>
              <a:t>3 · Animate</a:t>
            </a:r>
            <a:endParaRPr lang="en-US" sz="1900" dirty="0"/>
          </a:p>
        </p:txBody>
      </p:sp>
      <p:sp>
        <p:nvSpPr>
          <p:cNvPr id="13" name="text-1131"/>
          <p:cNvSpPr txBox="1"/>
          <p:nvPr/>
        </p:nvSpPr>
        <p:spPr>
          <a:xfrm>
            <a:off x="4030675" y="2350008"/>
            <a:ext cx="1082650"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Audio-to-video (LTX-2, Wan2.2-S2V, InfiniteTalk) or lip-sync (LatentSync, MuseTalk)</a:t>
            </a:r>
            <a:endParaRPr lang="en-US" sz="1150" dirty="0"/>
          </a:p>
        </p:txBody>
      </p:sp>
      <p:sp>
        <p:nvSpPr>
          <p:cNvPr id="14" name="text-1132"/>
          <p:cNvSpPr txBox="1"/>
          <p:nvPr/>
        </p:nvSpPr>
        <p:spPr>
          <a:xfrm>
            <a:off x="5277917"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5" name="card-1133"/>
          <p:cNvSpPr/>
          <p:nvPr/>
        </p:nvSpPr>
        <p:spPr>
          <a:xfrm>
            <a:off x="5552237" y="1234440"/>
            <a:ext cx="1375258" cy="2240280"/>
          </a:xfrm>
          <a:prstGeom prst="roundRect">
            <a:avLst>
              <a:gd name="adj" fmla="val 5319"/>
            </a:avLst>
          </a:prstGeom>
          <a:solidFill>
            <a:srgbClr val="2B2926"/>
          </a:solidFill>
          <a:ln w="12700">
            <a:solidFill>
              <a:srgbClr val="2B2926"/>
            </a:solidFill>
            <a:prstDash val="solid"/>
          </a:ln>
        </p:spPr>
      </p:sp>
      <p:sp>
        <p:nvSpPr>
          <p:cNvPr id="16" name="text-1134"/>
          <p:cNvSpPr txBox="1"/>
          <p:nvPr/>
        </p:nvSpPr>
        <p:spPr>
          <a:xfrm>
            <a:off x="5698541" y="1435608"/>
            <a:ext cx="1082650" cy="868680"/>
          </a:xfrm>
          <a:prstGeom prst="rect">
            <a:avLst/>
          </a:prstGeom>
          <a:noFill/>
          <a:ln/>
        </p:spPr>
        <p:txBody>
          <a:bodyPr wrap="square" lIns="0" tIns="0" rIns="0" bIns="0" rtlCol="0" anchor="ctr"/>
          <a:lstStyle/>
          <a:p>
            <a:pPr indent="0" marL="0">
              <a:buNone/>
            </a:pPr>
            <a:r>
              <a:rPr lang="en-US" sz="1900" dirty="0">
                <a:solidFill>
                  <a:srgbClr val="E7A07F"/>
                </a:solidFill>
                <a:latin typeface="Cambria" pitchFamily="34" charset="0"/>
                <a:ea typeface="Cambria" pitchFamily="34" charset="-122"/>
                <a:cs typeface="Cambria" pitchFamily="34" charset="-120"/>
              </a:rPr>
              <a:t>4 · Room</a:t>
            </a:r>
            <a:endParaRPr lang="en-US" sz="1900" dirty="0"/>
          </a:p>
        </p:txBody>
      </p:sp>
      <p:sp>
        <p:nvSpPr>
          <p:cNvPr id="17" name="text-1135"/>
          <p:cNvSpPr txBox="1"/>
          <p:nvPr/>
        </p:nvSpPr>
        <p:spPr>
          <a:xfrm>
            <a:off x="5698541" y="2350008"/>
            <a:ext cx="1082650" cy="1033272"/>
          </a:xfrm>
          <a:prstGeom prst="rect">
            <a:avLst/>
          </a:prstGeom>
          <a:noFill/>
          <a:ln/>
        </p:spPr>
        <p:txBody>
          <a:bodyPr wrap="square" lIns="0" tIns="0" rIns="0" bIns="0" rtlCol="0" anchor="t"/>
          <a:lstStyle/>
          <a:p>
            <a:pPr indent="0" marL="0">
              <a:buNone/>
            </a:pPr>
            <a:r>
              <a:rPr lang="en-US" sz="1150" dirty="0">
                <a:solidFill>
                  <a:srgbClr val="CFC8BA"/>
                </a:solidFill>
                <a:latin typeface="Calibri" pitchFamily="34" charset="0"/>
                <a:ea typeface="Calibri" pitchFamily="34" charset="-122"/>
                <a:cs typeface="Calibri" pitchFamily="34" charset="-120"/>
              </a:rPr>
              <a:t>Add ambience and Foley (MMAudio) under the voice; keep the voice on top</a:t>
            </a:r>
            <a:endParaRPr lang="en-US" sz="1150" dirty="0"/>
          </a:p>
        </p:txBody>
      </p:sp>
      <p:sp>
        <p:nvSpPr>
          <p:cNvPr id="18" name="text-1136"/>
          <p:cNvSpPr txBox="1"/>
          <p:nvPr/>
        </p:nvSpPr>
        <p:spPr>
          <a:xfrm>
            <a:off x="6945782" y="217170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latin typeface="Calibri" pitchFamily="34" charset="0"/>
                <a:ea typeface="Calibri" pitchFamily="34" charset="-122"/>
                <a:cs typeface="Calibri" pitchFamily="34" charset="-120"/>
              </a:rPr>
              <a:t>→</a:t>
            </a:r>
            <a:endParaRPr lang="en-US" sz="1400" dirty="0"/>
          </a:p>
        </p:txBody>
      </p:sp>
      <p:sp>
        <p:nvSpPr>
          <p:cNvPr id="19" name="card-1137"/>
          <p:cNvSpPr/>
          <p:nvPr/>
        </p:nvSpPr>
        <p:spPr>
          <a:xfrm>
            <a:off x="7220102" y="1234440"/>
            <a:ext cx="1375258" cy="2240280"/>
          </a:xfrm>
          <a:prstGeom prst="roundRect">
            <a:avLst>
              <a:gd name="adj" fmla="val 5319"/>
            </a:avLst>
          </a:prstGeom>
          <a:solidFill>
            <a:srgbClr val="B4472A"/>
          </a:solidFill>
          <a:ln w="12700">
            <a:solidFill>
              <a:srgbClr val="B4472A"/>
            </a:solidFill>
            <a:prstDash val="solid"/>
          </a:ln>
        </p:spPr>
      </p:sp>
      <p:sp>
        <p:nvSpPr>
          <p:cNvPr id="20" name="text-1138"/>
          <p:cNvSpPr txBox="1"/>
          <p:nvPr/>
        </p:nvSpPr>
        <p:spPr>
          <a:xfrm>
            <a:off x="7366406" y="1435608"/>
            <a:ext cx="1082650" cy="868680"/>
          </a:xfrm>
          <a:prstGeom prst="rect">
            <a:avLst/>
          </a:prstGeom>
          <a:noFill/>
          <a:ln/>
        </p:spPr>
        <p:txBody>
          <a:bodyPr wrap="square" lIns="0" tIns="0" rIns="0" bIns="0" rtlCol="0" anchor="ctr"/>
          <a:lstStyle/>
          <a:p>
            <a:pPr indent="0" marL="0">
              <a:buNone/>
            </a:pPr>
            <a:r>
              <a:rPr lang="en-US" sz="1900" dirty="0">
                <a:solidFill>
                  <a:srgbClr val="FBF3EC"/>
                </a:solidFill>
                <a:latin typeface="Cambria" pitchFamily="34" charset="0"/>
                <a:ea typeface="Cambria" pitchFamily="34" charset="-122"/>
                <a:cs typeface="Cambria" pitchFamily="34" charset="-120"/>
              </a:rPr>
              <a:t>5 · Check</a:t>
            </a:r>
            <a:endParaRPr lang="en-US" sz="1900" dirty="0"/>
          </a:p>
        </p:txBody>
      </p:sp>
      <p:sp>
        <p:nvSpPr>
          <p:cNvPr id="21" name="text-1139"/>
          <p:cNvSpPr txBox="1"/>
          <p:nvPr/>
        </p:nvSpPr>
        <p:spPr>
          <a:xfrm>
            <a:off x="7366406" y="2350008"/>
            <a:ext cx="1082650" cy="1033272"/>
          </a:xfrm>
          <a:prstGeom prst="rect">
            <a:avLst/>
          </a:prstGeom>
          <a:noFill/>
          <a:ln/>
        </p:spPr>
        <p:txBody>
          <a:bodyPr wrap="square" lIns="0" tIns="0" rIns="0" bIns="0" rtlCol="0" anchor="t"/>
          <a:lstStyle/>
          <a:p>
            <a:pPr indent="0" marL="0">
              <a:buNone/>
            </a:pPr>
            <a:r>
              <a:rPr lang="en-US" sz="1150" dirty="0">
                <a:solidFill>
                  <a:srgbClr val="FBF3EC"/>
                </a:solidFill>
                <a:latin typeface="Calibri" pitchFamily="34" charset="0"/>
                <a:ea typeface="Calibri" pitchFamily="34" charset="-122"/>
                <a:cs typeface="Calibri" pitchFamily="34" charset="-120"/>
              </a:rPr>
              <a:t>Run the review checklist; fix and re-generate only the failing shot</a:t>
            </a:r>
            <a:endParaRPr lang="en-US" sz="1150" dirty="0"/>
          </a:p>
        </p:txBody>
      </p:sp>
      <p:sp>
        <p:nvSpPr>
          <p:cNvPr id="22" name="text-1140"/>
          <p:cNvSpPr txBox="1"/>
          <p:nvPr/>
        </p:nvSpPr>
        <p:spPr>
          <a:xfrm>
            <a:off x="548640" y="3657600"/>
            <a:ext cx="8046720" cy="45720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Your own voice avoids every consent problem in Story 4, and gives you exact control of timing.</a:t>
            </a:r>
            <a:endParaRPr lang="en-US" sz="1100" dirty="0"/>
          </a:p>
        </p:txBody>
      </p:sp>
      <p:sp>
        <p:nvSpPr>
          <p:cNvPr id="23"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Review checklist for a generated performance</a:t>
            </a:r>
            <a:endParaRPr lang="en-US" sz="2800" dirty="0"/>
          </a:p>
        </p:txBody>
      </p:sp>
      <p:sp>
        <p:nvSpPr>
          <p:cNvPr id="3" name="card-1141"/>
          <p:cNvSpPr/>
          <p:nvPr/>
        </p:nvSpPr>
        <p:spPr>
          <a:xfrm>
            <a:off x="548640" y="1024128"/>
            <a:ext cx="2572512" cy="1554480"/>
          </a:xfrm>
          <a:prstGeom prst="roundRect">
            <a:avLst>
              <a:gd name="adj" fmla="val 4706"/>
            </a:avLst>
          </a:prstGeom>
          <a:solidFill>
            <a:srgbClr val="2B2926"/>
          </a:solidFill>
          <a:ln w="12700">
            <a:solidFill>
              <a:srgbClr val="2B2926"/>
            </a:solidFill>
            <a:prstDash val="solid"/>
          </a:ln>
        </p:spPr>
      </p:sp>
      <p:pic>
        <p:nvPicPr>
          <p:cNvPr id="4" name="thumb-1142" descr="/tmp/claude-0/-home-claude/3f57d8ae-af99-58f6-a974-209369218365/scratchpad/build/covers/vasa_mona.jpg">    </p:cNvPr>
          <p:cNvPicPr>
            <a:picLocks noChangeAspect="1"/>
          </p:cNvPicPr>
          <p:nvPr/>
        </p:nvPicPr>
        <p:blipFill>
          <a:blip r:embed="rId1"/>
          <a:srcRect l="0" r="0" t="35466" b="35466"/>
          <a:stretch/>
        </p:blipFill>
        <p:spPr>
          <a:xfrm>
            <a:off x="548640" y="1024128"/>
            <a:ext cx="2572512" cy="841248"/>
          </a:xfrm>
          <a:prstGeom prst="rect">
            <a:avLst/>
          </a:prstGeom>
        </p:spPr>
      </p:pic>
      <p:sp>
        <p:nvSpPr>
          <p:cNvPr id="5" name="text-1143"/>
          <p:cNvSpPr txBox="1"/>
          <p:nvPr/>
        </p:nvSpPr>
        <p:spPr>
          <a:xfrm>
            <a:off x="676656" y="1938528"/>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Lips</a:t>
            </a:r>
            <a:endParaRPr lang="en-US" sz="1350" dirty="0"/>
          </a:p>
        </p:txBody>
      </p:sp>
      <p:sp>
        <p:nvSpPr>
          <p:cNvPr id="6" name="text-1144"/>
          <p:cNvSpPr txBox="1"/>
          <p:nvPr/>
        </p:nvSpPr>
        <p:spPr>
          <a:xfrm>
            <a:off x="676656" y="2194560"/>
            <a:ext cx="2316480" cy="347472"/>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Full closure on p, b, m</a:t>
            </a:r>
            <a:endParaRPr lang="en-US" sz="1200" dirty="0"/>
          </a:p>
        </p:txBody>
      </p:sp>
      <p:sp>
        <p:nvSpPr>
          <p:cNvPr id="7" name="card-1145"/>
          <p:cNvSpPr/>
          <p:nvPr/>
        </p:nvSpPr>
        <p:spPr>
          <a:xfrm>
            <a:off x="3285744" y="1024128"/>
            <a:ext cx="2572512" cy="1554480"/>
          </a:xfrm>
          <a:prstGeom prst="roundRect">
            <a:avLst>
              <a:gd name="adj" fmla="val 4706"/>
            </a:avLst>
          </a:prstGeom>
          <a:solidFill>
            <a:srgbClr val="2B2926"/>
          </a:solidFill>
          <a:ln w="12700">
            <a:solidFill>
              <a:srgbClr val="2B2926"/>
            </a:solidFill>
            <a:prstDash val="solid"/>
          </a:ln>
        </p:spPr>
      </p:sp>
      <p:pic>
        <p:nvPicPr>
          <p:cNvPr id="8" name="thumb-1146" descr="/tmp/claude-0/-home-claude/3f57d8ae-af99-58f6-a974-209369218365/scratchpad/build/covers/lagA.jpg">    </p:cNvPr>
          <p:cNvPicPr>
            <a:picLocks noChangeAspect="1"/>
          </p:cNvPicPr>
          <p:nvPr/>
        </p:nvPicPr>
        <p:blipFill>
          <a:blip r:embed="rId2"/>
          <a:srcRect l="0" r="0" t="20932" b="20932"/>
          <a:stretch/>
        </p:blipFill>
        <p:spPr>
          <a:xfrm>
            <a:off x="3285744" y="1024128"/>
            <a:ext cx="2572512" cy="841248"/>
          </a:xfrm>
          <a:prstGeom prst="rect">
            <a:avLst/>
          </a:prstGeom>
        </p:spPr>
      </p:pic>
      <p:sp>
        <p:nvSpPr>
          <p:cNvPr id="9" name="text-1147"/>
          <p:cNvSpPr txBox="1"/>
          <p:nvPr/>
        </p:nvSpPr>
        <p:spPr>
          <a:xfrm>
            <a:off x="3413760" y="1938528"/>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Timing</a:t>
            </a:r>
            <a:endParaRPr lang="en-US" sz="1350" dirty="0"/>
          </a:p>
        </p:txBody>
      </p:sp>
      <p:sp>
        <p:nvSpPr>
          <p:cNvPr id="10" name="text-1148"/>
          <p:cNvSpPr txBox="1"/>
          <p:nvPr/>
        </p:nvSpPr>
        <p:spPr>
          <a:xfrm>
            <a:off x="3413760" y="2194560"/>
            <a:ext cx="2316480" cy="347472"/>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Scrub to a consonant: right frame?</a:t>
            </a:r>
            <a:endParaRPr lang="en-US" sz="1200" dirty="0"/>
          </a:p>
        </p:txBody>
      </p:sp>
      <p:sp>
        <p:nvSpPr>
          <p:cNvPr id="11" name="card-1149"/>
          <p:cNvSpPr/>
          <p:nvPr/>
        </p:nvSpPr>
        <p:spPr>
          <a:xfrm>
            <a:off x="6022848" y="1024128"/>
            <a:ext cx="2572512" cy="1554480"/>
          </a:xfrm>
          <a:prstGeom prst="roundRect">
            <a:avLst>
              <a:gd name="adj" fmla="val 4706"/>
            </a:avLst>
          </a:prstGeom>
          <a:solidFill>
            <a:srgbClr val="2B2926"/>
          </a:solidFill>
          <a:ln w="12700">
            <a:solidFill>
              <a:srgbClr val="2B2926"/>
            </a:solidFill>
            <a:prstDash val="solid"/>
          </a:ln>
        </p:spPr>
      </p:sp>
      <p:pic>
        <p:nvPicPr>
          <p:cNvPr id="12" name="thumb-1150" descr="/tmp/claude-0/-home-claude/3f57d8ae-af99-58f6-a974-209369218365/scratchpad/build/covers/ovi_car.jpg">    </p:cNvPr>
          <p:cNvPicPr>
            <a:picLocks noChangeAspect="1"/>
          </p:cNvPicPr>
          <p:nvPr/>
        </p:nvPicPr>
        <p:blipFill>
          <a:blip r:embed="rId3"/>
          <a:srcRect l="0" r="0" t="18290" b="18290"/>
          <a:stretch/>
        </p:blipFill>
        <p:spPr>
          <a:xfrm>
            <a:off x="6022848" y="1024128"/>
            <a:ext cx="2572512" cy="841248"/>
          </a:xfrm>
          <a:prstGeom prst="rect">
            <a:avLst/>
          </a:prstGeom>
        </p:spPr>
      </p:pic>
      <p:sp>
        <p:nvSpPr>
          <p:cNvPr id="13" name="text-1151"/>
          <p:cNvSpPr txBox="1"/>
          <p:nvPr/>
        </p:nvSpPr>
        <p:spPr>
          <a:xfrm>
            <a:off x="6150864" y="1938528"/>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Voice</a:t>
            </a:r>
            <a:endParaRPr lang="en-US" sz="1350" dirty="0"/>
          </a:p>
        </p:txBody>
      </p:sp>
      <p:sp>
        <p:nvSpPr>
          <p:cNvPr id="14" name="text-1152"/>
          <p:cNvSpPr txBox="1"/>
          <p:nvPr/>
        </p:nvSpPr>
        <p:spPr>
          <a:xfrm>
            <a:off x="6150864" y="2194560"/>
            <a:ext cx="2316480" cy="347472"/>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Same voice across shots?</a:t>
            </a:r>
            <a:endParaRPr lang="en-US" sz="1200" dirty="0"/>
          </a:p>
        </p:txBody>
      </p:sp>
      <p:sp>
        <p:nvSpPr>
          <p:cNvPr id="15" name="card-1153"/>
          <p:cNvSpPr/>
          <p:nvPr/>
        </p:nvSpPr>
        <p:spPr>
          <a:xfrm>
            <a:off x="548640" y="2743200"/>
            <a:ext cx="2572512" cy="1554480"/>
          </a:xfrm>
          <a:prstGeom prst="roundRect">
            <a:avLst>
              <a:gd name="adj" fmla="val 4706"/>
            </a:avLst>
          </a:prstGeom>
          <a:solidFill>
            <a:srgbClr val="2B2926"/>
          </a:solidFill>
          <a:ln w="12700">
            <a:solidFill>
              <a:srgbClr val="2B2926"/>
            </a:solidFill>
            <a:prstDash val="solid"/>
          </a:ln>
        </p:spPr>
      </p:sp>
      <p:pic>
        <p:nvPicPr>
          <p:cNvPr id="16" name="thumb-1154" descr="/tmp/claude-0/-home-claude/3f57d8ae-af99-58f6-a974-209369218365/scratchpad/build/covers/hunyuan_guitar.jpg">    </p:cNvPr>
          <p:cNvPicPr>
            <a:picLocks noChangeAspect="1"/>
          </p:cNvPicPr>
          <p:nvPr/>
        </p:nvPicPr>
        <p:blipFill>
          <a:blip r:embed="rId4"/>
          <a:srcRect l="0" r="0" t="27704" b="27704"/>
          <a:stretch/>
        </p:blipFill>
        <p:spPr>
          <a:xfrm>
            <a:off x="548640" y="2743200"/>
            <a:ext cx="2572512" cy="841248"/>
          </a:xfrm>
          <a:prstGeom prst="rect">
            <a:avLst/>
          </a:prstGeom>
        </p:spPr>
      </p:pic>
      <p:sp>
        <p:nvSpPr>
          <p:cNvPr id="17" name="text-1155"/>
          <p:cNvSpPr txBox="1"/>
          <p:nvPr/>
        </p:nvSpPr>
        <p:spPr>
          <a:xfrm>
            <a:off x="676656" y="3657600"/>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Body</a:t>
            </a:r>
            <a:endParaRPr lang="en-US" sz="1350" dirty="0"/>
          </a:p>
        </p:txBody>
      </p:sp>
      <p:sp>
        <p:nvSpPr>
          <p:cNvPr id="18" name="text-1156"/>
          <p:cNvSpPr txBox="1"/>
          <p:nvPr/>
        </p:nvSpPr>
        <p:spPr>
          <a:xfrm>
            <a:off x="676656" y="3913632"/>
            <a:ext cx="2316480" cy="347472"/>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Gaze motivated? Hands in rhythm?</a:t>
            </a:r>
            <a:endParaRPr lang="en-US" sz="1200" dirty="0"/>
          </a:p>
        </p:txBody>
      </p:sp>
      <p:sp>
        <p:nvSpPr>
          <p:cNvPr id="19" name="card-1157"/>
          <p:cNvSpPr/>
          <p:nvPr/>
        </p:nvSpPr>
        <p:spPr>
          <a:xfrm>
            <a:off x="3285744" y="2743200"/>
            <a:ext cx="2572512" cy="1554480"/>
          </a:xfrm>
          <a:prstGeom prst="roundRect">
            <a:avLst>
              <a:gd name="adj" fmla="val 4706"/>
            </a:avLst>
          </a:prstGeom>
          <a:solidFill>
            <a:srgbClr val="2B2926"/>
          </a:solidFill>
          <a:ln w="12700">
            <a:solidFill>
              <a:srgbClr val="2B2926"/>
            </a:solidFill>
            <a:prstDash val="solid"/>
          </a:ln>
        </p:spPr>
      </p:sp>
      <p:pic>
        <p:nvPicPr>
          <p:cNvPr id="20" name="thumb-1158" descr="/tmp/claude-0/-home-claude/3f57d8ae-af99-58f6-a974-209369218365/scratchpad/build/covers/veo3_sailor.jpg">    </p:cNvPr>
          <p:cNvPicPr>
            <a:picLocks noChangeAspect="1"/>
          </p:cNvPicPr>
          <p:nvPr/>
        </p:nvPicPr>
        <p:blipFill>
          <a:blip r:embed="rId5"/>
          <a:srcRect l="0" r="0" t="20932" b="20932"/>
          <a:stretch/>
        </p:blipFill>
        <p:spPr>
          <a:xfrm>
            <a:off x="3285744" y="2743200"/>
            <a:ext cx="2572512" cy="841248"/>
          </a:xfrm>
          <a:prstGeom prst="rect">
            <a:avLst/>
          </a:prstGeom>
        </p:spPr>
      </p:pic>
      <p:sp>
        <p:nvSpPr>
          <p:cNvPr id="21" name="text-1159"/>
          <p:cNvSpPr txBox="1"/>
          <p:nvPr/>
        </p:nvSpPr>
        <p:spPr>
          <a:xfrm>
            <a:off x="3413760" y="3657600"/>
            <a:ext cx="2316480" cy="246888"/>
          </a:xfrm>
          <a:prstGeom prst="rect">
            <a:avLst/>
          </a:prstGeom>
          <a:noFill/>
          <a:ln/>
        </p:spPr>
        <p:txBody>
          <a:bodyPr wrap="square" lIns="0" tIns="0" rIns="0" bIns="0" rtlCol="0" anchor="t"/>
          <a:lstStyle/>
          <a:p>
            <a:pPr indent="0" marL="0">
              <a:buNone/>
            </a:pPr>
            <a:r>
              <a:rPr lang="en-US" sz="1350" b="1" dirty="0">
                <a:solidFill>
                  <a:srgbClr val="E7A07F"/>
                </a:solidFill>
                <a:latin typeface="Calibri" pitchFamily="34" charset="0"/>
                <a:ea typeface="Calibri" pitchFamily="34" charset="-122"/>
                <a:cs typeface="Calibri" pitchFamily="34" charset="-120"/>
              </a:rPr>
              <a:t>Room</a:t>
            </a:r>
            <a:endParaRPr lang="en-US" sz="1350" dirty="0"/>
          </a:p>
        </p:txBody>
      </p:sp>
      <p:sp>
        <p:nvSpPr>
          <p:cNvPr id="22" name="text-1160"/>
          <p:cNvSpPr txBox="1"/>
          <p:nvPr/>
        </p:nvSpPr>
        <p:spPr>
          <a:xfrm>
            <a:off x="3413760" y="3913632"/>
            <a:ext cx="2316480" cy="347472"/>
          </a:xfrm>
          <a:prstGeom prst="rect">
            <a:avLst/>
          </a:prstGeom>
          <a:noFill/>
          <a:ln/>
        </p:spPr>
        <p:txBody>
          <a:bodyPr wrap="square" lIns="0" tIns="0" rIns="0" bIns="0" rtlCol="0" anchor="t"/>
          <a:lstStyle/>
          <a:p>
            <a:pPr indent="0" marL="0">
              <a:buNone/>
            </a:pPr>
            <a:r>
              <a:rPr lang="en-US" sz="1200" dirty="0">
                <a:solidFill>
                  <a:srgbClr val="F4F0E8"/>
                </a:solidFill>
                <a:latin typeface="Calibri" pitchFamily="34" charset="0"/>
                <a:ea typeface="Calibri" pitchFamily="34" charset="-122"/>
                <a:cs typeface="Calibri" pitchFamily="34" charset="-120"/>
              </a:rPr>
              <a:t>Reverb fits; ambience continues</a:t>
            </a:r>
            <a:endParaRPr lang="en-US" sz="1200" dirty="0"/>
          </a:p>
        </p:txBody>
      </p:sp>
      <p:sp>
        <p:nvSpPr>
          <p:cNvPr id="23" name="card-1161"/>
          <p:cNvSpPr/>
          <p:nvPr/>
        </p:nvSpPr>
        <p:spPr>
          <a:xfrm>
            <a:off x="6022848" y="2743200"/>
            <a:ext cx="2572512" cy="1554480"/>
          </a:xfrm>
          <a:prstGeom prst="roundRect">
            <a:avLst>
              <a:gd name="adj" fmla="val 4706"/>
            </a:avLst>
          </a:prstGeom>
          <a:solidFill>
            <a:srgbClr val="B4472A"/>
          </a:solidFill>
          <a:ln w="12700">
            <a:solidFill>
              <a:srgbClr val="B4472A"/>
            </a:solidFill>
            <a:prstDash val="solid"/>
          </a:ln>
        </p:spPr>
      </p:sp>
      <p:pic>
        <p:nvPicPr>
          <p:cNvPr id="24" name="thumb-1162" descr="/tmp/claude-0/-home-claude/3f57d8ae-af99-58f6-a974-209369218365/scratchpad/build/covers/vidu_ref.jpg">    </p:cNvPr>
          <p:cNvPicPr>
            <a:picLocks noChangeAspect="1"/>
          </p:cNvPicPr>
          <p:nvPr/>
        </p:nvPicPr>
        <p:blipFill>
          <a:blip r:embed="rId6"/>
          <a:srcRect l="0" r="0" t="20956" b="20956"/>
          <a:stretch/>
        </p:blipFill>
        <p:spPr>
          <a:xfrm>
            <a:off x="6022848" y="2743200"/>
            <a:ext cx="2572512" cy="841248"/>
          </a:xfrm>
          <a:prstGeom prst="rect">
            <a:avLst/>
          </a:prstGeom>
        </p:spPr>
      </p:pic>
      <p:sp>
        <p:nvSpPr>
          <p:cNvPr id="25" name="text-1163"/>
          <p:cNvSpPr txBox="1"/>
          <p:nvPr/>
        </p:nvSpPr>
        <p:spPr>
          <a:xfrm>
            <a:off x="6150864" y="3657600"/>
            <a:ext cx="2316480" cy="246888"/>
          </a:xfrm>
          <a:prstGeom prst="rect">
            <a:avLst/>
          </a:prstGeom>
          <a:noFill/>
          <a:ln/>
        </p:spPr>
        <p:txBody>
          <a:bodyPr wrap="square" lIns="0" tIns="0" rIns="0" bIns="0" rtlCol="0" anchor="t"/>
          <a:lstStyle/>
          <a:p>
            <a:pPr indent="0" marL="0">
              <a:buNone/>
            </a:pPr>
            <a:r>
              <a:rPr lang="en-US" sz="1350" b="1" dirty="0">
                <a:solidFill>
                  <a:srgbClr val="FBF3EC"/>
                </a:solidFill>
                <a:latin typeface="Calibri" pitchFamily="34" charset="0"/>
                <a:ea typeface="Calibri" pitchFamily="34" charset="-122"/>
                <a:cs typeface="Calibri" pitchFamily="34" charset="-120"/>
              </a:rPr>
              <a:t>Credits</a:t>
            </a:r>
            <a:endParaRPr lang="en-US" sz="1350" dirty="0"/>
          </a:p>
        </p:txBody>
      </p:sp>
      <p:sp>
        <p:nvSpPr>
          <p:cNvPr id="26" name="text-1164"/>
          <p:cNvSpPr txBox="1"/>
          <p:nvPr/>
        </p:nvSpPr>
        <p:spPr>
          <a:xfrm>
            <a:off x="6150864" y="3913632"/>
            <a:ext cx="2316480" cy="347472"/>
          </a:xfrm>
          <a:prstGeom prst="rect">
            <a:avLst/>
          </a:prstGeom>
          <a:noFill/>
          <a:ln/>
        </p:spPr>
        <p:txBody>
          <a:bodyPr wrap="square" lIns="0" tIns="0" rIns="0" bIns="0" rtlCol="0" anchor="t"/>
          <a:lstStyle/>
          <a:p>
            <a:pPr indent="0" marL="0">
              <a:buNone/>
            </a:pPr>
            <a:r>
              <a:rPr lang="en-US" sz="1200" dirty="0">
                <a:solidFill>
                  <a:srgbClr val="FBF3EC"/>
                </a:solidFill>
                <a:latin typeface="Calibri" pitchFamily="34" charset="0"/>
                <a:ea typeface="Calibri" pitchFamily="34" charset="-122"/>
                <a:cs typeface="Calibri" pitchFamily="34" charset="-120"/>
              </a:rPr>
              <a:t>Models, refs, consent, AI label</a:t>
            </a:r>
            <a:endParaRPr lang="en-US" sz="1200" dirty="0"/>
          </a:p>
        </p:txBody>
      </p:sp>
      <p:sp>
        <p:nvSpPr>
          <p:cNvPr id="27"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1"/>
          <p:cNvSpPr/>
          <p:nvPr>
            <p:ph idx="101" type="title" hasCustomPrompt="1"/>
          </p:nvPr>
        </p:nvSpPr>
        <p:spPr>
          <a:xfrm>
            <a:off x="548640" y="347472"/>
            <a:ext cx="8046720" cy="685800"/>
          </a:xfrm>
          <a:prstGeom prst="rect">
            <a:avLst/>
          </a:prstGeom>
          <a:noFill/>
          <a:ln/>
        </p:spPr>
        <p:txBody>
          <a:bodyPr wrap="square" lIns="0" tIns="0" rIns="0" bIns="0" rtlCol="0" anchor="ctr"/>
          <a:lstStyle/>
          <a:p>
            <a:pPr algn="ctr" indent="0" marL="0">
              <a:buNone/>
            </a:pPr>
            <a:r>
              <a:rPr lang="en-US" sz="2800" dirty="0">
                <a:solidFill>
                  <a:srgbClr val="F4F0E8"/>
                </a:solidFill>
                <a:latin typeface="Cambria" pitchFamily="34" charset="0"/>
                <a:ea typeface="Cambria" pitchFamily="34" charset="-122"/>
                <a:cs typeface="Cambria" pitchFamily="34" charset="-120"/>
              </a:rPr>
              <a:t>Measure sync yourself (two commands)</a:t>
            </a:r>
            <a:endParaRPr lang="en-US" sz="2800" dirty="0"/>
          </a:p>
        </p:txBody>
      </p:sp>
      <p:sp>
        <p:nvSpPr>
          <p:cNvPr id="3" name="text-1165"/>
          <p:cNvSpPr txBox="1"/>
          <p:nvPr/>
        </p:nvSpPr>
        <p:spPr>
          <a:xfrm>
            <a:off x="548640" y="1051560"/>
            <a:ext cx="8046720" cy="256032"/>
          </a:xfrm>
          <a:prstGeom prst="rect">
            <a:avLst/>
          </a:prstGeom>
          <a:noFill/>
          <a:ln/>
        </p:spPr>
        <p:txBody>
          <a:bodyPr wrap="square" lIns="0" tIns="0" rIns="0" bIns="0" rtlCol="0" anchor="t"/>
          <a:lstStyle/>
          <a:p>
            <a:pPr indent="0" marL="0">
              <a:buNone/>
            </a:pPr>
            <a:r>
              <a:rPr lang="en-US" sz="1250" b="1" dirty="0">
                <a:solidFill>
                  <a:srgbClr val="E7A07F"/>
                </a:solidFill>
                <a:latin typeface="Calibri" pitchFamily="34" charset="0"/>
                <a:ea typeface="Calibri" pitchFamily="34" charset="-122"/>
                <a:cs typeface="Calibri" pitchFamily="34" charset="-120"/>
              </a:rPr>
              <a:t>Score lip-sync with the reference SyncNet (github.com/joonson/syncnet_python)</a:t>
            </a:r>
            <a:endParaRPr lang="en-US" sz="1250" dirty="0"/>
          </a:p>
        </p:txBody>
      </p:sp>
      <p:sp>
        <p:nvSpPr>
          <p:cNvPr id="4" name="codebox-1166"/>
          <p:cNvSpPr/>
          <p:nvPr/>
        </p:nvSpPr>
        <p:spPr>
          <a:xfrm>
            <a:off x="548640" y="1325880"/>
            <a:ext cx="8046720" cy="868680"/>
          </a:xfrm>
          <a:prstGeom prst="roundRect">
            <a:avLst>
              <a:gd name="adj" fmla="val 5263"/>
            </a:avLst>
          </a:prstGeom>
          <a:solidFill>
            <a:srgbClr val="121211"/>
          </a:solidFill>
          <a:ln w="9525">
            <a:solidFill>
              <a:srgbClr val="3A3631"/>
            </a:solidFill>
            <a:prstDash val="solid"/>
          </a:ln>
        </p:spPr>
      </p:sp>
      <p:sp>
        <p:nvSpPr>
          <p:cNvPr id="5" name="text-1167"/>
          <p:cNvSpPr txBox="1"/>
          <p:nvPr/>
        </p:nvSpPr>
        <p:spPr>
          <a:xfrm>
            <a:off x="685800" y="1380744"/>
            <a:ext cx="7772400" cy="777240"/>
          </a:xfrm>
          <a:prstGeom prst="rect">
            <a:avLst/>
          </a:prstGeom>
          <a:noFill/>
          <a:ln/>
        </p:spPr>
        <p:txBody>
          <a:bodyPr wrap="square" lIns="0" tIns="0" rIns="0" bIns="0" rtlCol="0" anchor="t"/>
          <a:lstStyle/>
          <a:p>
            <a:pPr indent="0" marL="0">
              <a:buNone/>
            </a:pPr>
            <a:r>
              <a:rPr lang="en-US" sz="1050" dirty="0">
                <a:solidFill>
                  <a:srgbClr val="E8E2D6"/>
                </a:solidFill>
                <a:latin typeface="Courier New" pitchFamily="34" charset="0"/>
                <a:ea typeface="Courier New" pitchFamily="34" charset="-122"/>
                <a:cs typeface="Courier New" pitchFamily="34" charset="-120"/>
              </a:rPr>
              <a:t>sh download_model.sh</a:t>
            </a:r>
            <a:endParaRPr lang="en-US" sz="1050" dirty="0"/>
          </a:p>
          <a:p>
            <a:pPr indent="0" marL="0">
              <a:buNone/>
            </a:pPr>
            <a:r>
              <a:rPr lang="en-US" sz="1050" dirty="0">
                <a:solidFill>
                  <a:srgbClr val="E8E2D6"/>
                </a:solidFill>
                <a:latin typeface="Courier New" pitchFamily="34" charset="0"/>
                <a:ea typeface="Courier New" pitchFamily="34" charset="-122"/>
                <a:cs typeface="Courier New" pitchFamily="34" charset="-120"/>
              </a:rPr>
              <a:t>python run_pipeline.py --videofile my_clip.mp4 --reference take1 --data_dir out/</a:t>
            </a:r>
            <a:endParaRPr lang="en-US" sz="1050" dirty="0"/>
          </a:p>
          <a:p>
            <a:pPr indent="0" marL="0">
              <a:buNone/>
            </a:pPr>
            <a:r>
              <a:rPr lang="en-US" sz="1050" dirty="0">
                <a:solidFill>
                  <a:srgbClr val="E8E2D6"/>
                </a:solidFill>
                <a:latin typeface="Courier New" pitchFamily="34" charset="0"/>
                <a:ea typeface="Courier New" pitchFamily="34" charset="-122"/>
                <a:cs typeface="Courier New" pitchFamily="34" charset="-120"/>
              </a:rPr>
              <a:t>python run_syncnet.py  --videofile my_clip.mp4 --reference take1 --data_dir out/</a:t>
            </a:r>
            <a:endParaRPr lang="en-US" sz="1050" dirty="0"/>
          </a:p>
          <a:p>
            <a:pPr indent="0" marL="0">
              <a:buNone/>
            </a:pPr>
            <a:r>
              <a:rPr lang="en-US" sz="1050" dirty="0">
                <a:solidFill>
                  <a:srgbClr val="E8E2D6"/>
                </a:solidFill>
                <a:latin typeface="Courier New" pitchFamily="34" charset="0"/>
                <a:ea typeface="Courier New" pitchFamily="34" charset="-122"/>
                <a:cs typeface="Courier New" pitchFamily="34" charset="-120"/>
              </a:rPr>
              <a:t># prints AV offset (frames), min distance (Sync-D) and confidence (Sync-C)</a:t>
            </a:r>
            <a:endParaRPr lang="en-US" sz="1050" dirty="0"/>
          </a:p>
        </p:txBody>
      </p:sp>
      <p:sp>
        <p:nvSpPr>
          <p:cNvPr id="6" name="text-1168"/>
          <p:cNvSpPr txBox="1"/>
          <p:nvPr/>
        </p:nvSpPr>
        <p:spPr>
          <a:xfrm>
            <a:off x="548640" y="2304288"/>
            <a:ext cx="8046720" cy="256032"/>
          </a:xfrm>
          <a:prstGeom prst="rect">
            <a:avLst/>
          </a:prstGeom>
          <a:noFill/>
          <a:ln/>
        </p:spPr>
        <p:txBody>
          <a:bodyPr wrap="square" lIns="0" tIns="0" rIns="0" bIns="0" rtlCol="0" anchor="t"/>
          <a:lstStyle/>
          <a:p>
            <a:pPr indent="0" marL="0">
              <a:buNone/>
            </a:pPr>
            <a:r>
              <a:rPr lang="en-US" sz="1250" b="1" dirty="0">
                <a:solidFill>
                  <a:srgbClr val="E7A07F"/>
                </a:solidFill>
                <a:latin typeface="Calibri" pitchFamily="34" charset="0"/>
                <a:ea typeface="Calibri" pitchFamily="34" charset="-122"/>
                <a:cs typeface="Calibri" pitchFamily="34" charset="-120"/>
              </a:rPr>
              <a:t>Feel a delay: make a copy with the sound 125 ms late (ffmpeg)</a:t>
            </a:r>
            <a:endParaRPr lang="en-US" sz="1250" dirty="0"/>
          </a:p>
        </p:txBody>
      </p:sp>
      <p:sp>
        <p:nvSpPr>
          <p:cNvPr id="7" name="codebox-1169"/>
          <p:cNvSpPr/>
          <p:nvPr/>
        </p:nvSpPr>
        <p:spPr>
          <a:xfrm>
            <a:off x="548640" y="2578608"/>
            <a:ext cx="8046720" cy="566928"/>
          </a:xfrm>
          <a:prstGeom prst="roundRect">
            <a:avLst>
              <a:gd name="adj" fmla="val 8065"/>
            </a:avLst>
          </a:prstGeom>
          <a:solidFill>
            <a:srgbClr val="121211"/>
          </a:solidFill>
          <a:ln w="9525">
            <a:solidFill>
              <a:srgbClr val="3A3631"/>
            </a:solidFill>
            <a:prstDash val="solid"/>
          </a:ln>
        </p:spPr>
      </p:sp>
      <p:sp>
        <p:nvSpPr>
          <p:cNvPr id="8" name="text-1170"/>
          <p:cNvSpPr txBox="1"/>
          <p:nvPr/>
        </p:nvSpPr>
        <p:spPr>
          <a:xfrm>
            <a:off x="685800" y="2633472"/>
            <a:ext cx="7772400" cy="475488"/>
          </a:xfrm>
          <a:prstGeom prst="rect">
            <a:avLst/>
          </a:prstGeom>
          <a:noFill/>
          <a:ln/>
        </p:spPr>
        <p:txBody>
          <a:bodyPr wrap="square" lIns="0" tIns="0" rIns="0" bIns="0" rtlCol="0" anchor="t"/>
          <a:lstStyle/>
          <a:p>
            <a:pPr indent="0" marL="0">
              <a:buNone/>
            </a:pPr>
            <a:r>
              <a:rPr lang="en-US" sz="1050" dirty="0">
                <a:solidFill>
                  <a:srgbClr val="E8E2D6"/>
                </a:solidFill>
                <a:latin typeface="Courier New" pitchFamily="34" charset="0"/>
                <a:ea typeface="Courier New" pitchFamily="34" charset="-122"/>
                <a:cs typeface="Courier New" pitchFamily="34" charset="-120"/>
              </a:rPr>
              <a:t>ffmpeg -i my_clip.mp4 -af "adelay=125:all=1" -c:v copy late_125ms.mp4</a:t>
            </a:r>
            <a:endParaRPr lang="en-US" sz="1050" dirty="0"/>
          </a:p>
          <a:p>
            <a:pPr indent="0" marL="0">
              <a:buNone/>
            </a:pPr>
            <a:r>
              <a:rPr lang="en-US" sz="1050" dirty="0">
                <a:solidFill>
                  <a:srgbClr val="E8E2D6"/>
                </a:solidFill>
                <a:latin typeface="Courier New" pitchFamily="34" charset="0"/>
                <a:ea typeface="Courier New" pitchFamily="34" charset="-122"/>
                <a:cs typeface="Courier New" pitchFamily="34" charset="-120"/>
              </a:rPr>
              <a:t># compare the two side by side; try 45 ms early and 125 ms late</a:t>
            </a:r>
            <a:endParaRPr lang="en-US" sz="1050" dirty="0"/>
          </a:p>
        </p:txBody>
      </p:sp>
      <p:sp>
        <p:nvSpPr>
          <p:cNvPr id="9" name="text-1171"/>
          <p:cNvSpPr txBox="1"/>
          <p:nvPr/>
        </p:nvSpPr>
        <p:spPr>
          <a:xfrm>
            <a:off x="548640" y="4224528"/>
            <a:ext cx="8046720" cy="274320"/>
          </a:xfrm>
          <a:prstGeom prst="rect">
            <a:avLst/>
          </a:prstGeom>
          <a:noFill/>
          <a:ln/>
        </p:spPr>
        <p:txBody>
          <a:bodyPr wrap="square" lIns="0" tIns="0" rIns="0" bIns="0" rtlCol="0" anchor="t"/>
          <a:lstStyle/>
          <a:p>
            <a:pPr indent="0" marL="0">
              <a:buNone/>
            </a:pPr>
            <a:r>
              <a:rPr lang="en-US" sz="1100" dirty="0">
                <a:solidFill>
                  <a:srgbClr val="8F877B"/>
                </a:solidFill>
                <a:latin typeface="Calibri" pitchFamily="34" charset="0"/>
                <a:ea typeface="Calibri" pitchFamily="34" charset="-122"/>
                <a:cs typeface="Calibri" pitchFamily="34" charset="-120"/>
              </a:rPr>
              <a:t>If the reported offset is not 0, shift your audio by that many frames (1 frame = 40 ms at 25 fps) and re-check.</a:t>
            </a:r>
            <a:endParaRPr lang="en-US" sz="1100" dirty="0"/>
          </a:p>
        </p:txBody>
      </p:sp>
      <p:sp>
        <p:nvSpPr>
          <p:cNvPr id="10"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latin typeface="Calibri"/>
                <a:ea typeface="Calibri"/>
                <a:cs typeface="Calibri"/>
              </a:defRPr>
            </a:lvl1pPr>
          </a:lstStyle>
          <a:p>
            <a:pPr algn="r"/>
            <a:fld id="{F7021451-1387-4CA6-816F-3879F97B5CBC}" type="slidenum">
              <a:rPr b="0" lang="en-US"/>
              <a:t>107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107</Slides>
  <Notes>107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107</vt:i4>
      </vt:variant>
    </vt:vector>
  </HeadingPairs>
  <TitlesOfParts>
    <vt:vector size="11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AMCC 5160 Lecture 08 · When AI Video Learned to Talk</dc:title>
  <dc:subject>PptxGenJS Presentation</dc:subject>
  <dc:creator>Harry Yang</dc:creator>
  <cp:lastModifiedBy>Harry Yang</cp:lastModifiedBy>
  <cp:revision>1</cp:revision>
  <dcterms:created xsi:type="dcterms:W3CDTF">2026-10-20T03:27:36Z</dcterms:created>
  <dcterms:modified xsi:type="dcterms:W3CDTF">2026-10-20T03:27:36Z</dcterms:modified>
</cp:coreProperties>
</file>