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evening, everyone, and welcome to Week 9. For eight weeks we have been making pictures that move: images, motion, long takes, and last week, video that talks. Tonight the picture stops being a picture. It becomes a world you can walk into, a 3D place you can export to Blender, and finally a body: a robot that learned what to do by watching people. Three words for tonight: worlds, splats and bodies.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start with a tiny game. [Hold a cup near the edge of the desk.] If I push this cup off the edge, what happens next? Shout it out. Where does it land, what sound, does it break? Now, what if the floor were carpet? What if I pushed it gently? Notice what you just did. You predicted the future of a scene, and you changed your prediction when I changed the action. That is exactly what tonight's models try to learn: what happens next, given what I do.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stories tonight, same format as the last two weeks. One: video that you can steer, frame by frame, which is what people now call an interactive world model. Two: 3D comes back, and generated worlds become Gaussian splats you can export, with one of the biggest deals of the year behind it. Three: robots that learn by watching people, including a model released yesterday. Four: a real disagreement in the field. Does a world model need to draw pixels at all? We'll finish with a debate.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already own most of the pieces. In Lecture 03 we asked what a world model predicts, we did the round-trip test with Astra, and we saw a vision-language-action model for the first time. In Lecture 07, Helios generated a minute of video in real time using a KV cache and distillation, and a humanoid learned a K-pop dance from phone video. Last week, real-time avatars that listen. Tonight we add one thing to each: an action in the loop, explicit geometry, and a real body.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are two slides from Lecture 03. On the left, the question 'what is being predicted?': a pixel, a compact state, or an action's result. On the right, the VLA: the robot sees the scene, reads the task and acts. In September these were one slide each, near the end of a hundred-slide lecture. Tonight each of them becomes a whole story. If you have your Lecture 03 notes, keep them open.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how Matt Gormley and Aran Nayebi at CMU organise their world-models lecture, which we also borrowed from in Lecture 03. Three paradigms. First, generate a 3D scene, then render it, like World Labs' Marble. Second, interactive video, like DeepMind's Genie: you press a key and the next frame appears. Third, a latent world representation, where you predict an abstract state instead of pixels, like Meta's V-JEPA. Our four stories follow this map, and robots borrow from all three.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Story one. A video model gives you a clip. A world model gives you a place: you press a key, or type an event, and it draws the next moment for you, live.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CMU's definition is simple: a world model takes the previous state of the world and an action, and predicts the next state, or a distribution over next states. The state might be a picture, a 3D scene or an abstract vector. The important word is action. A video model answers 'what happens next?' A world model answers 'what happens next if I do this?' That one extra input changes the medium from film to game.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quick history. In 2018, David Ha and Jürgen Schmidhuber trained an agent to drive inside its own dream of a car-racing game, and called the paper World Models. In 2024 a Google team ran DOOM entirely inside a diffusion model, GameNGen, at about twenty frames per second. The same year, DeepMind's first Genie learned playable 2D platform games from internet video, at about one frame per second. Genie 2 went 3D. Genie 3, August 2025, reached real time: 720p at 24 frames per second, consistent for a few minutes. And in 2026, the public could try it, and Google started calling a product a world model.</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ancestors worth seeing. On the left, Ha and Schmidhuber's car racer. One half is a real frame from the game; the other is the same frame as the agent's compressed model remembers it. The agent learned to drive partly inside this blurry dream. On the right, GameNGen. There is no game engine here at all: every frame of DOOM is generated by a diffusion model reacting to the player's keys. The left idea is 'practise inside a model'; the right idea is 'the model is the game'. Genie joins the two.</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Genie 3. [Play.] You type a prompt, a world appears, and you walk around in it with the keyboard. It runs at 720p and 24 frames per second, in real time. If you look away and come back, the wall you painted is still there, for about a minute. And there is a new kind of control DeepMind calls promptable world events: while you are walking, you type 'a storm starts', or 'a deer runs across', and the world changes. For a director, that is a new verb.</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2026 Google turned Genie 3 into a public prototype called Project Genie. It combines Genie 3 with the Nano Banana Pro image model and Gemini. Notice the limits: US Ultra subscribers only, and each world lasts sixty seconds. That cap tells you what these things cost to run: every frame is generated, live, for one person. People immediately made imitations of famous Nintendo games, and video-game company stocks dipped. Hold that thought for the debate.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same model doing serious work. Waymo built a variant of Genie 3 for self-driving. It generates not only camera views but lidar, the laser depth sensor on the car's roof. Engineers can control the car's actions, the layout of the street, what other drivers do, and the weather. Why? Because the dangerous situations you most need to train on, a child running out between parked cars, are the ones you can never film on purpose. A world model is a place to rehearse the rare.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May, Google launched Gemini Omni and called it a world model in the keynote. In practice, most people meet it as a video generator and editor: you give it text, audio, images or video, and you change the camera, background or style by talking to it. Every output carries a SynthID watermark. I show this to make a point about words: 'world model' is now also marketing. Part of tonight is learning to ask, which kind?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Under the hood, the difference is one input. A video model predicts the next frame from the past frames and a text prompt. A world model also takes your action at every step: a key press, a joystick, or a typed event. The network can be almost the same autoregressive video model we met with Helios in Lecture 07. But because the action arrives every step, the model can't generate the whole clip in advance; it must wait for you and answer quickly.</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a real problem. To learn what happens if I press left, you need video labelled with key presses, and the internet doesn't have that. Genie's trick, shown in this CMU slide: a latent action model looks at two consecutive frames and asks, what small action could explain the change? It must squeeze the answer into one of only eight codes. Nobody labels anything. After training, the codes turn out to mean things like left, right, jump. At play time, your key press simply chooses a code.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play time, Genie is a loop of three parts. A video tokenizer turns the frame into tokens, like the compressed representation in Lecture 03. Your key press becomes a latent action. A dynamics model, a transformer, predicts the next frame's tokens from the past tokens and the action. Decode, show it to you, repeat. Twenty-four times a second, in Genie 3's case.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be the latent action model. I'll show two frames from a game you've never seen. Each row has only eight hand signals to explain the change between them. Agree quickly as a row. [Show frames from the Genie qualitative results slide, or any two frames from a platform game.] Now compare rows. Did you all invent the same actions? Probably left, right and jump appear in every row, but the rest differ. That's exactly what happens in the model: the codes are discovered, not given, so they are useful but not always tidy.</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Remember the round-trip test from Lecture 03? See a red door, turn away for ten seconds, turn back. A good world model shows the same red door. A weak one shows a blue door, or no door, because it only remembers what is in its context window. It's the same drift problem we saw in Lecture 07's long takes. Genie 3 holds visual memory for about a minute. That's the main thing to test when you try any world model: walk away, and come back.</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budget. At 24 frames per second you have 41.7 milliseconds per frame to read the action, run the model, decode and display. You already know the tricks: a KV cache so you don't recompute the past, and distillation from fifty denoising steps to a few. Those made Helios real-time in Lecture 07 and the avatars real-time last week. A world model is the same budget, except now your hand is on the controls.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CMU's comparison table. Read it left to right. GameNGen: one game, DOOM. Genie 2: general 3D worlds, but short and not real time. Genie 3: 720p, general, minutes long, real time. The biggest jump isn't image quality; it's the interaction horizon, from seconds to minutes. That's what turns a demo into a place you can spend time in.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the limits, from the same lecture. Minutes, not hours. A limited, fixed set of actions. Multiple characters interacting is hard. Text and signs in the world are unreliable. And the last point leads to Story 2: it's video. There's no mesh, no 3D file. When the session ends, the world is gone. If you want to keep the world, open it in Blender, or walk a robot through it, you need geometry.</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more slide from CMU, as a bridge. Already in 2024 the Genie team trained the same recipe on robot videos with no action labels, and the latent actions became arm movements. Keep that in mind: if a model can imagine what happens when an arm moves, a robot can practise inside that imagination. That's Story 3.</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Something useful for your projects. When you direct a world instead of a clip, think in four parts. The world: place, era, weather, light. The body: who you are, how tall, how fast, which camera. The events you can trigger while you walk. And the test: walk away and come back, and try to break it. For Assignment 3, your game, a world model is a fast way to sketch a level and feel it, before you build the parts that work in Unity or the browser.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Turn to your neighbour for three minutes. If a world only exists while someone is playing it, and disappears when the session ends, what is the artwork? The model? The prompt? Your sixty seconds of play? Or the screen recording you post afterwards?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Story two. If video worlds disappear, the other answer is: generate the world in 3D, so you can keep it.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ways to make a world. Draw the next frame, like Genie: anything can happen, water, crowds, storms, and it feels alive, but it forgets, and there's nothing to export. Or build the scene first and render it, like Marble, Atlas or HY-World: it's a file, consistent forever, you can open it in Blender, Unity, a VR headset or a robot simulator. But it's mostly static. Both camps are moving towards each other, and Atlas, which we'll see in a minute, is an attempt to have both.</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Marble, from Fei-Fei Li's company World Labs. You give it text, a photo, several photos, a 360 panorama, or a video, and it gives you a world you can walk around. The output isn't video; it's a Gaussian splat file, .spz or .ply, which you can download. Version 1.1 in April improved lighting and added worlds that expand automatically. You can view it on a laptop, a phone or a VR headset with their open-source renderer, Spark.</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September World Labs announced Atlas, the model behind future versions of Marble. The idea: every input, text, photos, depth, video, goes into one shared spatial context, and each image is pinned to a camera position in 3D. From that context it can generate new views, up to a minute of 1440p camera-controlled video, depth maps, point clouds or splats. With only two or three ordinary phone photos it can rebuild a scene faithfully. It's in early access only.</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World Labs' own numbers. Three quarters or more of raters preferred Atlas for camera-controlled video, against five video models including Seedance 2.5, which we saw in Lecture 07. Two or three photos for a faithful reconstruction. Twenty-four phone-video frames per room to simulate a robot driving through it, which links to Story 3. And a lower 3D reconstruction error than specialised open models. But these are company numbers, with no paper. Treat them as claims to test.</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the money. In February, World Labs raised a billion dollars, from AMD, NVIDIA and Autodesk among others. At the end of September, AMD announced it would buy World Labs in an all-stock deal worth about 8.2 billion dollars, with Fei-Fei Li becoming AMD's chief scientist. Why would a chip maker buy a world-model company? Because worlds are compute: every generated frame, and every robot practising inside a simulated world, runs on chips. The deal hasn't closed, and nobody has said what happens to Marble or Spark.</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want something open, Tencent's HY-World 2.0. From text or one image it builds a navigable 3D world, and from photos or video it reconstructs one. The pipeline is easy to read: make a 360 panorama, plan a camera path, expand the views, and then one network, WorldMirror 2.0, predicts depth, normals, cameras and Gaussian splats in one pass. It exports to Blender, Unity, Unreal, and NVIDIA's Isaac Sim for robots. Code and weights came out in April and May.</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does a pile of photos become a 3D world? Stanford's CS231A tells the story in two steps. Step one, NeRF, 2020: a neural network that answers a question. At this point in space, seen from this direction, what colour is it and how dense? To render a pixel, you march along the camera ray and ask the network many times. You train it until its renders match your photos. Beautiful results, but slow, because you ask the network millions of times per image.</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two, 3D Gaussian Splatting, 2023. The key idea on this slide: most of space is empty air, so why ask a network about it? Instead, put millions of small, soft, coloured blobs, 3D Gaussians, only where something exists. Each blob has a position, a shape, an opacity and a colour. To render, you throw each blob onto the screen, like a splat of paint. That's the name.</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count. One splat has three numbers for position, seven for shape, three scales and a four-number rotation, one for opacity, and forty-eight for colour, because the colour changes with viewing angle and is stored as spherical harmonics, sixteen coefficients for each of red, green and blue. Fifty-nine numbers, about 236 bytes. A million splats is about 236 megabytes raw. A room has one to three million. Compressed formats like .spz, which Marble uses, are roughly ten times smaller. That's why splats now stream to a phone.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is it fast? Instead of marching along rays and asking a network, you project every blob onto the screen as a flat ellipse, sort them by depth, and blend them front to back. That's rasterization, the same thing graphics cards do for video games. At render time there is no neural network at all, just millions of coloured ellipses.</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here is the payoff. High-quality NeRF rendered at about 0.07 frames per second. Instant-NGP got to about nine. Gaussian splatting: over a hundred. Real time is what turned splats from a paper into a medium you can walk around in VR. Same lesson as Lecture 07: speed changes what something is.</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Training. You start from the rough 3D points that photo-matching software, structure from motion, finds in your photos. Then repeat: render, compare with the photos, nudge every blob's position, shape and colour. Every so often, split blobs that are too big, clone blobs where detail is missing, and delete ones that don't contribute. On one GPU, a room takes roughly twenty to forty minutes. Generated worlds like Marble and Atlas skip the photos: a model imagines the views first, then lifts them to splats.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there are two roads to the same file. Capture: take sixty to a hundred and fifty photos or a video, match them to find camera positions, optimise splats for half an hour. Faithful, but you need to be there. Generate: give text, one image or a few photos; a model imagines the missing views and lifts them to 3D. You need nothing but a prompt, but it invents what it can't see. Atlas blurs the line: the more photos you give it, the less it invents.</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why I think 3D is really back. This autumn, splats stopped being a research format. The Blender 5.3 alpha imports and renders splats natively, in EEVEE and Cycles. three.js, which many of you use for browser games, now has a built-in splat renderer. Khronos, the group behind glTF, has a splat extension. PlayCanvas shipped SuperSplat 3.0 for editing. Companies are streaming 4D splats of live sport. For your projects, that means a splat world can go straight into your normal tools.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want to try this tonight. Capture: walk slowly around the subject, sixty to a hundred and fifty photos or a one-minute video, even light, no people walking through. Train with a desktop tool like Postshot or Brush, nerfstudio's gsplat if you like code, or just a phone app like Polycam or Scaniverse. Clean it up in SuperSplat in the browser: delete the floating blobs and the sky. Then use it in Blender 5.3 or the browser. One tip: a splat keeps the light you captured, so shoot at the time of day you want the scene to feel like.</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art prompts. First, a place about to disappear: a shop, your grandparents' flat, a street before redevelopment. A splat freezes a place the way a photo freezes a moment. Second, an impossible join: give Atlas or Marble two unrelated photos and let it invent what connects them, and look at what the model thinks belongs in between. Third, a level for your Assignment 3 game: scan a real corner of campus, then break it on purpose.</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minutes. A photo freezes a moment; a splat freezes a place, walkable, from any angle. What should you be allowed to scan? Your room, fine. A shop? A temple? A museum gallery full of other people's art? And what about a stranger's home, reconstructed from photos they posted online, which Atlas says needs only two or three? Who owns the copy?</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Story three. In Lecture 07 a robot learned one dance from one phone video. Tonight: robots learning many everyday tasks from watching people, and from simulators built out of video.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Where we left robots. In Lecture 07, the K-pop humanoid: estimate the 3D pose from a phone video, retarget it onto the robot's body, and train a controller in simulation. In Lecture 03: an image location and a robot movement use different coordinate systems. Copying a dance is retargeting one motion. Tonight is harder: picking things up, opening fridges, wiping tables, from video of people.</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Under the hood, what is a VLA? Chelsea Finn's Stanford course shows the common recipe. Start from a vision-language model, which already knows objects and words from the internet. Attach an action expert, a small network that uses diffusion or flow matching, the same generation method from Lecture 03, to output continuous joint commands instead of pixels. Train on robot demonstrations, plus web tasks so it doesn't forget language, plus human video. It outputs a short chunk of actions at a time.</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chunks? A robot arm running at fifty hertz has to decide every twenty milliseconds. If it decides one tiny step at a time, it hesitates and jitters, especially when the demonstrations disagree. So modern policies predict about a second of actions at once, execute part of it, then re-plan. It's the same idea as generating a whole clip rather than one frame: you get smoother, more coherent motion.</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classic problem with learning by copying. The robot imitates the expert, but never perfectly. One small error takes it to a situation the expert never demonstrated, so it has no idea what to do there, and makes a bigger error. Errors compound. It's exactly the shape of drift in long video from Lecture 07: train on clean data, then at test time you feed on your own mistakes.</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the big one: data. Language models had the whole internet. Robots don't. Teleoperation, a person steering the robot, gives precise data but slowly and expensively. Videos of people are everywhere, but a human hand isn't a robot gripper, and our bodies move differently. Finn's slide calls it the embodiment gap. Both of tonight's robot stories are about bridging it.</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λ0, released yesterday by Alibaba's mapping company Amap. It's a VLA for a humanoid's whole body: walking, bending, carrying, using both hands. The robot is a Unitree G1 with five-fingered hands. What's new is the data: most of what it learned came from a dataset called HumanVerse, five hundred hours of people doing everyday things, with no robot present.</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do you make human video useful for a robot? You wear the robot's eyes. In HumanVerse, people wear a GoPro on the neck at the same height as the robot's head camera, a body tracker recording twenty-four joints, and hand tracking with twenty-one joints per hand. Then they just live: tidy, carry boxes, water plants. The team estimates it's about 3.4 times faster than collecting the same data by teleoperating a robot.</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Training happens in three stages. One: learn how hands interact with objects from seven existing first-person human datasets. Two: the key step, translate HumanVerse into the robot's point of view and the robot's joints, so a person's reach becomes a robot's reach. Three: finish with a small amount of real robot data, six hundred demos, a hundred and fifty per task. At run time, the robot gets its camera image, an instruction and its body sense, and outputs whole-body motion.</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numbers. On four real tasks, the strongest baseline, Physical Intelligence's π0.5, succeeded 40 percent of the time. λ0: 62.5 percent, twenty-five out of forty. The most interesting part is the ablation. Remove stage two, the human-to-robot translation, and it falls to 22.5. Remove all human data, 15 percent. So the human video isn't decoration; it's most of the skill. Also note that 62.5 is far from good enough for a home. Keep that in mind.</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completely different route, from Google two weeks ago. Gemini 4 Argon isn't a robot policy; it's a general model that's very good at physical reasoning and code. You give it a robot camera feed, a video of a person, or even a hand-drawn sketch, and it writes a MuJoCo physics simulation of that scene. Then it writes control code, practises in the simulator and transfers the result. In one of their demos, simulation-generated data raised real-world success from 56 to 75 percent.</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of their demos. [Click through.] A sketch of a humanoid throwing a ball becomes a simulation. A person's first-person video becomes a simulated twin of their kitchen. Argon steers a video world model, Gemini Omni, to spell its own name with Scrabble tiles, which is Story 1 and Story 3 meeting. And a cheap SO-101 arm, the kind you can buy for a few hundred dollars, gets faster at a pick-and-place task by practising: 59 seconds, then 23, then 17.</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last week, the demo that made the headlines. Argon watched an ordinary video of a person playing cornhole, the American bean-bag throwing game. It mapped the space, worked out the whole-body joint motion, wrote the simulation itself, trained the skill in simulation, and transferred it to Apptronik's Apollo humanoid. In a real trial, Apollo landed seven throws in a row. Google says this 'video-to-sim-to-real' pipeline turns weeks of manual simulation work into hours.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context, the model we met in Lecture 03, now in motion. Gemini Robotics 2, from July, controls a humanoid's whole body, not just the arms over a table. An instruction like 'put the watering can in the green bin on the bottom shelf' means walking, picking, walking, placing. A separate reasoning model, ER 2, plans the steps and checks progress, and the VLA moves. It can adapt to a new robot body with typically fewer than two hundred examples.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Physical Intelligence, the startup behind the π models. π0.7 in April could be steered with more than words: you can say faster, or higher quality, or show a subgoal image. It folded laundry on a robot that had no laundry training data. And on the 13th of October they opened a beta Pi API: upload your robot's demonstrations, they fine-tune and host the model. Robot brains become a cloud service. Their older π0 and π0.5 weights are open, and that's what λ0 was compared against.</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Under the hood, why isn't λ0's 62 percent, or anyone's 80, good enough? Finn's lecture makes the point clearly: VLAs trained only by imitation tend to plateau around 80 percent. A robot in a home needs 99 percent or more, because a robot that drops one cup in five is not a product. And copying can't make you better than your teachers. So the frontier is letting robots practise and learn from their own attempts, which is reinforcement learning.</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evidence from the same lecture. Physical Intelligence's π-star-0.6 learned a value function, roughly a sense of 'is this going well?', and fine-tuned on what worked. Throughput roughly doubled compared with imitation alone, on real tasks like making espresso. And this is where world models come back. Practising on real dishes is slow and expensive. Practising inside a world model or a simulator built from video, like Argon's, is cheap.</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in 2026 there are three ways to teach a robot. Steer it: teleoperation, precise but slow, and Physical Intelligence's open models were pretrained on more than ten thousand hours of it. Show it: human video, cheap and everywhere, but a different body, as with λ0. Imagine it: simulation and world models, unlimited practice, but the sim-to-real gap from Lecture 07. Every serious system now mixes all three.</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game. One volunteer per pair is the robot: eyes closed, moves only when told. The partner gives one-sentence commands, like 'move your right hand twenty centimetres to the left', and the goal is to put a pen into a cup. Count the commands. Then let the robot open its eyes and try again with one instruction: 'put the pen in the cup'. What changed? Vision plus language is what lets one sentence replace twenty low-level commands. That's the V and the L in VLA.</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minutes. If robots learn from first-person video of people's daily lives, whose bodies and whose homes become training data? HumanVerse paid people to record. But there are millions of hours of first-person video online already. Who should be paid or credited? What should never be recorded? And personally, would you wear the camera for a week? For how much?</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Story four, a real disagreement. Everything so far draws pixels or splats. Some people think that's the wrong goal entirely.</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camps. One generates the world: predict the next frame in pixels or splats. The advantage is you can watch the prediction, train robots inside it, and also sell it as video. Genie, Omni, Cosmos, Atlas. The other predicts in latent space: predict an abstract summary of what happens next, never the pixels. Why waste effort drawing every leaf and reflection, if what matters for acting is where the cup goes? That's Yann LeCun's position, with JEPA.</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strongest open version of the first camp is NVIDIA's Cosmos 3, from the end of May. It's one model with two towers: a reasoner, which is a vision-language model, and a generator that outputs video and robot actions. There's a 32-billion-parameter version for data centres and an 8-billion one for a workstation. NVIDIA released the weights, training code and datasets under a licence that allows commercial use. What is it for? Mostly making synthetic training data and testing robot policies before they touch real hardware.</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argument for pixels. A robot's camera sees pixels and depth, so to train or test it in imagination, someone must produce pixels and depth. Atlas does exactly that: from twenty-four frames of phone video per room, it generates what any robot would see along any path. Waymo uses the same idea for crashes it can't film. And pixels are checkable: you can watch what the model believes and catch it when it's wrong.</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argument against. In JEPA, you hide part of a video and predict the representation of the missing part, an abstract summary, not its pixels. Meta's V-JEPA 2 was pretrained on more than a million hours of video, then adapted with under 62 hours of unlabelled robot video into a model that can plan robot actions. LeCun left Meta and founded AMI Labs in Paris, which raised a 1.03-billion-dollar seed round in March to build this. His argument: a model that must draw every pixel wastes its capacity on details that don't matter for acting.</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what that looks like in practice, from Meta's V-JEPA 2 paper. You show the robot a goal image: the cup should end up here. The model imagines many possible action sequences, but only in embedding space; it never draws a single frame. It picks the sequence whose predicted embedding is closest to the goal's, executes one step, looks again and re-plans. That's model-predictive control, with a world model that never makes a picture.</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CMU's slide puts the two losses side by side. The generative loss compares the predicted next observation with the real one, in pixel space. The JEPA loss compares the predicted embedding with the real embedding, in a learned space. The structure is the same, state plus action gives next state. The whole fight is about what you compare: pictures or meanings.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would you know a world model really understands the world? Four tests. The round trip from Lecture 03. A counterfactual: push the cup instead of lifting it, does the outcome change in the right way? Long horizon: still consistent after ten minutes, an hour? And real action: does a robot that planned inside the model succeed in the real room? Only the last test works for both camps, which is why robotics has become the referee of this debate.</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Debate. The motion: a video generator is a world model. Left side for, right side against. Two speakers per side, one minute each. Use tonight's examples: Genie, Omni, Atlas, Cosmos, JEPA, the robot results. Then we vote.</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Some arguments to start from, if your side is stuck. For: Genie 3 already takes actions and keeps memory; Waymo uses it for real cars; Argon steers Omni to move objects, which means the model predicts consequences; and to draw the future correctly at all, you need some model of the world. Against: most video generators take no actions, they predict but don't respond; they forget and drift, as we saw in Lecture 07; a beautiful future can be wrong; and LeCun's point, the world is not its pixels.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stories, one line each. Add an action to a video model and it becomes a place, and the hard part is memory. Keep the geometry and the world becomes a file you can open, edit and sell. Robots now learn mostly from people and from imagined worlds, but still fail about one time in three. And whether a world model must draw the world at all is still open; robots will decide.</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tonight connects to your assignments, both due November 30th. For Assignment 3, your game: sketch a level with a world model or Marble, or scan a real place as a splat and load it into three.js or Unity. For Assignment 2, a splat or a world-model clip can be your set, just say clearly which tool made which part. And some final-project ideas: an explorable memory, a world you can only enter once, a robot that learns your gesture.</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readings. One, World Labs' Atlas post: read the spatial-context part and the robotics part. Two, the λ0 project page: focus on HumanVerse, the three training stages and the ablation. Three, a TechCrunch piece on Genie 3 and why DeepMind thinks world models matter for general AI; read it critically, with tonight's debate in mind. Optional for the technical students: Google's Gemini 4 Argon robotics post.</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Quiz 09, five short questions, same format as before: two technique, two art, one reading reflection. Due by the end of the semester, on the course site.</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demo and source from tonight is on this slide and on the course page, so you can go back to them.</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Next week we step back. Now that we can make worlds, voices and bodies, how do we judge them, how do we label them, and how do we decide what to release? Bring one piece you've made this term.</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Worlds, splats and bodies. Thank you. Questions?</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 appendix for your projects: tools, a workflow, and a review checklist.</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toolkit, one row per job. For a world from a prompt: Marble online, or HY-World 2.0 if you have a big GPU. To try a playable world: Project Genie or Gemini Omni. To scan a place: Postshot, Brush, gsplat, or a phone app. Edit in SuperSplat. Use the result in Blender 5.3 or three.js. If you want to touch robots: openpi and LeRobot with an SO-101 arm, and MuJoCo for simulation. Check licences before commercial use.</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one-evening workflow for a walk-in level. Pick a place. Scan it or generate it. Clean it in SuperSplat and set the scale and floor. Load it into three.js with Spark, or Blender. Add a simple collider so you don't walk through walls, and one interaction. Then playtest: walk away, come back, try to break it. Roughly three hours in total. And as in Lecture 07, keep your source photos and export settings.</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a checklist before you submit a generated world. Consistency. Scale and physics. Which parts were invented by the model, and are they labelled? Rights: did you have permission to scan, and whose photos? Export details. And disclosure, which leads into next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3.jpg"/><Relationship Id="rId6"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hyperlink" Target="https://worldmodels.github.io/" TargetMode="External"/><Relationship Id="rId5" Type="http://schemas.openxmlformats.org/officeDocument/2006/relationships/image" Target="../media/image10.jpg"/><Relationship Id="rId6" Type="http://schemas.openxmlformats.org/officeDocument/2006/relationships/hyperlink" Target="https://gamengen.github.io/"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1.jpg"/><Relationship Id="rId4" Type="http://schemas.openxmlformats.org/officeDocument/2006/relationships/hyperlink" Target="https://deepmind.google/blog/genie-3-a-new-frontier-for-world-model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hyperlink" Target="https://blog.google/innovation-and-ai/models-and-research/google-deepmind/project-geni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3.jpg"/><Relationship Id="rId4" Type="http://schemas.openxmlformats.org/officeDocument/2006/relationships/hyperlink" Target="https://waymo.com/blog/2026/02/the-waymo-world-model-a-new-frontier-for-autonomous-driving-simulation"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4.jpg"/><Relationship Id="rId4" Type="http://schemas.openxmlformats.org/officeDocument/2006/relationships/hyperlink" Target="https://deepmind.google/models/gemini-omni/"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2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21.jpg"/><Relationship Id="rId4" Type="http://schemas.openxmlformats.org/officeDocument/2006/relationships/hyperlink" Target="https://www.worldlabs.ai/blog/bigger-better-world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2.jpg"/><Relationship Id="rId4" Type="http://schemas.openxmlformats.org/officeDocument/2006/relationships/hyperlink" Target="https://www.worldlabs.ai/blog/atlas"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22.jpg"/><Relationship Id="rId4" Type="http://schemas.openxmlformats.org/officeDocument/2006/relationships/hyperlink" Target="https://3d-models.hunyuan.tencent.com/world/"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2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2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2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2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2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28.jpg"/><Relationship Id="rId4" Type="http://schemas.openxmlformats.org/officeDocument/2006/relationships/hyperlink" Target="https://radiancefields.substack.com/p/gaussian-splatting-in-september-2026"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29.jpg"/><Relationship Id="rId4" Type="http://schemas.openxmlformats.org/officeDocument/2006/relationships/image" Target="../media/image30.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3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32.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 Id="rId3" Type="http://schemas.openxmlformats.org/officeDocument/2006/relationships/image" Target="../media/image33.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34.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3.jpg"/><Relationship Id="rId4" Type="http://schemas.openxmlformats.org/officeDocument/2006/relationships/hyperlink" Target="https://lambdahumanoid.github.io/"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35.jpg"/><Relationship Id="rId4" Type="http://schemas.openxmlformats.org/officeDocument/2006/relationships/hyperlink" Target="https://lambdahumanoid.github.io/"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36.jpg"/><Relationship Id="rId4" Type="http://schemas.openxmlformats.org/officeDocument/2006/relationships/hyperlink" Target="https://lambdahumanoid.github.io/"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4.jpg"/><Relationship Id="rId4" Type="http://schemas.openxmlformats.org/officeDocument/2006/relationships/hyperlink" Target="https://developers.googleblog.com/gemini-4-argon-for-robotics/"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image" Target="../media/image37.jpg"/><Relationship Id="rId4" Type="http://schemas.openxmlformats.org/officeDocument/2006/relationships/hyperlink" Target="https://developers.googleblog.com/gemini-4-argon-for-robotics/" TargetMode="External"/><Relationship Id="rId5" Type="http://schemas.openxmlformats.org/officeDocument/2006/relationships/image" Target="../media/image38.jpg"/><Relationship Id="rId6" Type="http://schemas.openxmlformats.org/officeDocument/2006/relationships/image" Target="../media/image39.jpg"/><Relationship Id="rId7" Type="http://schemas.openxmlformats.org/officeDocument/2006/relationships/image" Target="../media/image40.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 Id="rId3" Type="http://schemas.openxmlformats.org/officeDocument/2006/relationships/image" Target="../media/image41.jpg"/><Relationship Id="rId4" Type="http://schemas.openxmlformats.org/officeDocument/2006/relationships/hyperlink" Target="https://roboticsandautomationnews.com/2026/10/22/google-deepmind-uses-gemini-4-argon-to-teach-apptroniks-apollo-humanoid-new-skills-from-video/106227/"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42.jpg"/><Relationship Id="rId4" Type="http://schemas.openxmlformats.org/officeDocument/2006/relationships/hyperlink" Target="https://deepmind.google/blog/gemini-robotics-2-brings-whole-body-intelligence-to-robots/"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 Id="rId3" Type="http://schemas.openxmlformats.org/officeDocument/2006/relationships/image" Target="../media/image43.jpg"/><Relationship Id="rId4" Type="http://schemas.openxmlformats.org/officeDocument/2006/relationships/hyperlink" Target="https://www.pi.website/blog/pi07"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 Id="rId3" Type="http://schemas.openxmlformats.org/officeDocument/2006/relationships/image" Target="../media/image44.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45.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 Id="rId3" Type="http://schemas.openxmlformats.org/officeDocument/2006/relationships/image" Target="../media/image46.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 Id="rId3" Type="http://schemas.openxmlformats.org/officeDocument/2006/relationships/image" Target="../media/image47.jpg"/><Relationship Id="rId4" Type="http://schemas.openxmlformats.org/officeDocument/2006/relationships/hyperlink" Target="https://nvidianews.nvidia.com/news/nvidia-launches-cosmos-3-the-open-frontier-foundation-model-for-physical-ai"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 Id="rId3" Type="http://schemas.openxmlformats.org/officeDocument/2006/relationships/image" Target="../media/image48.jpg"/><Relationship Id="rId4" Type="http://schemas.openxmlformats.org/officeDocument/2006/relationships/hyperlink" Target="https://www.worldlabs.ai/blog/atlas"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8.xml"/><Relationship Id="rId3" Type="http://schemas.openxmlformats.org/officeDocument/2006/relationships/image" Target="../media/image49.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 Id="rId3" Type="http://schemas.openxmlformats.org/officeDocument/2006/relationships/image" Target="../media/image50.jpg"/><Relationship Id="rId4" Type="http://schemas.openxmlformats.org/officeDocument/2006/relationships/hyperlink" Target="https://arxiv.org/abs/2506.09985"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 Id="rId3" Type="http://schemas.openxmlformats.org/officeDocument/2006/relationships/image" Target="../media/image51.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 Id="rId3" Type="http://schemas.openxmlformats.org/officeDocument/2006/relationships/hyperlink" Target="https://deepmind.google/blog/genie-3-a-new-frontier-for-world-models/" TargetMode="External"/><Relationship Id="rId4" Type="http://schemas.openxmlformats.org/officeDocument/2006/relationships/hyperlink" Target="https://blog.google/innovation-and-ai/models-and-research/google-deepmind/project-genie/" TargetMode="External"/><Relationship Id="rId5" Type="http://schemas.openxmlformats.org/officeDocument/2006/relationships/hyperlink" Target="https://waymo.com/blog/2026/02/the-waymo-world-model-a-new-frontier-for-autonomous-driving-simulation" TargetMode="External"/><Relationship Id="rId6" Type="http://schemas.openxmlformats.org/officeDocument/2006/relationships/hyperlink" Target="https://deepmind.google/models/gemini-omni/" TargetMode="External"/><Relationship Id="rId7" Type="http://schemas.openxmlformats.org/officeDocument/2006/relationships/hyperlink" Target="https://gamengen.github.io/" TargetMode="External"/><Relationship Id="rId8" Type="http://schemas.openxmlformats.org/officeDocument/2006/relationships/hyperlink" Target="https://worldmodels.github.io/" TargetMode="External"/><Relationship Id="rId9" Type="http://schemas.openxmlformats.org/officeDocument/2006/relationships/hyperlink" Target="https://www.worldlabs.ai/blog/bigger-better-worlds" TargetMode="External"/><Relationship Id="rId10" Type="http://schemas.openxmlformats.org/officeDocument/2006/relationships/hyperlink" Target="https://www.worldlabs.ai/blog/atlas" TargetMode="External"/><Relationship Id="rId11" Type="http://schemas.openxmlformats.org/officeDocument/2006/relationships/hyperlink" Target="https://ir.amd.com/news-events/press-releases/detail/1299/amd-to-acquire-world-labs-to-advance-the-future-of-ai-compute" TargetMode="External"/><Relationship Id="rId12" Type="http://schemas.openxmlformats.org/officeDocument/2006/relationships/hyperlink" Target="https://3d-models.hunyuan.tencent.com/world/" TargetMode="External"/><Relationship Id="rId13" Type="http://schemas.openxmlformats.org/officeDocument/2006/relationships/hyperlink" Target="https://repo-sam.inria.fr/fungraph/3d-gaussian-splatting/" TargetMode="External"/><Relationship Id="rId14" Type="http://schemas.openxmlformats.org/officeDocument/2006/relationships/hyperlink" Target="https://radiancefields.substack.com/p/gaussian-splatting-in-september-2026" TargetMode="External"/><Relationship Id="rId15" Type="http://schemas.openxmlformats.org/officeDocument/2006/relationships/hyperlink" Target="https://lambdahumanoid.github.io/" TargetMode="External"/><Relationship Id="rId16" Type="http://schemas.openxmlformats.org/officeDocument/2006/relationships/hyperlink" Target="https://developers.googleblog.com/gemini-4-argon-for-robotics/" TargetMode="External"/><Relationship Id="rId17" Type="http://schemas.openxmlformats.org/officeDocument/2006/relationships/hyperlink" Target="https://roboticsandautomationnews.com/2026/10/22/google-deepmind-uses-gemini-4-argon-to-teach-apptroniks-apollo-humanoid-new-skills-from-video/106227/" TargetMode="External"/><Relationship Id="rId18" Type="http://schemas.openxmlformats.org/officeDocument/2006/relationships/hyperlink" Target="https://deepmind.google/blog/gemini-robotics-2-brings-whole-body-intelligence-to-robots/" TargetMode="External"/><Relationship Id="rId19" Type="http://schemas.openxmlformats.org/officeDocument/2006/relationships/hyperlink" Target="https://www.pi.website/blog/pi07" TargetMode="External"/><Relationship Id="rId20" Type="http://schemas.openxmlformats.org/officeDocument/2006/relationships/hyperlink" Target="https://nvidianews.nvidia.com/news/nvidia-launches-cosmos-3-the-open-frontier-foundation-model-for-physical-ai" TargetMode="External"/><Relationship Id="rId21" Type="http://schemas.openxmlformats.org/officeDocument/2006/relationships/hyperlink" Target="https://arxiv.org/abs/2506.09985" TargetMode="External"/><Relationship Id="rId22" Type="http://schemas.openxmlformats.org/officeDocument/2006/relationships/hyperlink" Target="https://www.cs.cmu.edu/~mgormley/courses/10423/slides/lecture26-world-models.pdf" TargetMode="External"/><Relationship Id="rId23" Type="http://schemas.openxmlformats.org/officeDocument/2006/relationships/hyperlink" Target="https://web.stanford.edu/class/cs231a/lectures/lecture17_gaussian_splatting.pdf" TargetMode="External"/><Relationship Id="rId24" Type="http://schemas.openxmlformats.org/officeDocument/2006/relationships/hyperlink" Target="https://cs224r.stanford.edu/"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 Id="rId3" Type="http://schemas.openxmlformats.org/officeDocument/2006/relationships/image" Target="../media/image21.jpg"/><Relationship Id="rId4" Type="http://schemas.openxmlformats.org/officeDocument/2006/relationships/image" Target="../media/image52.jpg"/><Relationship Id="rId5" Type="http://schemas.openxmlformats.org/officeDocument/2006/relationships/image" Target="../media/image3.jpg"/><Relationship Id="rId6" Type="http://schemas.openxmlformats.org/officeDocument/2006/relationships/image" Target="../media/image37.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1.xml"/><Relationship Id="rId3" Type="http://schemas.openxmlformats.org/officeDocument/2006/relationships/image" Target="../media/image53.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502920"/>
            <a:ext cx="4572000" cy="228600"/>
          </a:xfrm>
          <a:prstGeom prst="rect">
            <a:avLst/>
          </a:prstGeom>
          <a:noFill/>
        </p:spPr>
        <p:txBody>
          <a:bodyPr wrap="square" lIns="0" rIns="0" tIns="0" bIns="0" anchor="t">
            <a:spAutoFit/>
          </a:bodyPr>
          <a:lstStyle/>
          <a:p>
            <a:pPr algn="l"/>
            <a:r>
              <a:rPr sz="800" b="1" i="0">
                <a:solidFill>
                  <a:srgbClr val="E7A07F"/>
                </a:solidFill>
                <a:latin typeface="Calibri"/>
              </a:rPr>
              <a:t>AMCC 5160 · LECTURE 09 · 27 OCTOBER 2026</a:t>
            </a:r>
          </a:p>
        </p:txBody>
      </p:sp>
      <p:sp>
        <p:nvSpPr>
          <p:cNvPr id="3" name="TextBox 2"/>
          <p:cNvSpPr txBox="1"/>
          <p:nvPr/>
        </p:nvSpPr>
        <p:spPr>
          <a:xfrm>
            <a:off x="548640" y="914400"/>
            <a:ext cx="4846320" cy="548640"/>
          </a:xfrm>
          <a:prstGeom prst="rect">
            <a:avLst/>
          </a:prstGeom>
          <a:noFill/>
        </p:spPr>
        <p:txBody>
          <a:bodyPr wrap="square" lIns="0" rIns="0" tIns="0" bIns="0" anchor="t">
            <a:spAutoFit/>
          </a:bodyPr>
          <a:lstStyle/>
          <a:p>
            <a:pPr algn="l"/>
            <a:r>
              <a:rPr sz="3000" b="0" i="0">
                <a:solidFill>
                  <a:srgbClr val="F4F0E8"/>
                </a:solidFill>
                <a:latin typeface="Cambria"/>
              </a:rPr>
              <a:t>Worlds You Can Walk Into,</a:t>
            </a:r>
          </a:p>
        </p:txBody>
      </p:sp>
      <p:sp>
        <p:nvSpPr>
          <p:cNvPr id="4" name="TextBox 3"/>
          <p:cNvSpPr txBox="1"/>
          <p:nvPr/>
        </p:nvSpPr>
        <p:spPr>
          <a:xfrm>
            <a:off x="548640" y="1463040"/>
            <a:ext cx="4846320" cy="1005840"/>
          </a:xfrm>
          <a:prstGeom prst="rect">
            <a:avLst/>
          </a:prstGeom>
          <a:noFill/>
        </p:spPr>
        <p:txBody>
          <a:bodyPr wrap="square" lIns="0" rIns="0" tIns="0" bIns="0" anchor="t">
            <a:spAutoFit/>
          </a:bodyPr>
          <a:lstStyle/>
          <a:p>
            <a:pPr algn="l"/>
            <a:r>
              <a:rPr sz="3000" b="0" i="1">
                <a:solidFill>
                  <a:srgbClr val="E7A07F"/>
                </a:solidFill>
                <a:latin typeface="Cambria"/>
              </a:rPr>
              <a:t>Robots That Learn by Watching</a:t>
            </a:r>
          </a:p>
        </p:txBody>
      </p:sp>
      <p:sp>
        <p:nvSpPr>
          <p:cNvPr id="5" name="TextBox 4"/>
          <p:cNvSpPr txBox="1"/>
          <p:nvPr/>
        </p:nvSpPr>
        <p:spPr>
          <a:xfrm>
            <a:off x="548640" y="2651760"/>
            <a:ext cx="4754880" cy="457200"/>
          </a:xfrm>
          <a:prstGeom prst="rect">
            <a:avLst/>
          </a:prstGeom>
          <a:noFill/>
        </p:spPr>
        <p:txBody>
          <a:bodyPr wrap="square" lIns="0" rIns="0" tIns="0" bIns="0" anchor="t">
            <a:spAutoFit/>
          </a:bodyPr>
          <a:lstStyle/>
          <a:p>
            <a:pPr algn="l"/>
            <a:r>
              <a:rPr sz="1400" b="0" i="0">
                <a:solidFill>
                  <a:srgbClr val="CFC8BA"/>
                </a:solidFill>
                <a:latin typeface="Calibri"/>
              </a:rPr>
              <a:t>World models, 3D, and robotics · Fall 2026</a:t>
            </a:r>
          </a:p>
        </p:txBody>
      </p:sp>
      <p:sp>
        <p:nvSpPr>
          <p:cNvPr id="6" name="TextBox 5"/>
          <p:cNvSpPr txBox="1"/>
          <p:nvPr/>
        </p:nvSpPr>
        <p:spPr>
          <a:xfrm>
            <a:off x="548640" y="4206240"/>
            <a:ext cx="5486400" cy="274320"/>
          </a:xfrm>
          <a:prstGeom prst="rect">
            <a:avLst/>
          </a:prstGeom>
          <a:noFill/>
        </p:spPr>
        <p:txBody>
          <a:bodyPr wrap="square" lIns="0" rIns="0" tIns="0" bIns="0" anchor="t">
            <a:spAutoFit/>
          </a:bodyPr>
          <a:lstStyle/>
          <a:p>
            <a:pPr algn="l"/>
            <a:r>
              <a:rPr sz="850" b="0" i="0">
                <a:solidFill>
                  <a:srgbClr val="CFC8BA"/>
                </a:solidFill>
                <a:latin typeface="Calibri"/>
              </a:rPr>
              <a:t>Harry Yang · Division of Arts and Machine Creativity, HKUST · MIL13002</a:t>
            </a:r>
          </a:p>
        </p:txBody>
      </p:sp>
      <p:sp>
        <p:nvSpPr>
          <p:cNvPr id="7" name="Rectangle 6"/>
          <p:cNvSpPr/>
          <p:nvPr/>
        </p:nvSpPr>
        <p:spPr>
          <a:xfrm>
            <a:off x="5577840" y="457200"/>
            <a:ext cx="1508760" cy="1051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genie3_1.jpg"/>
          <p:cNvPicPr>
            <a:picLocks noChangeAspect="1"/>
          </p:cNvPicPr>
          <p:nvPr/>
        </p:nvPicPr>
        <p:blipFill>
          <a:blip r:embed="rId3"/>
          <a:srcRect l="9647" r="9647"/>
          <a:stretch>
            <a:fillRect/>
          </a:stretch>
        </p:blipFill>
        <p:spPr>
          <a:xfrm>
            <a:off x="5577840" y="457200"/>
            <a:ext cx="1508760" cy="1051560"/>
          </a:xfrm>
          <a:prstGeom prst="rect">
            <a:avLst/>
          </a:prstGeom>
        </p:spPr>
      </p:pic>
      <p:sp>
        <p:nvSpPr>
          <p:cNvPr id="9" name="Rectangle 8"/>
          <p:cNvSpPr/>
          <p:nvPr/>
        </p:nvSpPr>
        <p:spPr>
          <a:xfrm>
            <a:off x="7178040" y="457200"/>
            <a:ext cx="1508760" cy="1051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atlas_1.jpg"/>
          <p:cNvPicPr>
            <a:picLocks noChangeAspect="1"/>
          </p:cNvPicPr>
          <p:nvPr/>
        </p:nvPicPr>
        <p:blipFill>
          <a:blip r:embed="rId4"/>
          <a:srcRect l="9647" r="9647"/>
          <a:stretch>
            <a:fillRect/>
          </a:stretch>
        </p:blipFill>
        <p:spPr>
          <a:xfrm>
            <a:off x="7178040" y="457200"/>
            <a:ext cx="1508760" cy="1051560"/>
          </a:xfrm>
          <a:prstGeom prst="rect">
            <a:avLst/>
          </a:prstGeom>
        </p:spPr>
      </p:pic>
      <p:sp>
        <p:nvSpPr>
          <p:cNvPr id="11" name="Rectangle 10"/>
          <p:cNvSpPr/>
          <p:nvPr/>
        </p:nvSpPr>
        <p:spPr>
          <a:xfrm>
            <a:off x="5577840" y="1600200"/>
            <a:ext cx="1508760" cy="1051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lambda0_5.jpg"/>
          <p:cNvPicPr>
            <a:picLocks noChangeAspect="1"/>
          </p:cNvPicPr>
          <p:nvPr/>
        </p:nvPicPr>
        <p:blipFill>
          <a:blip r:embed="rId5"/>
          <a:srcRect l="9647" r="9647"/>
          <a:stretch>
            <a:fillRect/>
          </a:stretch>
        </p:blipFill>
        <p:spPr>
          <a:xfrm>
            <a:off x="5577840" y="1600200"/>
            <a:ext cx="1508760" cy="1051560"/>
          </a:xfrm>
          <a:prstGeom prst="rect">
            <a:avLst/>
          </a:prstGeom>
        </p:spPr>
      </p:pic>
      <p:sp>
        <p:nvSpPr>
          <p:cNvPr id="13" name="Rectangle 12"/>
          <p:cNvSpPr/>
          <p:nvPr/>
        </p:nvSpPr>
        <p:spPr>
          <a:xfrm>
            <a:off x="7178040" y="1600200"/>
            <a:ext cx="1508760" cy="1051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argon_1.jpg"/>
          <p:cNvPicPr>
            <a:picLocks noChangeAspect="1"/>
          </p:cNvPicPr>
          <p:nvPr/>
        </p:nvPicPr>
        <p:blipFill>
          <a:blip r:embed="rId6"/>
          <a:srcRect l="9647" r="9647"/>
          <a:stretch>
            <a:fillRect/>
          </a:stretch>
        </p:blipFill>
        <p:spPr>
          <a:xfrm>
            <a:off x="7178040" y="1600200"/>
            <a:ext cx="1508760" cy="105156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731520" y="914400"/>
            <a:ext cx="7680960" cy="274320"/>
          </a:xfrm>
          <a:prstGeom prst="rect">
            <a:avLst/>
          </a:prstGeom>
          <a:noFill/>
        </p:spPr>
        <p:txBody>
          <a:bodyPr wrap="square" lIns="0" rIns="0" tIns="0" bIns="0" anchor="t">
            <a:spAutoFit/>
          </a:bodyPr>
          <a:lstStyle/>
          <a:p>
            <a:pPr algn="l"/>
            <a:r>
              <a:rPr sz="800" b="1" i="0">
                <a:solidFill>
                  <a:srgbClr val="E7A07F"/>
                </a:solidFill>
                <a:latin typeface="Calibri"/>
              </a:rPr>
              <a:t>WARM-UP · 1 MINUTE</a:t>
            </a:r>
          </a:p>
        </p:txBody>
      </p:sp>
      <p:sp>
        <p:nvSpPr>
          <p:cNvPr id="3" name="TextBox 2"/>
          <p:cNvSpPr txBox="1"/>
          <p:nvPr/>
        </p:nvSpPr>
        <p:spPr>
          <a:xfrm>
            <a:off x="731520" y="1280160"/>
            <a:ext cx="7680960" cy="1645920"/>
          </a:xfrm>
          <a:prstGeom prst="rect">
            <a:avLst/>
          </a:prstGeom>
          <a:noFill/>
        </p:spPr>
        <p:txBody>
          <a:bodyPr wrap="square" lIns="0" rIns="0" tIns="0" bIns="0" anchor="t">
            <a:spAutoFit/>
          </a:bodyPr>
          <a:lstStyle/>
          <a:p>
            <a:pPr algn="l"/>
            <a:r>
              <a:rPr sz="2600" b="0" i="1">
                <a:solidFill>
                  <a:srgbClr val="F4F0E8"/>
                </a:solidFill>
                <a:latin typeface="Cambria"/>
              </a:rPr>
              <a:t>“I push this cup off the edge of the table. What happens next?”</a:t>
            </a:r>
          </a:p>
        </p:txBody>
      </p:sp>
      <p:sp>
        <p:nvSpPr>
          <p:cNvPr id="4" name="Rectangle 3"/>
          <p:cNvSpPr/>
          <p:nvPr/>
        </p:nvSpPr>
        <p:spPr>
          <a:xfrm>
            <a:off x="73152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6868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Say it out loud: where does it land, what sound does it make?</a:t>
            </a:r>
          </a:p>
        </p:txBody>
      </p:sp>
      <p:sp>
        <p:nvSpPr>
          <p:cNvPr id="6" name="Rectangle 5"/>
          <p:cNvSpPr/>
          <p:nvPr/>
        </p:nvSpPr>
        <p:spPr>
          <a:xfrm>
            <a:off x="335280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8996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Now: what if the floor is carpet? What if I push gently?</a:t>
            </a:r>
          </a:p>
        </p:txBody>
      </p:sp>
      <p:sp>
        <p:nvSpPr>
          <p:cNvPr id="8" name="Rectangle 7"/>
          <p:cNvSpPr/>
          <p:nvPr/>
        </p:nvSpPr>
        <p:spPr>
          <a:xfrm>
            <a:off x="597408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11124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You just ran a world model in your head, conditioned on an action</a:t>
            </a:r>
          </a:p>
        </p:txBody>
      </p:sp>
      <p:sp>
        <p:nvSpPr>
          <p:cNvPr id="10" name="TextBox 9"/>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1" name="TextBox 10"/>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Four stories from this year</a:t>
            </a:r>
          </a:p>
        </p:txBody>
      </p:sp>
      <p:sp>
        <p:nvSpPr>
          <p:cNvPr id="3" name="Rectangle 2"/>
          <p:cNvSpPr/>
          <p:nvPr/>
        </p:nvSpPr>
        <p:spPr>
          <a:xfrm>
            <a:off x="548640" y="1097280"/>
            <a:ext cx="3941064"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01</a:t>
            </a:r>
          </a:p>
        </p:txBody>
      </p:sp>
      <p:sp>
        <p:nvSpPr>
          <p:cNvPr id="5" name="TextBox 4"/>
          <p:cNvSpPr txBox="1"/>
          <p:nvPr/>
        </p:nvSpPr>
        <p:spPr>
          <a:xfrm>
            <a:off x="1280160" y="1243584"/>
            <a:ext cx="3072384" cy="548640"/>
          </a:xfrm>
          <a:prstGeom prst="rect">
            <a:avLst/>
          </a:prstGeom>
          <a:noFill/>
        </p:spPr>
        <p:txBody>
          <a:bodyPr wrap="square" lIns="0" rIns="0" tIns="0" bIns="0" anchor="t">
            <a:spAutoFit/>
          </a:bodyPr>
          <a:lstStyle/>
          <a:p>
            <a:pPr algn="l"/>
            <a:r>
              <a:rPr sz="1300" b="1" i="0">
                <a:solidFill>
                  <a:srgbClr val="F4F0E8"/>
                </a:solidFill>
                <a:latin typeface="Calibri"/>
              </a:rPr>
              <a:t>From video to playable worlds</a:t>
            </a:r>
          </a:p>
        </p:txBody>
      </p:sp>
      <p:sp>
        <p:nvSpPr>
          <p:cNvPr id="6" name="TextBox 5"/>
          <p:cNvSpPr txBox="1"/>
          <p:nvPr/>
        </p:nvSpPr>
        <p:spPr>
          <a:xfrm>
            <a:off x="1280160" y="1700784"/>
            <a:ext cx="3072384" cy="946403"/>
          </a:xfrm>
          <a:prstGeom prst="rect">
            <a:avLst/>
          </a:prstGeom>
          <a:noFill/>
        </p:spPr>
        <p:txBody>
          <a:bodyPr wrap="square" lIns="0" rIns="0" tIns="0" bIns="0" anchor="t">
            <a:spAutoFit/>
          </a:bodyPr>
          <a:lstStyle/>
          <a:p>
            <a:pPr algn="l"/>
            <a:r>
              <a:rPr sz="1050" b="0" i="0">
                <a:solidFill>
                  <a:srgbClr val="CFC8BA"/>
                </a:solidFill>
                <a:latin typeface="Calibri"/>
              </a:rPr>
              <a:t>Genie 3, Project Genie and the Waymo World Model: video you can steer, one frame at a time</a:t>
            </a:r>
          </a:p>
        </p:txBody>
      </p:sp>
      <p:sp>
        <p:nvSpPr>
          <p:cNvPr id="7" name="TextBox 6"/>
          <p:cNvSpPr txBox="1"/>
          <p:nvPr/>
        </p:nvSpPr>
        <p:spPr>
          <a:xfrm>
            <a:off x="1280160" y="2482596"/>
            <a:ext cx="3072384" cy="228600"/>
          </a:xfrm>
          <a:prstGeom prst="rect">
            <a:avLst/>
          </a:prstGeom>
          <a:noFill/>
        </p:spPr>
        <p:txBody>
          <a:bodyPr wrap="square" lIns="0" rIns="0" tIns="0" bIns="0" anchor="t">
            <a:spAutoFit/>
          </a:bodyPr>
          <a:lstStyle/>
          <a:p>
            <a:pPr algn="l"/>
            <a:r>
              <a:rPr sz="850" b="0" i="0">
                <a:solidFill>
                  <a:srgbClr val="E7A07F"/>
                </a:solidFill>
                <a:latin typeface="Calibri"/>
              </a:rPr>
              <a:t>Genie 3 (2025) → Gemini Omni (May 2026)</a:t>
            </a:r>
          </a:p>
        </p:txBody>
      </p:sp>
      <p:sp>
        <p:nvSpPr>
          <p:cNvPr id="8" name="Rectangle 7"/>
          <p:cNvSpPr/>
          <p:nvPr/>
        </p:nvSpPr>
        <p:spPr>
          <a:xfrm>
            <a:off x="4654296" y="1097280"/>
            <a:ext cx="3941064"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818888"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02</a:t>
            </a:r>
          </a:p>
        </p:txBody>
      </p:sp>
      <p:sp>
        <p:nvSpPr>
          <p:cNvPr id="10" name="TextBox 9"/>
          <p:cNvSpPr txBox="1"/>
          <p:nvPr/>
        </p:nvSpPr>
        <p:spPr>
          <a:xfrm>
            <a:off x="5385816" y="1243584"/>
            <a:ext cx="3072384" cy="548640"/>
          </a:xfrm>
          <a:prstGeom prst="rect">
            <a:avLst/>
          </a:prstGeom>
          <a:noFill/>
        </p:spPr>
        <p:txBody>
          <a:bodyPr wrap="square" lIns="0" rIns="0" tIns="0" bIns="0" anchor="t">
            <a:spAutoFit/>
          </a:bodyPr>
          <a:lstStyle/>
          <a:p>
            <a:pPr algn="l"/>
            <a:r>
              <a:rPr sz="1300" b="1" i="0">
                <a:solidFill>
                  <a:srgbClr val="F4F0E8"/>
                </a:solidFill>
                <a:latin typeface="Calibri"/>
              </a:rPr>
              <a:t>3D is back: worlds as splats</a:t>
            </a:r>
          </a:p>
        </p:txBody>
      </p:sp>
      <p:sp>
        <p:nvSpPr>
          <p:cNvPr id="11" name="TextBox 10"/>
          <p:cNvSpPr txBox="1"/>
          <p:nvPr/>
        </p:nvSpPr>
        <p:spPr>
          <a:xfrm>
            <a:off x="5385816" y="1700784"/>
            <a:ext cx="3072384" cy="946403"/>
          </a:xfrm>
          <a:prstGeom prst="rect">
            <a:avLst/>
          </a:prstGeom>
          <a:noFill/>
        </p:spPr>
        <p:txBody>
          <a:bodyPr wrap="square" lIns="0" rIns="0" tIns="0" bIns="0" anchor="t">
            <a:spAutoFit/>
          </a:bodyPr>
          <a:lstStyle/>
          <a:p>
            <a:pPr algn="l"/>
            <a:r>
              <a:rPr sz="1050" b="0" i="0">
                <a:solidFill>
                  <a:srgbClr val="CFC8BA"/>
                </a:solidFill>
                <a:latin typeface="Calibri"/>
              </a:rPr>
              <a:t>Marble, Atlas and the open HY-World 2.0: generated worlds you can export, and an $8.2B bet on them</a:t>
            </a:r>
          </a:p>
        </p:txBody>
      </p:sp>
      <p:sp>
        <p:nvSpPr>
          <p:cNvPr id="12" name="TextBox 11"/>
          <p:cNvSpPr txBox="1"/>
          <p:nvPr/>
        </p:nvSpPr>
        <p:spPr>
          <a:xfrm>
            <a:off x="5385816" y="2482596"/>
            <a:ext cx="3072384" cy="228600"/>
          </a:xfrm>
          <a:prstGeom prst="rect">
            <a:avLst/>
          </a:prstGeom>
          <a:noFill/>
        </p:spPr>
        <p:txBody>
          <a:bodyPr wrap="square" lIns="0" rIns="0" tIns="0" bIns="0" anchor="t">
            <a:spAutoFit/>
          </a:bodyPr>
          <a:lstStyle/>
          <a:p>
            <a:pPr algn="l"/>
            <a:r>
              <a:rPr sz="850" b="0" i="0">
                <a:solidFill>
                  <a:srgbClr val="E7A07F"/>
                </a:solidFill>
                <a:latin typeface="Calibri"/>
              </a:rPr>
              <a:t>Atlas, 1 Sept 2026 · AMD × World Labs, 28 Sept</a:t>
            </a:r>
          </a:p>
        </p:txBody>
      </p:sp>
      <p:sp>
        <p:nvSpPr>
          <p:cNvPr id="13" name="Rectangle 12"/>
          <p:cNvSpPr/>
          <p:nvPr/>
        </p:nvSpPr>
        <p:spPr>
          <a:xfrm>
            <a:off x="548640" y="2939796"/>
            <a:ext cx="3941064"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13232" y="3086100"/>
            <a:ext cx="548640" cy="411480"/>
          </a:xfrm>
          <a:prstGeom prst="rect">
            <a:avLst/>
          </a:prstGeom>
          <a:noFill/>
        </p:spPr>
        <p:txBody>
          <a:bodyPr wrap="square" lIns="0" rIns="0" tIns="0" bIns="0" anchor="t">
            <a:spAutoFit/>
          </a:bodyPr>
          <a:lstStyle/>
          <a:p>
            <a:pPr algn="l"/>
            <a:r>
              <a:rPr sz="2200" b="0" i="0">
                <a:solidFill>
                  <a:srgbClr val="E7A07F"/>
                </a:solidFill>
                <a:latin typeface="Cambria"/>
              </a:rPr>
              <a:t>03</a:t>
            </a:r>
          </a:p>
        </p:txBody>
      </p:sp>
      <p:sp>
        <p:nvSpPr>
          <p:cNvPr id="15" name="TextBox 14"/>
          <p:cNvSpPr txBox="1"/>
          <p:nvPr/>
        </p:nvSpPr>
        <p:spPr>
          <a:xfrm>
            <a:off x="1280160" y="3086100"/>
            <a:ext cx="3072384" cy="548640"/>
          </a:xfrm>
          <a:prstGeom prst="rect">
            <a:avLst/>
          </a:prstGeom>
          <a:noFill/>
        </p:spPr>
        <p:txBody>
          <a:bodyPr wrap="square" lIns="0" rIns="0" tIns="0" bIns="0" anchor="t">
            <a:spAutoFit/>
          </a:bodyPr>
          <a:lstStyle/>
          <a:p>
            <a:pPr algn="l"/>
            <a:r>
              <a:rPr sz="1300" b="1" i="0">
                <a:solidFill>
                  <a:srgbClr val="F4F0E8"/>
                </a:solidFill>
                <a:latin typeface="Calibri"/>
              </a:rPr>
              <a:t>Robots that learn by watching</a:t>
            </a:r>
          </a:p>
        </p:txBody>
      </p:sp>
      <p:sp>
        <p:nvSpPr>
          <p:cNvPr id="16" name="TextBox 15"/>
          <p:cNvSpPr txBox="1"/>
          <p:nvPr/>
        </p:nvSpPr>
        <p:spPr>
          <a:xfrm>
            <a:off x="1280160" y="3543300"/>
            <a:ext cx="3072384" cy="946403"/>
          </a:xfrm>
          <a:prstGeom prst="rect">
            <a:avLst/>
          </a:prstGeom>
          <a:noFill/>
        </p:spPr>
        <p:txBody>
          <a:bodyPr wrap="square" lIns="0" rIns="0" tIns="0" bIns="0" anchor="t">
            <a:spAutoFit/>
          </a:bodyPr>
          <a:lstStyle/>
          <a:p>
            <a:pPr algn="l"/>
            <a:r>
              <a:rPr sz="1050" b="0" i="0">
                <a:solidFill>
                  <a:srgbClr val="CFC8BA"/>
                </a:solidFill>
                <a:latin typeface="Calibri"/>
              </a:rPr>
              <a:t>λ0 learns from 500 hours of first-person human video; Gemini 4 Argon turns a video into a simulator</a:t>
            </a:r>
          </a:p>
        </p:txBody>
      </p:sp>
      <p:sp>
        <p:nvSpPr>
          <p:cNvPr id="17" name="TextBox 16"/>
          <p:cNvSpPr txBox="1"/>
          <p:nvPr/>
        </p:nvSpPr>
        <p:spPr>
          <a:xfrm>
            <a:off x="1280160" y="4325112"/>
            <a:ext cx="3072384" cy="228600"/>
          </a:xfrm>
          <a:prstGeom prst="rect">
            <a:avLst/>
          </a:prstGeom>
          <a:noFill/>
        </p:spPr>
        <p:txBody>
          <a:bodyPr wrap="square" lIns="0" rIns="0" tIns="0" bIns="0" anchor="t">
            <a:spAutoFit/>
          </a:bodyPr>
          <a:lstStyle/>
          <a:p>
            <a:pPr algn="l"/>
            <a:r>
              <a:rPr sz="850" b="0" i="0">
                <a:solidFill>
                  <a:srgbClr val="E7A07F"/>
                </a:solidFill>
                <a:latin typeface="Calibri"/>
              </a:rPr>
              <a:t>Gemini 4 Argon, 13 Oct · λ0, 26 Oct 2026</a:t>
            </a:r>
          </a:p>
        </p:txBody>
      </p:sp>
      <p:sp>
        <p:nvSpPr>
          <p:cNvPr id="18" name="Rectangle 17"/>
          <p:cNvSpPr/>
          <p:nvPr/>
        </p:nvSpPr>
        <p:spPr>
          <a:xfrm>
            <a:off x="4654296" y="2939796"/>
            <a:ext cx="3941064"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818888" y="3086100"/>
            <a:ext cx="548640" cy="411480"/>
          </a:xfrm>
          <a:prstGeom prst="rect">
            <a:avLst/>
          </a:prstGeom>
          <a:noFill/>
        </p:spPr>
        <p:txBody>
          <a:bodyPr wrap="square" lIns="0" rIns="0" tIns="0" bIns="0" anchor="t">
            <a:spAutoFit/>
          </a:bodyPr>
          <a:lstStyle/>
          <a:p>
            <a:pPr algn="l"/>
            <a:r>
              <a:rPr sz="2200" b="0" i="0">
                <a:solidFill>
                  <a:srgbClr val="E7A07F"/>
                </a:solidFill>
                <a:latin typeface="Cambria"/>
              </a:rPr>
              <a:t>04</a:t>
            </a:r>
          </a:p>
        </p:txBody>
      </p:sp>
      <p:sp>
        <p:nvSpPr>
          <p:cNvPr id="20" name="TextBox 19"/>
          <p:cNvSpPr txBox="1"/>
          <p:nvPr/>
        </p:nvSpPr>
        <p:spPr>
          <a:xfrm>
            <a:off x="5385816" y="3086100"/>
            <a:ext cx="3072384" cy="548640"/>
          </a:xfrm>
          <a:prstGeom prst="rect">
            <a:avLst/>
          </a:prstGeom>
          <a:noFill/>
        </p:spPr>
        <p:txBody>
          <a:bodyPr wrap="square" lIns="0" rIns="0" tIns="0" bIns="0" anchor="t">
            <a:spAutoFit/>
          </a:bodyPr>
          <a:lstStyle/>
          <a:p>
            <a:pPr algn="l"/>
            <a:r>
              <a:rPr sz="1300" b="1" i="0">
                <a:solidFill>
                  <a:srgbClr val="F4F0E8"/>
                </a:solidFill>
                <a:latin typeface="Calibri"/>
              </a:rPr>
              <a:t>Does a world model need pixels?</a:t>
            </a:r>
          </a:p>
        </p:txBody>
      </p:sp>
      <p:sp>
        <p:nvSpPr>
          <p:cNvPr id="21" name="TextBox 20"/>
          <p:cNvSpPr txBox="1"/>
          <p:nvPr/>
        </p:nvSpPr>
        <p:spPr>
          <a:xfrm>
            <a:off x="5385816" y="3543300"/>
            <a:ext cx="3072384" cy="946403"/>
          </a:xfrm>
          <a:prstGeom prst="rect">
            <a:avLst/>
          </a:prstGeom>
          <a:noFill/>
        </p:spPr>
        <p:txBody>
          <a:bodyPr wrap="square" lIns="0" rIns="0" tIns="0" bIns="0" anchor="t">
            <a:spAutoFit/>
          </a:bodyPr>
          <a:lstStyle/>
          <a:p>
            <a:pPr algn="l"/>
            <a:r>
              <a:rPr sz="1050" b="0" i="0">
                <a:solidFill>
                  <a:srgbClr val="CFC8BA"/>
                </a:solidFill>
                <a:latin typeface="Calibri"/>
              </a:rPr>
              <a:t>NVIDIA Cosmos 3 generates the world; LeCun’s AMI Labs predicts it in latent space. Debate</a:t>
            </a:r>
          </a:p>
        </p:txBody>
      </p:sp>
      <p:sp>
        <p:nvSpPr>
          <p:cNvPr id="22" name="TextBox 21"/>
          <p:cNvSpPr txBox="1"/>
          <p:nvPr/>
        </p:nvSpPr>
        <p:spPr>
          <a:xfrm>
            <a:off x="5385816" y="4325112"/>
            <a:ext cx="3072384" cy="228600"/>
          </a:xfrm>
          <a:prstGeom prst="rect">
            <a:avLst/>
          </a:prstGeom>
          <a:noFill/>
        </p:spPr>
        <p:txBody>
          <a:bodyPr wrap="square" lIns="0" rIns="0" tIns="0" bIns="0" anchor="t">
            <a:spAutoFit/>
          </a:bodyPr>
          <a:lstStyle/>
          <a:p>
            <a:pPr algn="l"/>
            <a:r>
              <a:rPr sz="850" b="0" i="0">
                <a:solidFill>
                  <a:srgbClr val="E7A07F"/>
                </a:solidFill>
                <a:latin typeface="Calibri"/>
              </a:rPr>
              <a:t>Cosmos 3 (June) vs. JEPA</a:t>
            </a:r>
          </a:p>
        </p:txBody>
      </p:sp>
      <p:sp>
        <p:nvSpPr>
          <p:cNvPr id="23" name="TextBox 22"/>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4" name="TextBox 23"/>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Where we’ve been: the pieces you already have</a:t>
            </a:r>
          </a:p>
        </p:txBody>
      </p:sp>
      <p:sp>
        <p:nvSpPr>
          <p:cNvPr id="3" name="Rectangle 2"/>
          <p:cNvSpPr/>
          <p:nvPr/>
        </p:nvSpPr>
        <p:spPr>
          <a:xfrm>
            <a:off x="548640" y="1097280"/>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03</a:t>
            </a:r>
          </a:p>
        </p:txBody>
      </p:sp>
      <p:sp>
        <p:nvSpPr>
          <p:cNvPr id="5" name="TextBox 4"/>
          <p:cNvSpPr txBox="1"/>
          <p:nvPr/>
        </p:nvSpPr>
        <p:spPr>
          <a:xfrm>
            <a:off x="1280160"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Lecture 03</a:t>
            </a:r>
          </a:p>
        </p:txBody>
      </p:sp>
      <p:sp>
        <p:nvSpPr>
          <p:cNvPr id="6" name="TextBox 5"/>
          <p:cNvSpPr txBox="1"/>
          <p:nvPr/>
        </p:nvSpPr>
        <p:spPr>
          <a:xfrm>
            <a:off x="1280160" y="1700784"/>
            <a:ext cx="1703832" cy="946403"/>
          </a:xfrm>
          <a:prstGeom prst="rect">
            <a:avLst/>
          </a:prstGeom>
          <a:noFill/>
        </p:spPr>
        <p:txBody>
          <a:bodyPr wrap="square" lIns="0" rIns="0" tIns="0" bIns="0" anchor="t">
            <a:spAutoFit/>
          </a:bodyPr>
          <a:lstStyle/>
          <a:p>
            <a:pPr algn="l"/>
            <a:r>
              <a:rPr sz="1000" b="0" i="0">
                <a:solidFill>
                  <a:srgbClr val="CFC8BA"/>
                </a:solidFill>
                <a:latin typeface="Calibri"/>
              </a:rPr>
              <a:t>World models: “what is being predicted?” The Astra round trip. VLA: see, read, act.</a:t>
            </a:r>
          </a:p>
        </p:txBody>
      </p:sp>
      <p:sp>
        <p:nvSpPr>
          <p:cNvPr id="7" name="Rectangle 6"/>
          <p:cNvSpPr/>
          <p:nvPr/>
        </p:nvSpPr>
        <p:spPr>
          <a:xfrm>
            <a:off x="3285744" y="1097280"/>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50336"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07</a:t>
            </a:r>
          </a:p>
        </p:txBody>
      </p:sp>
      <p:sp>
        <p:nvSpPr>
          <p:cNvPr id="9" name="TextBox 8"/>
          <p:cNvSpPr txBox="1"/>
          <p:nvPr/>
        </p:nvSpPr>
        <p:spPr>
          <a:xfrm>
            <a:off x="4017264"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Lecture 07</a:t>
            </a:r>
          </a:p>
        </p:txBody>
      </p:sp>
      <p:sp>
        <p:nvSpPr>
          <p:cNvPr id="10" name="TextBox 9"/>
          <p:cNvSpPr txBox="1"/>
          <p:nvPr/>
        </p:nvSpPr>
        <p:spPr>
          <a:xfrm>
            <a:off x="4017264" y="1700784"/>
            <a:ext cx="1703832" cy="946403"/>
          </a:xfrm>
          <a:prstGeom prst="rect">
            <a:avLst/>
          </a:prstGeom>
          <a:noFill/>
        </p:spPr>
        <p:txBody>
          <a:bodyPr wrap="square" lIns="0" rIns="0" tIns="0" bIns="0" anchor="t">
            <a:spAutoFit/>
          </a:bodyPr>
          <a:lstStyle/>
          <a:p>
            <a:pPr algn="l"/>
            <a:r>
              <a:rPr sz="1000" b="0" i="0">
                <a:solidFill>
                  <a:srgbClr val="CFC8BA"/>
                </a:solidFill>
                <a:latin typeface="Calibri"/>
              </a:rPr>
              <a:t>Helios: a minute of video in real time. KV cache and distillation. A humanoid learns K-pop from phone video.</a:t>
            </a:r>
          </a:p>
        </p:txBody>
      </p:sp>
      <p:sp>
        <p:nvSpPr>
          <p:cNvPr id="11" name="Rectangle 10"/>
          <p:cNvSpPr/>
          <p:nvPr/>
        </p:nvSpPr>
        <p:spPr>
          <a:xfrm>
            <a:off x="6022848" y="1097280"/>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187440"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08</a:t>
            </a:r>
          </a:p>
        </p:txBody>
      </p:sp>
      <p:sp>
        <p:nvSpPr>
          <p:cNvPr id="13" name="TextBox 12"/>
          <p:cNvSpPr txBox="1"/>
          <p:nvPr/>
        </p:nvSpPr>
        <p:spPr>
          <a:xfrm>
            <a:off x="6754368"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Lecture 08</a:t>
            </a:r>
          </a:p>
        </p:txBody>
      </p:sp>
      <p:sp>
        <p:nvSpPr>
          <p:cNvPr id="14" name="TextBox 13"/>
          <p:cNvSpPr txBox="1"/>
          <p:nvPr/>
        </p:nvSpPr>
        <p:spPr>
          <a:xfrm>
            <a:off x="6754368" y="1700784"/>
            <a:ext cx="1703832" cy="946403"/>
          </a:xfrm>
          <a:prstGeom prst="rect">
            <a:avLst/>
          </a:prstGeom>
          <a:noFill/>
        </p:spPr>
        <p:txBody>
          <a:bodyPr wrap="square" lIns="0" rIns="0" tIns="0" bIns="0" anchor="t">
            <a:spAutoFit/>
          </a:bodyPr>
          <a:lstStyle/>
          <a:p>
            <a:pPr algn="l"/>
            <a:r>
              <a:rPr sz="1000" b="0" i="0">
                <a:solidFill>
                  <a:srgbClr val="CFC8BA"/>
                </a:solidFill>
                <a:latin typeface="Calibri"/>
              </a:rPr>
              <a:t>Real-time characters: the latency budget, streaming distillation, avatars that listen.</a:t>
            </a:r>
          </a:p>
        </p:txBody>
      </p:sp>
      <p:sp>
        <p:nvSpPr>
          <p:cNvPr id="15" name="Rectangle 14"/>
          <p:cNvSpPr/>
          <p:nvPr/>
        </p:nvSpPr>
        <p:spPr>
          <a:xfrm>
            <a:off x="548640" y="2939796"/>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13232" y="3086100"/>
            <a:ext cx="548640" cy="411480"/>
          </a:xfrm>
          <a:prstGeom prst="rect">
            <a:avLst/>
          </a:prstGeom>
          <a:noFill/>
        </p:spPr>
        <p:txBody>
          <a:bodyPr wrap="square" lIns="0" rIns="0" tIns="0" bIns="0" anchor="t">
            <a:spAutoFit/>
          </a:bodyPr>
          <a:lstStyle/>
          <a:p>
            <a:pPr algn="l"/>
            <a:r>
              <a:rPr sz="2200" b="0" i="0">
                <a:solidFill>
                  <a:srgbClr val="E7A07F"/>
                </a:solidFill>
                <a:latin typeface="Cambria"/>
              </a:rPr>
              <a:t>→</a:t>
            </a:r>
          </a:p>
        </p:txBody>
      </p:sp>
      <p:sp>
        <p:nvSpPr>
          <p:cNvPr id="17" name="TextBox 16"/>
          <p:cNvSpPr txBox="1"/>
          <p:nvPr/>
        </p:nvSpPr>
        <p:spPr>
          <a:xfrm>
            <a:off x="1280160" y="3086100"/>
            <a:ext cx="1703832" cy="548640"/>
          </a:xfrm>
          <a:prstGeom prst="rect">
            <a:avLst/>
          </a:prstGeom>
          <a:noFill/>
        </p:spPr>
        <p:txBody>
          <a:bodyPr wrap="square" lIns="0" rIns="0" tIns="0" bIns="0" anchor="t">
            <a:spAutoFit/>
          </a:bodyPr>
          <a:lstStyle/>
          <a:p>
            <a:pPr algn="l"/>
            <a:r>
              <a:rPr sz="1300" b="1" i="0">
                <a:solidFill>
                  <a:srgbClr val="F4F0E8"/>
                </a:solidFill>
                <a:latin typeface="Calibri"/>
              </a:rPr>
              <a:t>Tonight: worlds</a:t>
            </a:r>
          </a:p>
        </p:txBody>
      </p:sp>
      <p:sp>
        <p:nvSpPr>
          <p:cNvPr id="18" name="TextBox 17"/>
          <p:cNvSpPr txBox="1"/>
          <p:nvPr/>
        </p:nvSpPr>
        <p:spPr>
          <a:xfrm>
            <a:off x="1280160" y="3543300"/>
            <a:ext cx="1703832" cy="946403"/>
          </a:xfrm>
          <a:prstGeom prst="rect">
            <a:avLst/>
          </a:prstGeom>
          <a:noFill/>
        </p:spPr>
        <p:txBody>
          <a:bodyPr wrap="square" lIns="0" rIns="0" tIns="0" bIns="0" anchor="t">
            <a:spAutoFit/>
          </a:bodyPr>
          <a:lstStyle/>
          <a:p>
            <a:pPr algn="l"/>
            <a:r>
              <a:rPr sz="1000" b="0" i="0">
                <a:solidFill>
                  <a:srgbClr val="CFC8BA"/>
                </a:solidFill>
                <a:latin typeface="Calibri"/>
              </a:rPr>
              <a:t>Put an action into the loop: real-time video becomes a world</a:t>
            </a:r>
          </a:p>
        </p:txBody>
      </p:sp>
      <p:sp>
        <p:nvSpPr>
          <p:cNvPr id="19" name="Rectangle 18"/>
          <p:cNvSpPr/>
          <p:nvPr/>
        </p:nvSpPr>
        <p:spPr>
          <a:xfrm>
            <a:off x="3285744" y="2939796"/>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450336" y="3086100"/>
            <a:ext cx="548640" cy="411480"/>
          </a:xfrm>
          <a:prstGeom prst="rect">
            <a:avLst/>
          </a:prstGeom>
          <a:noFill/>
        </p:spPr>
        <p:txBody>
          <a:bodyPr wrap="square" lIns="0" rIns="0" tIns="0" bIns="0" anchor="t">
            <a:spAutoFit/>
          </a:bodyPr>
          <a:lstStyle/>
          <a:p>
            <a:pPr algn="l"/>
            <a:r>
              <a:rPr sz="2200" b="0" i="0">
                <a:solidFill>
                  <a:srgbClr val="E7A07F"/>
                </a:solidFill>
                <a:latin typeface="Cambria"/>
              </a:rPr>
              <a:t>→</a:t>
            </a:r>
          </a:p>
        </p:txBody>
      </p:sp>
      <p:sp>
        <p:nvSpPr>
          <p:cNvPr id="21" name="TextBox 20"/>
          <p:cNvSpPr txBox="1"/>
          <p:nvPr/>
        </p:nvSpPr>
        <p:spPr>
          <a:xfrm>
            <a:off x="4017264" y="3086100"/>
            <a:ext cx="1703832" cy="548640"/>
          </a:xfrm>
          <a:prstGeom prst="rect">
            <a:avLst/>
          </a:prstGeom>
          <a:noFill/>
        </p:spPr>
        <p:txBody>
          <a:bodyPr wrap="square" lIns="0" rIns="0" tIns="0" bIns="0" anchor="t">
            <a:spAutoFit/>
          </a:bodyPr>
          <a:lstStyle/>
          <a:p>
            <a:pPr algn="l"/>
            <a:r>
              <a:rPr sz="1300" b="1" i="0">
                <a:solidFill>
                  <a:srgbClr val="F4F0E8"/>
                </a:solidFill>
                <a:latin typeface="Calibri"/>
              </a:rPr>
              <a:t>Tonight: 3D</a:t>
            </a:r>
          </a:p>
        </p:txBody>
      </p:sp>
      <p:sp>
        <p:nvSpPr>
          <p:cNvPr id="22" name="TextBox 21"/>
          <p:cNvSpPr txBox="1"/>
          <p:nvPr/>
        </p:nvSpPr>
        <p:spPr>
          <a:xfrm>
            <a:off x="4017264" y="3543300"/>
            <a:ext cx="1703832" cy="946403"/>
          </a:xfrm>
          <a:prstGeom prst="rect">
            <a:avLst/>
          </a:prstGeom>
          <a:noFill/>
        </p:spPr>
        <p:txBody>
          <a:bodyPr wrap="square" lIns="0" rIns="0" tIns="0" bIns="0" anchor="t">
            <a:spAutoFit/>
          </a:bodyPr>
          <a:lstStyle/>
          <a:p>
            <a:pPr algn="l"/>
            <a:r>
              <a:rPr sz="1000" b="0" i="0">
                <a:solidFill>
                  <a:srgbClr val="CFC8BA"/>
                </a:solidFill>
                <a:latin typeface="Calibri"/>
              </a:rPr>
              <a:t>Keep the geometry: the world becomes a file you can open</a:t>
            </a:r>
          </a:p>
        </p:txBody>
      </p:sp>
      <p:sp>
        <p:nvSpPr>
          <p:cNvPr id="23" name="Rectangle 22"/>
          <p:cNvSpPr/>
          <p:nvPr/>
        </p:nvSpPr>
        <p:spPr>
          <a:xfrm>
            <a:off x="6022848" y="2939796"/>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187440" y="3086100"/>
            <a:ext cx="548640" cy="411480"/>
          </a:xfrm>
          <a:prstGeom prst="rect">
            <a:avLst/>
          </a:prstGeom>
          <a:noFill/>
        </p:spPr>
        <p:txBody>
          <a:bodyPr wrap="square" lIns="0" rIns="0" tIns="0" bIns="0" anchor="t">
            <a:spAutoFit/>
          </a:bodyPr>
          <a:lstStyle/>
          <a:p>
            <a:pPr algn="l"/>
            <a:r>
              <a:rPr sz="2200" b="0" i="0">
                <a:solidFill>
                  <a:srgbClr val="E7A07F"/>
                </a:solidFill>
                <a:latin typeface="Cambria"/>
              </a:rPr>
              <a:t>→</a:t>
            </a:r>
          </a:p>
        </p:txBody>
      </p:sp>
      <p:sp>
        <p:nvSpPr>
          <p:cNvPr id="25" name="TextBox 24"/>
          <p:cNvSpPr txBox="1"/>
          <p:nvPr/>
        </p:nvSpPr>
        <p:spPr>
          <a:xfrm>
            <a:off x="6754368" y="3086100"/>
            <a:ext cx="1703832" cy="548640"/>
          </a:xfrm>
          <a:prstGeom prst="rect">
            <a:avLst/>
          </a:prstGeom>
          <a:noFill/>
        </p:spPr>
        <p:txBody>
          <a:bodyPr wrap="square" lIns="0" rIns="0" tIns="0" bIns="0" anchor="t">
            <a:spAutoFit/>
          </a:bodyPr>
          <a:lstStyle/>
          <a:p>
            <a:pPr algn="l"/>
            <a:r>
              <a:rPr sz="1300" b="1" i="0">
                <a:solidFill>
                  <a:srgbClr val="F4F0E8"/>
                </a:solidFill>
                <a:latin typeface="Calibri"/>
              </a:rPr>
              <a:t>Tonight: bodies</a:t>
            </a:r>
          </a:p>
        </p:txBody>
      </p:sp>
      <p:sp>
        <p:nvSpPr>
          <p:cNvPr id="26" name="TextBox 25"/>
          <p:cNvSpPr txBox="1"/>
          <p:nvPr/>
        </p:nvSpPr>
        <p:spPr>
          <a:xfrm>
            <a:off x="6754368" y="3543300"/>
            <a:ext cx="1703832" cy="946403"/>
          </a:xfrm>
          <a:prstGeom prst="rect">
            <a:avLst/>
          </a:prstGeom>
          <a:noFill/>
        </p:spPr>
        <p:txBody>
          <a:bodyPr wrap="square" lIns="0" rIns="0" tIns="0" bIns="0" anchor="t">
            <a:spAutoFit/>
          </a:bodyPr>
          <a:lstStyle/>
          <a:p>
            <a:pPr algn="l"/>
            <a:r>
              <a:rPr sz="1000" b="0" i="0">
                <a:solidFill>
                  <a:srgbClr val="CFC8BA"/>
                </a:solidFill>
                <a:latin typeface="Calibri"/>
              </a:rPr>
              <a:t>Close the loop with a real robot: the world becomes training data</a:t>
            </a:r>
          </a:p>
        </p:txBody>
      </p:sp>
      <p:sp>
        <p:nvSpPr>
          <p:cNvPr id="27" name="TextBox 26"/>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8" name="TextBox 27"/>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You have seen two slides of tonight already</a:t>
            </a:r>
          </a:p>
        </p:txBody>
      </p:sp>
      <p:sp>
        <p:nvSpPr>
          <p:cNvPr id="3" name="Rectangle 2"/>
          <p:cNvSpPr/>
          <p:nvPr/>
        </p:nvSpPr>
        <p:spPr>
          <a:xfrm>
            <a:off x="548640" y="1051560"/>
            <a:ext cx="3931920" cy="26517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ecture-03_slides_083.jpg"/>
          <p:cNvPicPr>
            <a:picLocks noChangeAspect="1"/>
          </p:cNvPicPr>
          <p:nvPr/>
        </p:nvPicPr>
        <p:blipFill>
          <a:blip r:embed="rId3"/>
          <a:stretch>
            <a:fillRect/>
          </a:stretch>
        </p:blipFill>
        <p:spPr>
          <a:xfrm>
            <a:off x="548640" y="1271587"/>
            <a:ext cx="3931920" cy="2211705"/>
          </a:xfrm>
          <a:prstGeom prst="rect">
            <a:avLst/>
          </a:prstGeom>
        </p:spPr>
      </p:pic>
      <p:sp>
        <p:nvSpPr>
          <p:cNvPr id="5" name="TextBox 4"/>
          <p:cNvSpPr txBox="1"/>
          <p:nvPr/>
        </p:nvSpPr>
        <p:spPr>
          <a:xfrm>
            <a:off x="548640" y="3749039"/>
            <a:ext cx="3931920" cy="274320"/>
          </a:xfrm>
          <a:prstGeom prst="rect">
            <a:avLst/>
          </a:prstGeom>
          <a:noFill/>
        </p:spPr>
        <p:txBody>
          <a:bodyPr wrap="square" lIns="0" rIns="0" tIns="0" bIns="0" anchor="t">
            <a:spAutoFit/>
          </a:bodyPr>
          <a:lstStyle/>
          <a:p>
            <a:pPr algn="ctr"/>
            <a:r>
              <a:rPr sz="950" b="0" i="0">
                <a:solidFill>
                  <a:srgbClr val="CFC8BA"/>
                </a:solidFill>
                <a:latin typeface="Calibri"/>
              </a:rPr>
              <a:t>Lecture 03, slide 83: World models, what is being predicted?</a:t>
            </a:r>
          </a:p>
        </p:txBody>
      </p:sp>
      <p:sp>
        <p:nvSpPr>
          <p:cNvPr id="6" name="Rectangle 5"/>
          <p:cNvSpPr/>
          <p:nvPr/>
        </p:nvSpPr>
        <p:spPr>
          <a:xfrm>
            <a:off x="4663440" y="1051560"/>
            <a:ext cx="3931920" cy="26517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lecture-03_slides_086.jpg"/>
          <p:cNvPicPr>
            <a:picLocks noChangeAspect="1"/>
          </p:cNvPicPr>
          <p:nvPr/>
        </p:nvPicPr>
        <p:blipFill>
          <a:blip r:embed="rId4"/>
          <a:stretch>
            <a:fillRect/>
          </a:stretch>
        </p:blipFill>
        <p:spPr>
          <a:xfrm>
            <a:off x="4663440" y="1271587"/>
            <a:ext cx="3931920" cy="2211705"/>
          </a:xfrm>
          <a:prstGeom prst="rect">
            <a:avLst/>
          </a:prstGeom>
        </p:spPr>
      </p:pic>
      <p:sp>
        <p:nvSpPr>
          <p:cNvPr id="8" name="TextBox 7"/>
          <p:cNvSpPr txBox="1"/>
          <p:nvPr/>
        </p:nvSpPr>
        <p:spPr>
          <a:xfrm>
            <a:off x="4663440" y="3749039"/>
            <a:ext cx="3931920" cy="274320"/>
          </a:xfrm>
          <a:prstGeom prst="rect">
            <a:avLst/>
          </a:prstGeom>
          <a:noFill/>
        </p:spPr>
        <p:txBody>
          <a:bodyPr wrap="square" lIns="0" rIns="0" tIns="0" bIns="0" anchor="t">
            <a:spAutoFit/>
          </a:bodyPr>
          <a:lstStyle/>
          <a:p>
            <a:pPr algn="ctr"/>
            <a:r>
              <a:rPr sz="950" b="0" i="0">
                <a:solidFill>
                  <a:srgbClr val="CFC8BA"/>
                </a:solidFill>
                <a:latin typeface="Calibri"/>
              </a:rPr>
              <a:t>Lecture 03, slide 86: VLA, see the scene, read the task, act</a:t>
            </a:r>
          </a:p>
        </p:txBody>
      </p:sp>
      <p:sp>
        <p:nvSpPr>
          <p:cNvPr id="9" name="TextBox 8"/>
          <p:cNvSpPr txBox="1"/>
          <p:nvPr/>
        </p:nvSpPr>
        <p:spPr>
          <a:xfrm>
            <a:off x="548640" y="4224528"/>
            <a:ext cx="8046720" cy="274320"/>
          </a:xfrm>
          <a:prstGeom prst="rect">
            <a:avLst/>
          </a:prstGeom>
          <a:noFill/>
        </p:spPr>
        <p:txBody>
          <a:bodyPr wrap="square" lIns="0" rIns="0" tIns="0" bIns="0" anchor="t">
            <a:spAutoFit/>
          </a:bodyPr>
          <a:lstStyle/>
          <a:p>
            <a:pPr algn="ctr"/>
            <a:r>
              <a:rPr sz="1050" b="0" i="1">
                <a:solidFill>
                  <a:srgbClr val="CFC8BA"/>
                </a:solidFill>
                <a:latin typeface="Calibri"/>
              </a:rPr>
              <a:t>Tonight opens both boxes: how the prediction is made, and how a robot learns the action.</a:t>
            </a:r>
          </a:p>
        </p:txBody>
      </p:sp>
      <p:sp>
        <p:nvSpPr>
          <p:cNvPr id="10" name="TextBox 9"/>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1" name="TextBox 10"/>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How a top course maps the field: three paradigms</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mu26_9.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THE TAKEAWAY</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1 · Generate a 3D scene, then render it (Marble, GSGen) → our Story 2</a:t>
            </a:r>
          </a:p>
          <a:p>
            <a:pPr algn="l">
              <a:spcAft>
                <a:spcPts val="700"/>
              </a:spcAft>
            </a:pPr>
            <a:r>
              <a:rPr sz="1100" b="0" i="0">
                <a:solidFill>
                  <a:srgbClr val="F4F0E8"/>
                </a:solidFill>
                <a:latin typeface="Calibri"/>
              </a:rPr>
              <a:t>2 · Interactive video (Genie, GameNGen) → Story 1</a:t>
            </a:r>
          </a:p>
          <a:p>
            <a:pPr algn="l">
              <a:spcAft>
                <a:spcPts val="700"/>
              </a:spcAft>
            </a:pPr>
            <a:r>
              <a:rPr sz="1100" b="0" i="0">
                <a:solidFill>
                  <a:srgbClr val="F4F0E8"/>
                </a:solidFill>
                <a:latin typeface="Calibri"/>
              </a:rPr>
              <a:t>3 · Latent world representations (V-JEPA) → Story 4</a:t>
            </a:r>
          </a:p>
          <a:p>
            <a:pPr algn="l">
              <a:spcAft>
                <a:spcPts val="700"/>
              </a:spcAft>
            </a:pPr>
            <a:r>
              <a:rPr sz="1100" b="0" i="0">
                <a:solidFill>
                  <a:srgbClr val="F4F0E8"/>
                </a:solidFill>
                <a:latin typeface="Calibri"/>
              </a:rPr>
              <a:t>Robots (Story 3) borrow from all three</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CMU 10-423/623/723 Generative AI, Lecture 26 "Interactive World Models" (Matt Gormley &amp; Aran Nayebi). cs.cmu.edu/~mgormley/courses/10423</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1143000"/>
            <a:ext cx="3657600" cy="228600"/>
          </a:xfrm>
          <a:prstGeom prst="rect">
            <a:avLst/>
          </a:prstGeom>
          <a:noFill/>
        </p:spPr>
        <p:txBody>
          <a:bodyPr wrap="square" lIns="0" rIns="0" tIns="0" bIns="0" anchor="t">
            <a:spAutoFit/>
          </a:bodyPr>
          <a:lstStyle/>
          <a:p>
            <a:pPr algn="l"/>
            <a:r>
              <a:rPr sz="800" b="1" i="0">
                <a:solidFill>
                  <a:srgbClr val="E7A07F"/>
                </a:solidFill>
                <a:latin typeface="Calibri"/>
              </a:rPr>
              <a:t>STORY 1 OF 4</a:t>
            </a:r>
          </a:p>
        </p:txBody>
      </p:sp>
      <p:sp>
        <p:nvSpPr>
          <p:cNvPr id="3" name="TextBox 2"/>
          <p:cNvSpPr txBox="1"/>
          <p:nvPr/>
        </p:nvSpPr>
        <p:spPr>
          <a:xfrm>
            <a:off x="548640" y="1463040"/>
            <a:ext cx="3657600" cy="731520"/>
          </a:xfrm>
          <a:prstGeom prst="rect">
            <a:avLst/>
          </a:prstGeom>
          <a:noFill/>
        </p:spPr>
        <p:txBody>
          <a:bodyPr wrap="square" lIns="0" rIns="0" tIns="0" bIns="0" anchor="t">
            <a:spAutoFit/>
          </a:bodyPr>
          <a:lstStyle/>
          <a:p>
            <a:pPr algn="l"/>
            <a:r>
              <a:rPr sz="4000" b="0" i="1">
                <a:solidFill>
                  <a:srgbClr val="E7A07F"/>
                </a:solidFill>
                <a:latin typeface="Cambria"/>
              </a:rPr>
              <a:t>01</a:t>
            </a:r>
          </a:p>
        </p:txBody>
      </p:sp>
      <p:sp>
        <p:nvSpPr>
          <p:cNvPr id="4" name="TextBox 3"/>
          <p:cNvSpPr txBox="1"/>
          <p:nvPr/>
        </p:nvSpPr>
        <p:spPr>
          <a:xfrm>
            <a:off x="548640" y="2240280"/>
            <a:ext cx="3657600" cy="914400"/>
          </a:xfrm>
          <a:prstGeom prst="rect">
            <a:avLst/>
          </a:prstGeom>
          <a:noFill/>
        </p:spPr>
        <p:txBody>
          <a:bodyPr wrap="square" lIns="0" rIns="0" tIns="0" bIns="0" anchor="t">
            <a:spAutoFit/>
          </a:bodyPr>
          <a:lstStyle/>
          <a:p>
            <a:pPr algn="l"/>
            <a:r>
              <a:rPr sz="2400" b="0" i="0">
                <a:solidFill>
                  <a:srgbClr val="F4F0E8"/>
                </a:solidFill>
                <a:latin typeface="Cambria"/>
              </a:rPr>
              <a:t>From video to playable worlds</a:t>
            </a:r>
          </a:p>
        </p:txBody>
      </p:sp>
      <p:sp>
        <p:nvSpPr>
          <p:cNvPr id="5" name="TextBox 4"/>
          <p:cNvSpPr txBox="1"/>
          <p:nvPr/>
        </p:nvSpPr>
        <p:spPr>
          <a:xfrm>
            <a:off x="548640" y="3200400"/>
            <a:ext cx="3657600" cy="731520"/>
          </a:xfrm>
          <a:prstGeom prst="rect">
            <a:avLst/>
          </a:prstGeom>
          <a:noFill/>
        </p:spPr>
        <p:txBody>
          <a:bodyPr wrap="square" lIns="0" rIns="0" tIns="0" bIns="0" anchor="t">
            <a:spAutoFit/>
          </a:bodyPr>
          <a:lstStyle/>
          <a:p>
            <a:pPr algn="l"/>
            <a:r>
              <a:rPr sz="1200" b="0" i="0">
                <a:solidFill>
                  <a:srgbClr val="CFC8BA"/>
                </a:solidFill>
                <a:latin typeface="Calibri"/>
              </a:rPr>
              <a:t>Press a key, and the model draws the next moment</a:t>
            </a:r>
          </a:p>
        </p:txBody>
      </p:sp>
      <p:sp>
        <p:nvSpPr>
          <p:cNvPr id="6" name="Rectangle 5"/>
          <p:cNvSpPr/>
          <p:nvPr/>
        </p:nvSpPr>
        <p:spPr>
          <a:xfrm>
            <a:off x="4754880" y="0"/>
            <a:ext cx="4389120" cy="514350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genie3_1.jpg"/>
          <p:cNvPicPr>
            <a:picLocks noChangeAspect="1"/>
          </p:cNvPicPr>
          <p:nvPr/>
        </p:nvPicPr>
        <p:blipFill>
          <a:blip r:embed="rId3"/>
          <a:srcRect l="26000" r="26000"/>
          <a:stretch>
            <a:fillRect/>
          </a:stretch>
        </p:blipFill>
        <p:spPr>
          <a:xfrm>
            <a:off x="4754880" y="0"/>
            <a:ext cx="4389120" cy="5143500"/>
          </a:xfrm>
          <a:prstGeom prst="rect">
            <a:avLst/>
          </a:prstGeom>
        </p:spPr>
      </p:pic>
      <p:sp>
        <p:nvSpPr>
          <p:cNvPr id="8" name="TextBox 7"/>
          <p:cNvSpPr txBox="1"/>
          <p:nvPr/>
        </p:nvSpPr>
        <p:spPr>
          <a:xfrm>
            <a:off x="4846320" y="4846320"/>
            <a:ext cx="4114800" cy="182880"/>
          </a:xfrm>
          <a:prstGeom prst="rect">
            <a:avLst/>
          </a:prstGeom>
          <a:noFill/>
        </p:spPr>
        <p:txBody>
          <a:bodyPr wrap="square" lIns="0" rIns="0" tIns="0" bIns="0" anchor="t">
            <a:spAutoFit/>
          </a:bodyPr>
          <a:lstStyle/>
          <a:p>
            <a:pPr algn="l"/>
            <a:r>
              <a:rPr sz="700" b="0" i="0">
                <a:solidFill>
                  <a:srgbClr val="FBF3EC"/>
                </a:solidFill>
                <a:latin typeface="Calibri"/>
              </a:rPr>
              <a:t>Genie 3 · Google DeepMind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What is a world model?</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mu26_5.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DEFINITION</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A model that takes the previous world state and an action, and predicts the next state</a:t>
            </a:r>
          </a:p>
          <a:p>
            <a:pPr algn="l">
              <a:spcAft>
                <a:spcPts val="700"/>
              </a:spcAft>
            </a:pPr>
            <a:r>
              <a:rPr sz="1100" b="0" i="0">
                <a:solidFill>
                  <a:srgbClr val="F4F0E8"/>
                </a:solidFill>
                <a:latin typeface="Calibri"/>
              </a:rPr>
              <a:t>p(s′ | s, a)</a:t>
            </a:r>
          </a:p>
          <a:p>
            <a:pPr algn="l">
              <a:spcAft>
                <a:spcPts val="700"/>
              </a:spcAft>
            </a:pPr>
            <a:r>
              <a:rPr sz="1100" b="0" i="0">
                <a:solidFill>
                  <a:srgbClr val="F4F0E8"/>
                </a:solidFill>
                <a:latin typeface="Calibri"/>
              </a:rPr>
              <a:t>The “state” can be pixels, 3D, or an abstract vector</a:t>
            </a:r>
          </a:p>
          <a:p>
            <a:pPr algn="l">
              <a:spcAft>
                <a:spcPts val="700"/>
              </a:spcAft>
            </a:pPr>
            <a:r>
              <a:rPr sz="1100" b="0" i="0">
                <a:solidFill>
                  <a:srgbClr val="F4F0E8"/>
                </a:solidFill>
                <a:latin typeface="Calibri"/>
              </a:rPr>
              <a:t>Video model: what happens next. World model: what happens next if I do this</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CMU 10-423/623/723 Generative AI, Lecture 26 "Interactive World Models" (Matt Gormley &amp; Aran Nayebi). cs.cmu.edu/~mgormley/courses/10423</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000" b="0" i="0">
                <a:solidFill>
                  <a:srgbClr val="F4F0E8"/>
                </a:solidFill>
                <a:latin typeface="Cambria"/>
              </a:rPr>
              <a:t>Eight years, from a dream of a car race to a playable world</a:t>
            </a:r>
          </a:p>
        </p:txBody>
      </p:sp>
      <p:sp>
        <p:nvSpPr>
          <p:cNvPr id="3" name="Rectangle 2"/>
          <p:cNvSpPr/>
          <p:nvPr/>
        </p:nvSpPr>
        <p:spPr>
          <a:xfrm>
            <a:off x="548640" y="1097280"/>
            <a:ext cx="2572512" cy="158648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①</a:t>
            </a:r>
          </a:p>
        </p:txBody>
      </p:sp>
      <p:sp>
        <p:nvSpPr>
          <p:cNvPr id="5" name="TextBox 4"/>
          <p:cNvSpPr txBox="1"/>
          <p:nvPr/>
        </p:nvSpPr>
        <p:spPr>
          <a:xfrm>
            <a:off x="1280160" y="1243584"/>
            <a:ext cx="1703832" cy="548640"/>
          </a:xfrm>
          <a:prstGeom prst="rect">
            <a:avLst/>
          </a:prstGeom>
          <a:noFill/>
        </p:spPr>
        <p:txBody>
          <a:bodyPr wrap="square" lIns="0" rIns="0" tIns="0" bIns="0" anchor="t">
            <a:spAutoFit/>
          </a:bodyPr>
          <a:lstStyle/>
          <a:p>
            <a:pPr algn="l"/>
            <a:r>
              <a:rPr sz="1200" b="1" i="0">
                <a:solidFill>
                  <a:srgbClr val="F4F0E8"/>
                </a:solidFill>
                <a:latin typeface="Calibri"/>
              </a:rPr>
              <a:t>2018 · Ha &amp; Schmidhuber</a:t>
            </a:r>
          </a:p>
        </p:txBody>
      </p:sp>
      <p:sp>
        <p:nvSpPr>
          <p:cNvPr id="6" name="TextBox 5"/>
          <p:cNvSpPr txBox="1"/>
          <p:nvPr/>
        </p:nvSpPr>
        <p:spPr>
          <a:xfrm>
            <a:off x="1280160" y="1700784"/>
            <a:ext cx="1703832" cy="854963"/>
          </a:xfrm>
          <a:prstGeom prst="rect">
            <a:avLst/>
          </a:prstGeom>
          <a:noFill/>
        </p:spPr>
        <p:txBody>
          <a:bodyPr wrap="square" lIns="0" rIns="0" tIns="0" bIns="0" anchor="t">
            <a:spAutoFit/>
          </a:bodyPr>
          <a:lstStyle/>
          <a:p>
            <a:pPr algn="l"/>
            <a:r>
              <a:rPr sz="1000" b="0" i="0">
                <a:solidFill>
                  <a:srgbClr val="CFC8BA"/>
                </a:solidFill>
                <a:latin typeface="Calibri"/>
              </a:rPr>
              <a:t>“World Models”: an agent learns to drive inside its own dream of a racing game</a:t>
            </a:r>
          </a:p>
        </p:txBody>
      </p:sp>
      <p:sp>
        <p:nvSpPr>
          <p:cNvPr id="7" name="Rectangle 6"/>
          <p:cNvSpPr/>
          <p:nvPr/>
        </p:nvSpPr>
        <p:spPr>
          <a:xfrm>
            <a:off x="3285744" y="1097280"/>
            <a:ext cx="2572512" cy="158648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50336"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②</a:t>
            </a:r>
          </a:p>
        </p:txBody>
      </p:sp>
      <p:sp>
        <p:nvSpPr>
          <p:cNvPr id="9" name="TextBox 8"/>
          <p:cNvSpPr txBox="1"/>
          <p:nvPr/>
        </p:nvSpPr>
        <p:spPr>
          <a:xfrm>
            <a:off x="4017264" y="1243584"/>
            <a:ext cx="1703832" cy="548640"/>
          </a:xfrm>
          <a:prstGeom prst="rect">
            <a:avLst/>
          </a:prstGeom>
          <a:noFill/>
        </p:spPr>
        <p:txBody>
          <a:bodyPr wrap="square" lIns="0" rIns="0" tIns="0" bIns="0" anchor="t">
            <a:spAutoFit/>
          </a:bodyPr>
          <a:lstStyle/>
          <a:p>
            <a:pPr algn="l"/>
            <a:r>
              <a:rPr sz="1200" b="1" i="0">
                <a:solidFill>
                  <a:srgbClr val="F4F0E8"/>
                </a:solidFill>
                <a:latin typeface="Calibri"/>
              </a:rPr>
              <a:t>2024 · GameNGen</a:t>
            </a:r>
          </a:p>
        </p:txBody>
      </p:sp>
      <p:sp>
        <p:nvSpPr>
          <p:cNvPr id="10" name="TextBox 9"/>
          <p:cNvSpPr txBox="1"/>
          <p:nvPr/>
        </p:nvSpPr>
        <p:spPr>
          <a:xfrm>
            <a:off x="4017264" y="1700784"/>
            <a:ext cx="1703832" cy="854963"/>
          </a:xfrm>
          <a:prstGeom prst="rect">
            <a:avLst/>
          </a:prstGeom>
          <a:noFill/>
        </p:spPr>
        <p:txBody>
          <a:bodyPr wrap="square" lIns="0" rIns="0" tIns="0" bIns="0" anchor="t">
            <a:spAutoFit/>
          </a:bodyPr>
          <a:lstStyle/>
          <a:p>
            <a:pPr algn="l"/>
            <a:r>
              <a:rPr sz="1000" b="0" i="0">
                <a:solidFill>
                  <a:srgbClr val="CFC8BA"/>
                </a:solidFill>
                <a:latin typeface="Calibri"/>
              </a:rPr>
              <a:t>A diffusion model runs DOOM at about 20 fps, with no game engine</a:t>
            </a:r>
          </a:p>
        </p:txBody>
      </p:sp>
      <p:sp>
        <p:nvSpPr>
          <p:cNvPr id="11" name="Rectangle 10"/>
          <p:cNvSpPr/>
          <p:nvPr/>
        </p:nvSpPr>
        <p:spPr>
          <a:xfrm>
            <a:off x="6022848" y="1097280"/>
            <a:ext cx="2572512" cy="158648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187440"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③</a:t>
            </a:r>
          </a:p>
        </p:txBody>
      </p:sp>
      <p:sp>
        <p:nvSpPr>
          <p:cNvPr id="13" name="TextBox 12"/>
          <p:cNvSpPr txBox="1"/>
          <p:nvPr/>
        </p:nvSpPr>
        <p:spPr>
          <a:xfrm>
            <a:off x="6754368" y="1243584"/>
            <a:ext cx="1703832" cy="548640"/>
          </a:xfrm>
          <a:prstGeom prst="rect">
            <a:avLst/>
          </a:prstGeom>
          <a:noFill/>
        </p:spPr>
        <p:txBody>
          <a:bodyPr wrap="square" lIns="0" rIns="0" tIns="0" bIns="0" anchor="t">
            <a:spAutoFit/>
          </a:bodyPr>
          <a:lstStyle/>
          <a:p>
            <a:pPr algn="l"/>
            <a:r>
              <a:rPr sz="1200" b="1" i="0">
                <a:solidFill>
                  <a:srgbClr val="F4F0E8"/>
                </a:solidFill>
                <a:latin typeface="Calibri"/>
              </a:rPr>
              <a:t>Feb 2024 · Genie</a:t>
            </a:r>
          </a:p>
        </p:txBody>
      </p:sp>
      <p:sp>
        <p:nvSpPr>
          <p:cNvPr id="14" name="TextBox 13"/>
          <p:cNvSpPr txBox="1"/>
          <p:nvPr/>
        </p:nvSpPr>
        <p:spPr>
          <a:xfrm>
            <a:off x="6754368" y="1700784"/>
            <a:ext cx="1703832" cy="854963"/>
          </a:xfrm>
          <a:prstGeom prst="rect">
            <a:avLst/>
          </a:prstGeom>
          <a:noFill/>
        </p:spPr>
        <p:txBody>
          <a:bodyPr wrap="square" lIns="0" rIns="0" tIns="0" bIns="0" anchor="t">
            <a:spAutoFit/>
          </a:bodyPr>
          <a:lstStyle/>
          <a:p>
            <a:pPr algn="l"/>
            <a:r>
              <a:rPr sz="1000" b="0" i="0">
                <a:solidFill>
                  <a:srgbClr val="CFC8BA"/>
                </a:solidFill>
                <a:latin typeface="Calibri"/>
              </a:rPr>
              <a:t>Learns playable 2D platformers from unlabelled internet video, ~1 fps</a:t>
            </a:r>
          </a:p>
        </p:txBody>
      </p:sp>
      <p:sp>
        <p:nvSpPr>
          <p:cNvPr id="15" name="Rectangle 14"/>
          <p:cNvSpPr/>
          <p:nvPr/>
        </p:nvSpPr>
        <p:spPr>
          <a:xfrm>
            <a:off x="548640" y="2848356"/>
            <a:ext cx="2572512" cy="158648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13232" y="2994660"/>
            <a:ext cx="548640" cy="411480"/>
          </a:xfrm>
          <a:prstGeom prst="rect">
            <a:avLst/>
          </a:prstGeom>
          <a:noFill/>
        </p:spPr>
        <p:txBody>
          <a:bodyPr wrap="square" lIns="0" rIns="0" tIns="0" bIns="0" anchor="t">
            <a:spAutoFit/>
          </a:bodyPr>
          <a:lstStyle/>
          <a:p>
            <a:pPr algn="l"/>
            <a:r>
              <a:rPr sz="2200" b="0" i="0">
                <a:solidFill>
                  <a:srgbClr val="E7A07F"/>
                </a:solidFill>
                <a:latin typeface="Cambria"/>
              </a:rPr>
              <a:t>④</a:t>
            </a:r>
          </a:p>
        </p:txBody>
      </p:sp>
      <p:sp>
        <p:nvSpPr>
          <p:cNvPr id="17" name="TextBox 16"/>
          <p:cNvSpPr txBox="1"/>
          <p:nvPr/>
        </p:nvSpPr>
        <p:spPr>
          <a:xfrm>
            <a:off x="1280160" y="2994660"/>
            <a:ext cx="1703832" cy="548640"/>
          </a:xfrm>
          <a:prstGeom prst="rect">
            <a:avLst/>
          </a:prstGeom>
          <a:noFill/>
        </p:spPr>
        <p:txBody>
          <a:bodyPr wrap="square" lIns="0" rIns="0" tIns="0" bIns="0" anchor="t">
            <a:spAutoFit/>
          </a:bodyPr>
          <a:lstStyle/>
          <a:p>
            <a:pPr algn="l"/>
            <a:r>
              <a:rPr sz="1200" b="1" i="0">
                <a:solidFill>
                  <a:srgbClr val="F4F0E8"/>
                </a:solidFill>
                <a:latin typeface="Calibri"/>
              </a:rPr>
              <a:t>Dec 2024 · Genie 2</a:t>
            </a:r>
          </a:p>
        </p:txBody>
      </p:sp>
      <p:sp>
        <p:nvSpPr>
          <p:cNvPr id="18" name="TextBox 17"/>
          <p:cNvSpPr txBox="1"/>
          <p:nvPr/>
        </p:nvSpPr>
        <p:spPr>
          <a:xfrm>
            <a:off x="1280160" y="3451860"/>
            <a:ext cx="1703832" cy="854963"/>
          </a:xfrm>
          <a:prstGeom prst="rect">
            <a:avLst/>
          </a:prstGeom>
          <a:noFill/>
        </p:spPr>
        <p:txBody>
          <a:bodyPr wrap="square" lIns="0" rIns="0" tIns="0" bIns="0" anchor="t">
            <a:spAutoFit/>
          </a:bodyPr>
          <a:lstStyle/>
          <a:p>
            <a:pPr algn="l"/>
            <a:r>
              <a:rPr sz="1000" b="0" i="0">
                <a:solidFill>
                  <a:srgbClr val="CFC8BA"/>
                </a:solidFill>
                <a:latin typeface="Calibri"/>
              </a:rPr>
              <a:t>3D worlds from one image, 10–20 seconds, 360p</a:t>
            </a:r>
          </a:p>
        </p:txBody>
      </p:sp>
      <p:sp>
        <p:nvSpPr>
          <p:cNvPr id="19" name="Rectangle 18"/>
          <p:cNvSpPr/>
          <p:nvPr/>
        </p:nvSpPr>
        <p:spPr>
          <a:xfrm>
            <a:off x="3285744" y="2848356"/>
            <a:ext cx="2572512" cy="158648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450336" y="2994660"/>
            <a:ext cx="548640" cy="411480"/>
          </a:xfrm>
          <a:prstGeom prst="rect">
            <a:avLst/>
          </a:prstGeom>
          <a:noFill/>
        </p:spPr>
        <p:txBody>
          <a:bodyPr wrap="square" lIns="0" rIns="0" tIns="0" bIns="0" anchor="t">
            <a:spAutoFit/>
          </a:bodyPr>
          <a:lstStyle/>
          <a:p>
            <a:pPr algn="l"/>
            <a:r>
              <a:rPr sz="2200" b="0" i="0">
                <a:solidFill>
                  <a:srgbClr val="E7A07F"/>
                </a:solidFill>
                <a:latin typeface="Cambria"/>
              </a:rPr>
              <a:t>⑤</a:t>
            </a:r>
          </a:p>
        </p:txBody>
      </p:sp>
      <p:sp>
        <p:nvSpPr>
          <p:cNvPr id="21" name="TextBox 20"/>
          <p:cNvSpPr txBox="1"/>
          <p:nvPr/>
        </p:nvSpPr>
        <p:spPr>
          <a:xfrm>
            <a:off x="4017264" y="2994660"/>
            <a:ext cx="1703832" cy="548640"/>
          </a:xfrm>
          <a:prstGeom prst="rect">
            <a:avLst/>
          </a:prstGeom>
          <a:noFill/>
        </p:spPr>
        <p:txBody>
          <a:bodyPr wrap="square" lIns="0" rIns="0" tIns="0" bIns="0" anchor="t">
            <a:spAutoFit/>
          </a:bodyPr>
          <a:lstStyle/>
          <a:p>
            <a:pPr algn="l"/>
            <a:r>
              <a:rPr sz="1200" b="1" i="0">
                <a:solidFill>
                  <a:srgbClr val="F4F0E8"/>
                </a:solidFill>
                <a:latin typeface="Calibri"/>
              </a:rPr>
              <a:t>Aug 2025 · Genie 3</a:t>
            </a:r>
          </a:p>
        </p:txBody>
      </p:sp>
      <p:sp>
        <p:nvSpPr>
          <p:cNvPr id="22" name="TextBox 21"/>
          <p:cNvSpPr txBox="1"/>
          <p:nvPr/>
        </p:nvSpPr>
        <p:spPr>
          <a:xfrm>
            <a:off x="4017264" y="3451860"/>
            <a:ext cx="1703832" cy="854963"/>
          </a:xfrm>
          <a:prstGeom prst="rect">
            <a:avLst/>
          </a:prstGeom>
          <a:noFill/>
        </p:spPr>
        <p:txBody>
          <a:bodyPr wrap="square" lIns="0" rIns="0" tIns="0" bIns="0" anchor="t">
            <a:spAutoFit/>
          </a:bodyPr>
          <a:lstStyle/>
          <a:p>
            <a:pPr algn="l"/>
            <a:r>
              <a:rPr sz="1000" b="0" i="0">
                <a:solidFill>
                  <a:srgbClr val="CFC8BA"/>
                </a:solidFill>
                <a:latin typeface="Calibri"/>
              </a:rPr>
              <a:t>Real time: 720p, 24 fps, a few minutes of consistency</a:t>
            </a:r>
          </a:p>
        </p:txBody>
      </p:sp>
      <p:sp>
        <p:nvSpPr>
          <p:cNvPr id="23" name="Rectangle 22"/>
          <p:cNvSpPr/>
          <p:nvPr/>
        </p:nvSpPr>
        <p:spPr>
          <a:xfrm>
            <a:off x="6022848" y="2848356"/>
            <a:ext cx="2572512" cy="158648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187440" y="2994660"/>
            <a:ext cx="548640" cy="411480"/>
          </a:xfrm>
          <a:prstGeom prst="rect">
            <a:avLst/>
          </a:prstGeom>
          <a:noFill/>
        </p:spPr>
        <p:txBody>
          <a:bodyPr wrap="square" lIns="0" rIns="0" tIns="0" bIns="0" anchor="t">
            <a:spAutoFit/>
          </a:bodyPr>
          <a:lstStyle/>
          <a:p>
            <a:pPr algn="l"/>
            <a:r>
              <a:rPr sz="2200" b="0" i="0">
                <a:solidFill>
                  <a:srgbClr val="E7A07F"/>
                </a:solidFill>
                <a:latin typeface="Cambria"/>
              </a:rPr>
              <a:t>⑥</a:t>
            </a:r>
          </a:p>
        </p:txBody>
      </p:sp>
      <p:sp>
        <p:nvSpPr>
          <p:cNvPr id="25" name="TextBox 24"/>
          <p:cNvSpPr txBox="1"/>
          <p:nvPr/>
        </p:nvSpPr>
        <p:spPr>
          <a:xfrm>
            <a:off x="6754368" y="2994660"/>
            <a:ext cx="1703832" cy="548640"/>
          </a:xfrm>
          <a:prstGeom prst="rect">
            <a:avLst/>
          </a:prstGeom>
          <a:noFill/>
        </p:spPr>
        <p:txBody>
          <a:bodyPr wrap="square" lIns="0" rIns="0" tIns="0" bIns="0" anchor="t">
            <a:spAutoFit/>
          </a:bodyPr>
          <a:lstStyle/>
          <a:p>
            <a:pPr algn="l"/>
            <a:r>
              <a:rPr sz="1200" b="1" i="0">
                <a:solidFill>
                  <a:srgbClr val="F4F0E8"/>
                </a:solidFill>
                <a:latin typeface="Calibri"/>
              </a:rPr>
              <a:t>2026 · Project Genie, Gemini Omni</a:t>
            </a:r>
          </a:p>
        </p:txBody>
      </p:sp>
      <p:sp>
        <p:nvSpPr>
          <p:cNvPr id="26" name="TextBox 25"/>
          <p:cNvSpPr txBox="1"/>
          <p:nvPr/>
        </p:nvSpPr>
        <p:spPr>
          <a:xfrm>
            <a:off x="6754368" y="3451860"/>
            <a:ext cx="1703832" cy="854963"/>
          </a:xfrm>
          <a:prstGeom prst="rect">
            <a:avLst/>
          </a:prstGeom>
          <a:noFill/>
        </p:spPr>
        <p:txBody>
          <a:bodyPr wrap="square" lIns="0" rIns="0" tIns="0" bIns="0" anchor="t">
            <a:spAutoFit/>
          </a:bodyPr>
          <a:lstStyle/>
          <a:p>
            <a:pPr algn="l"/>
            <a:r>
              <a:rPr sz="1000" b="0" i="0">
                <a:solidFill>
                  <a:srgbClr val="CFC8BA"/>
                </a:solidFill>
                <a:latin typeface="Calibri"/>
              </a:rPr>
              <a:t>A public prototype (60-second sessions) and a “world model” as a consumer product</a:t>
            </a:r>
          </a:p>
        </p:txBody>
      </p:sp>
      <p:sp>
        <p:nvSpPr>
          <p:cNvPr id="27" name="TextBox 26"/>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Ha &amp; Schmidhuber 2018 (worldmodels.github.io); Valevski et al. 2024 (GameNGen); Bruce et al. 2024 (Genie); Google DeepMind Genie 2 and Genie 3 posts; Google I/O, 19 May 2026 (Gemini Omni).</a:t>
            </a:r>
          </a:p>
        </p:txBody>
      </p:sp>
      <p:sp>
        <p:nvSpPr>
          <p:cNvPr id="28" name="TextBox 27"/>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9" name="TextBox 28"/>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000" b="0" i="0">
                <a:solidFill>
                  <a:srgbClr val="F4F0E8"/>
                </a:solidFill>
                <a:latin typeface="Cambria"/>
              </a:rPr>
              <a:t>Two ancestors: a dream of a race, and DOOM without an engine</a:t>
            </a:r>
          </a:p>
        </p:txBody>
      </p:sp>
      <p:sp>
        <p:nvSpPr>
          <p:cNvPr id="3" name="Rectangle 2"/>
          <p:cNvSpPr/>
          <p:nvPr/>
        </p:nvSpPr>
        <p:spPr>
          <a:xfrm>
            <a:off x="548640" y="1051560"/>
            <a:ext cx="3931920" cy="26517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hamodels_3.jpg">
            <a:hlinkClick r:id="rId4"/>
          </p:cNvPr>
          <p:cNvPicPr>
            <a:picLocks noChangeAspect="1"/>
          </p:cNvPicPr>
          <p:nvPr/>
        </p:nvPicPr>
        <p:blipFill>
          <a:blip r:embed="rId3"/>
          <a:stretch>
            <a:fillRect/>
          </a:stretch>
        </p:blipFill>
        <p:spPr>
          <a:xfrm>
            <a:off x="548640" y="1394459"/>
            <a:ext cx="3931920" cy="1965960"/>
          </a:xfrm>
          <a:prstGeom prst="rect">
            <a:avLst/>
          </a:prstGeom>
        </p:spPr>
      </p:pic>
      <p:sp>
        <p:nvSpPr>
          <p:cNvPr id="5" name="Oval 4">
            <a:hlinkClick r:id="rId4"/>
          </p:cNvPr>
          <p:cNvSpPr/>
          <p:nvPr/>
        </p:nvSpPr>
        <p:spPr>
          <a:xfrm>
            <a:off x="2240280" y="21031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423160" y="22585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3749039"/>
            <a:ext cx="3931920" cy="274320"/>
          </a:xfrm>
          <a:prstGeom prst="rect">
            <a:avLst/>
          </a:prstGeom>
          <a:noFill/>
        </p:spPr>
        <p:txBody>
          <a:bodyPr wrap="square" lIns="0" rIns="0" tIns="0" bIns="0" anchor="t">
            <a:spAutoFit/>
          </a:bodyPr>
          <a:lstStyle/>
          <a:p>
            <a:pPr algn="ctr"/>
            <a:r>
              <a:rPr sz="950" b="0" i="0">
                <a:solidFill>
                  <a:srgbClr val="CFC8BA"/>
                </a:solidFill>
                <a:latin typeface="Calibri"/>
              </a:rPr>
              <a:t>Ha &amp; Schmidhuber (2018): the real frame vs. the agent’s compressed “dream”</a:t>
            </a:r>
          </a:p>
        </p:txBody>
      </p:sp>
      <p:sp>
        <p:nvSpPr>
          <p:cNvPr id="8" name="Rectangle 7"/>
          <p:cNvSpPr/>
          <p:nvPr/>
        </p:nvSpPr>
        <p:spPr>
          <a:xfrm>
            <a:off x="4663440" y="1051560"/>
            <a:ext cx="3931920" cy="26517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gamengen_2.jpg">
            <a:hlinkClick r:id="rId6"/>
          </p:cNvPr>
          <p:cNvPicPr>
            <a:picLocks noChangeAspect="1"/>
          </p:cNvPicPr>
          <p:nvPr/>
        </p:nvPicPr>
        <p:blipFill>
          <a:blip r:embed="rId5"/>
          <a:stretch>
            <a:fillRect/>
          </a:stretch>
        </p:blipFill>
        <p:spPr>
          <a:xfrm>
            <a:off x="4972050" y="1051560"/>
            <a:ext cx="3314700" cy="2651760"/>
          </a:xfrm>
          <a:prstGeom prst="rect">
            <a:avLst/>
          </a:prstGeom>
        </p:spPr>
      </p:pic>
      <p:sp>
        <p:nvSpPr>
          <p:cNvPr id="10" name="Oval 9">
            <a:hlinkClick r:id="rId6"/>
          </p:cNvPr>
          <p:cNvSpPr/>
          <p:nvPr/>
        </p:nvSpPr>
        <p:spPr>
          <a:xfrm>
            <a:off x="6355080" y="21031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Isosceles Triangle 10">
            <a:hlinkClick r:id="rId6"/>
          </p:cNvPr>
          <p:cNvSpPr/>
          <p:nvPr/>
        </p:nvSpPr>
        <p:spPr>
          <a:xfrm rot="5400000">
            <a:off x="6537960" y="22585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3440" y="3749039"/>
            <a:ext cx="3931920" cy="274320"/>
          </a:xfrm>
          <a:prstGeom prst="rect">
            <a:avLst/>
          </a:prstGeom>
          <a:noFill/>
        </p:spPr>
        <p:txBody>
          <a:bodyPr wrap="square" lIns="0" rIns="0" tIns="0" bIns="0" anchor="t">
            <a:spAutoFit/>
          </a:bodyPr>
          <a:lstStyle/>
          <a:p>
            <a:pPr algn="ctr"/>
            <a:r>
              <a:rPr sz="950" b="0" i="0">
                <a:solidFill>
                  <a:srgbClr val="CFC8BA"/>
                </a:solidFill>
                <a:latin typeface="Calibri"/>
              </a:rPr>
              <a:t>GameNGen (2024): every DOOM frame is generated, live, by a diffusion model</a:t>
            </a:r>
          </a:p>
        </p:txBody>
      </p:sp>
      <p:sp>
        <p:nvSpPr>
          <p:cNvPr id="13" name="TextBox 12"/>
          <p:cNvSpPr txBox="1"/>
          <p:nvPr/>
        </p:nvSpPr>
        <p:spPr>
          <a:xfrm>
            <a:off x="548640" y="4224528"/>
            <a:ext cx="8046720" cy="274320"/>
          </a:xfrm>
          <a:prstGeom prst="rect">
            <a:avLst/>
          </a:prstGeom>
          <a:noFill/>
        </p:spPr>
        <p:txBody>
          <a:bodyPr wrap="square" lIns="0" rIns="0" tIns="0" bIns="0" anchor="t">
            <a:spAutoFit/>
          </a:bodyPr>
          <a:lstStyle/>
          <a:p>
            <a:pPr algn="ctr"/>
            <a:r>
              <a:rPr sz="1050" b="0" i="1">
                <a:solidFill>
                  <a:srgbClr val="CFC8BA"/>
                </a:solidFill>
                <a:latin typeface="Calibri"/>
              </a:rPr>
              <a:t>Left: learn a small world and practise inside it. Right: make the world itself out of a generator. Genie joins the two.</a:t>
            </a:r>
          </a:p>
        </p:txBody>
      </p:sp>
      <p:sp>
        <p:nvSpPr>
          <p:cNvPr id="14" name="TextBox 13"/>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Ha &amp; Schmidhuber, “World Models”, 2018 (worldmodels.github.io); Valevski et al., “Diffusion Models Are Real-Time Game Engines”, 2024 (gamengen.github.io).</a:t>
            </a:r>
          </a:p>
        </p:txBody>
      </p:sp>
      <p:sp>
        <p:nvSpPr>
          <p:cNvPr id="15" name="TextBox 14"/>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6" name="TextBox 15"/>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Genie 3: a world that waits for you</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genie3_3.jpg">
            <a:hlinkClick r:id="rId4"/>
          </p:cNvPr>
          <p:cNvPicPr>
            <a:picLocks noChangeAspect="1"/>
          </p:cNvPicPr>
          <p:nvPr/>
        </p:nvPicPr>
        <p:blipFill>
          <a:blip r:embed="rId3"/>
          <a:stretch>
            <a:fillRect/>
          </a:stretch>
        </p:blipFill>
        <p:spPr>
          <a:xfrm>
            <a:off x="548640" y="1412747"/>
            <a:ext cx="4754880" cy="2615184"/>
          </a:xfrm>
          <a:prstGeom prst="rect">
            <a:avLst/>
          </a:prstGeom>
        </p:spPr>
      </p:pic>
      <p:sp>
        <p:nvSpPr>
          <p:cNvPr id="5" name="Oval 4">
            <a:hlinkClick r:id="rId4"/>
          </p:cNvPr>
          <p:cNvSpPr/>
          <p:nvPr/>
        </p:nvSpPr>
        <p:spPr>
          <a:xfrm>
            <a:off x="2651760" y="24460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834640" y="26014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Text prompt → explorable world</a:t>
            </a:r>
          </a:p>
          <a:p>
            <a:pPr algn="l">
              <a:spcAft>
                <a:spcPts val="600"/>
              </a:spcAft>
            </a:pPr>
            <a:r>
              <a:rPr sz="1200" b="0" i="0">
                <a:solidFill>
                  <a:srgbClr val="F4F0E8"/>
                </a:solidFill>
                <a:latin typeface="Calibri"/>
              </a:rPr>
              <a:t>•  720p, 24 fps, real time</a:t>
            </a:r>
          </a:p>
          <a:p>
            <a:pPr algn="l">
              <a:spcAft>
                <a:spcPts val="600"/>
              </a:spcAft>
            </a:pPr>
            <a:r>
              <a:rPr sz="1200" b="0" i="0">
                <a:solidFill>
                  <a:srgbClr val="F4F0E8"/>
                </a:solidFill>
                <a:latin typeface="Calibri"/>
              </a:rPr>
              <a:t>•  Remembers what it drew for about a minute</a:t>
            </a:r>
          </a:p>
          <a:p>
            <a:pPr algn="l">
              <a:spcAft>
                <a:spcPts val="600"/>
              </a:spcAft>
            </a:pPr>
            <a:r>
              <a:rPr sz="1200" b="0" i="0">
                <a:solidFill>
                  <a:srgbClr val="F4F0E8"/>
                </a:solidFill>
                <a:latin typeface="Calibri"/>
              </a:rPr>
              <a:t>•  “Promptable world events”: type “a storm starts” mid-walk</a:t>
            </a:r>
          </a:p>
        </p:txBody>
      </p:sp>
      <p:sp>
        <p:nvSpPr>
          <p:cNvPr id="8" name="Rounded Rectangle 7">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Genie 3 demos</a:t>
            </a:r>
          </a:p>
        </p:txBody>
      </p:sp>
      <p:sp>
        <p:nvSpPr>
          <p:cNvPr id="10" name="TextBox 9"/>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Google DeepMind, “Genie 3: A new frontier for world models”, August 2025.</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Project Genie: anyone (with a subscription) can try it</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projectgenie_2.jpg">
            <a:hlinkClick r:id="rId4"/>
          </p:cNvPr>
          <p:cNvPicPr>
            <a:picLocks noChangeAspect="1"/>
          </p:cNvPicPr>
          <p:nvPr/>
        </p:nvPicPr>
        <p:blipFill>
          <a:blip r:embed="rId3"/>
          <a:stretch>
            <a:fillRect/>
          </a:stretch>
        </p:blipFill>
        <p:spPr>
          <a:xfrm>
            <a:off x="548640" y="1136370"/>
            <a:ext cx="4754880" cy="3167938"/>
          </a:xfrm>
          <a:prstGeom prst="rect">
            <a:avLst/>
          </a:prstGeom>
        </p:spPr>
      </p:pic>
      <p:sp>
        <p:nvSpPr>
          <p:cNvPr id="5" name="Oval 4">
            <a:hlinkClick r:id="rId4"/>
          </p:cNvPr>
          <p:cNvSpPr/>
          <p:nvPr/>
        </p:nvSpPr>
        <p:spPr>
          <a:xfrm>
            <a:off x="2651760" y="24460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834640" y="26014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A prototype combining Genie 3, Nano Banana Pro and Gemini</a:t>
            </a:r>
          </a:p>
          <a:p>
            <a:pPr algn="l">
              <a:spcAft>
                <a:spcPts val="600"/>
              </a:spcAft>
            </a:pPr>
            <a:r>
              <a:rPr sz="1200" b="0" i="0">
                <a:solidFill>
                  <a:srgbClr val="F4F0E8"/>
                </a:solidFill>
                <a:latin typeface="Calibri"/>
              </a:rPr>
              <a:t>•  For Google AI Ultra subscribers in the US</a:t>
            </a:r>
          </a:p>
          <a:p>
            <a:pPr algn="l">
              <a:spcAft>
                <a:spcPts val="600"/>
              </a:spcAft>
            </a:pPr>
            <a:r>
              <a:rPr sz="1200" b="0" i="0">
                <a:solidFill>
                  <a:srgbClr val="F4F0E8"/>
                </a:solidFill>
                <a:latin typeface="Calibri"/>
              </a:rPr>
              <a:t>•  Sessions capped at 60 seconds: compute is the limit</a:t>
            </a:r>
          </a:p>
          <a:p>
            <a:pPr algn="l">
              <a:spcAft>
                <a:spcPts val="600"/>
              </a:spcAft>
            </a:pPr>
            <a:r>
              <a:rPr sz="1200" b="0" i="0">
                <a:solidFill>
                  <a:srgbClr val="F4F0E8"/>
                </a:solidFill>
                <a:latin typeface="Calibri"/>
              </a:rPr>
              <a:t>•  Google says it is also collecting feedback and data</a:t>
            </a:r>
          </a:p>
        </p:txBody>
      </p:sp>
      <p:sp>
        <p:nvSpPr>
          <p:cNvPr id="8" name="Rounded Rectangle 7">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Project Genie</a:t>
            </a:r>
          </a:p>
        </p:txBody>
      </p:sp>
      <p:sp>
        <p:nvSpPr>
          <p:cNvPr id="10" name="TextBox 9"/>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Google, “Introducing Project Genie”, 29 January 2026.</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Waymo World Model: Genie 3 learns to drive</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waymowm_2.jpg">
            <a:hlinkClick r:id="rId4"/>
          </p:cNvPr>
          <p:cNvPicPr>
            <a:picLocks noChangeAspect="1"/>
          </p:cNvPicPr>
          <p:nvPr/>
        </p:nvPicPr>
        <p:blipFill>
          <a:blip r:embed="rId3"/>
          <a:stretch>
            <a:fillRect/>
          </a:stretch>
        </p:blipFill>
        <p:spPr>
          <a:xfrm>
            <a:off x="548640" y="1228496"/>
            <a:ext cx="4754880" cy="2983687"/>
          </a:xfrm>
          <a:prstGeom prst="rect">
            <a:avLst/>
          </a:prstGeom>
        </p:spPr>
      </p:pic>
      <p:sp>
        <p:nvSpPr>
          <p:cNvPr id="5" name="Oval 4">
            <a:hlinkClick r:id="rId4"/>
          </p:cNvPr>
          <p:cNvSpPr/>
          <p:nvPr/>
        </p:nvSpPr>
        <p:spPr>
          <a:xfrm>
            <a:off x="2651760" y="24460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834640" y="26014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A Genie 3 variant built for self-driving</a:t>
            </a:r>
          </a:p>
          <a:p>
            <a:pPr algn="l">
              <a:spcAft>
                <a:spcPts val="600"/>
              </a:spcAft>
            </a:pPr>
            <a:r>
              <a:rPr sz="1200" b="0" i="0">
                <a:solidFill>
                  <a:srgbClr val="F4F0E8"/>
                </a:solidFill>
                <a:latin typeface="Calibri"/>
              </a:rPr>
              <a:t>•  Generates camera views and lidar</a:t>
            </a:r>
          </a:p>
          <a:p>
            <a:pPr algn="l">
              <a:spcAft>
                <a:spcPts val="600"/>
              </a:spcAft>
            </a:pPr>
            <a:r>
              <a:rPr sz="1200" b="0" i="0">
                <a:solidFill>
                  <a:srgbClr val="F4F0E8"/>
                </a:solidFill>
                <a:latin typeface="Calibri"/>
              </a:rPr>
              <a:t>•  Controls: the car’s actions, scene layout, other drivers, weather</a:t>
            </a:r>
          </a:p>
          <a:p>
            <a:pPr algn="l">
              <a:spcAft>
                <a:spcPts val="600"/>
              </a:spcAft>
            </a:pPr>
            <a:r>
              <a:rPr sz="1200" b="0" i="0">
                <a:solidFill>
                  <a:srgbClr val="F4F0E8"/>
                </a:solidFill>
                <a:latin typeface="Calibri"/>
              </a:rPr>
              <a:t>•  Used to rehearse rare, dangerous edge cases</a:t>
            </a:r>
          </a:p>
        </p:txBody>
      </p:sp>
      <p:sp>
        <p:nvSpPr>
          <p:cNvPr id="8" name="Rounded Rectangle 7">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Waymo World Model</a:t>
            </a:r>
          </a:p>
        </p:txBody>
      </p:sp>
      <p:sp>
        <p:nvSpPr>
          <p:cNvPr id="10" name="TextBox 9"/>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Waymo, “The Waymo World Model: a new frontier for autonomous driving simulation”, February 2026.</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Gemini Omni: “world model” becomes a product name</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geminiomni_2.jpg">
            <a:hlinkClick r:id="rId4"/>
          </p:cNvPr>
          <p:cNvPicPr>
            <a:picLocks noChangeAspect="1"/>
          </p:cNvPicPr>
          <p:nvPr/>
        </p:nvPicPr>
        <p:blipFill>
          <a:blip r:embed="rId3"/>
          <a:stretch>
            <a:fillRect/>
          </a:stretch>
        </p:blipFill>
        <p:spPr>
          <a:xfrm>
            <a:off x="548640" y="1383029"/>
            <a:ext cx="4754880" cy="2674620"/>
          </a:xfrm>
          <a:prstGeom prst="rect">
            <a:avLst/>
          </a:prstGeom>
        </p:spPr>
      </p:pic>
      <p:sp>
        <p:nvSpPr>
          <p:cNvPr id="5" name="Oval 4">
            <a:hlinkClick r:id="rId4"/>
          </p:cNvPr>
          <p:cNvSpPr/>
          <p:nvPr/>
        </p:nvSpPr>
        <p:spPr>
          <a:xfrm>
            <a:off x="2651760" y="24460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834640" y="26014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Announced at Google I/O, 19 May 2026</a:t>
            </a:r>
          </a:p>
          <a:p>
            <a:pPr algn="l">
              <a:spcAft>
                <a:spcPts val="600"/>
              </a:spcAft>
            </a:pPr>
            <a:r>
              <a:rPr sz="1200" b="0" i="0">
                <a:solidFill>
                  <a:srgbClr val="F4F0E8"/>
                </a:solidFill>
                <a:latin typeface="Calibri"/>
              </a:rPr>
              <a:t>•  Any input (text, audio, image, video) → video</a:t>
            </a:r>
          </a:p>
          <a:p>
            <a:pPr algn="l">
              <a:spcAft>
                <a:spcPts val="600"/>
              </a:spcAft>
            </a:pPr>
            <a:r>
              <a:rPr sz="1200" b="0" i="0">
                <a:solidFill>
                  <a:srgbClr val="F4F0E8"/>
                </a:solidFill>
                <a:latin typeface="Calibri"/>
              </a:rPr>
              <a:t>•  Edit by conversation: camera, background, style</a:t>
            </a:r>
          </a:p>
          <a:p>
            <a:pPr algn="l">
              <a:spcAft>
                <a:spcPts val="600"/>
              </a:spcAft>
            </a:pPr>
            <a:r>
              <a:rPr sz="1200" b="0" i="0">
                <a:solidFill>
                  <a:srgbClr val="F4F0E8"/>
                </a:solidFill>
                <a:latin typeface="Calibri"/>
              </a:rPr>
              <a:t>•  Every output carries a SynthID watermark</a:t>
            </a:r>
          </a:p>
        </p:txBody>
      </p:sp>
      <p:sp>
        <p:nvSpPr>
          <p:cNvPr id="8" name="Rounded Rectangle 7">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Gemini Omni</a:t>
            </a:r>
          </a:p>
        </p:txBody>
      </p:sp>
      <p:sp>
        <p:nvSpPr>
          <p:cNvPr id="10" name="TextBox 9"/>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Google I/O 2026; Yahoo Tech, “Gemini Omni is Google’s new world model”, May 2026.</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Under the hood: one extra input</a:t>
            </a:r>
          </a:p>
        </p:txBody>
      </p:sp>
      <p:sp>
        <p:nvSpPr>
          <p:cNvPr id="3" name="TextBox 2"/>
          <p:cNvSpPr txBox="1"/>
          <p:nvPr/>
        </p:nvSpPr>
        <p:spPr>
          <a:xfrm>
            <a:off x="548640" y="1353312"/>
            <a:ext cx="1371600" cy="548640"/>
          </a:xfrm>
          <a:prstGeom prst="rect">
            <a:avLst/>
          </a:prstGeom>
          <a:noFill/>
        </p:spPr>
        <p:txBody>
          <a:bodyPr wrap="square" lIns="0" rIns="0" tIns="0" bIns="0" anchor="t">
            <a:spAutoFit/>
          </a:bodyPr>
          <a:lstStyle/>
          <a:p>
            <a:pPr algn="l"/>
            <a:r>
              <a:rPr sz="1050" b="1" i="0">
                <a:solidFill>
                  <a:srgbClr val="E7A07F"/>
                </a:solidFill>
                <a:latin typeface="Calibri"/>
              </a:rPr>
              <a:t>Video model</a:t>
            </a:r>
          </a:p>
        </p:txBody>
      </p:sp>
      <p:sp>
        <p:nvSpPr>
          <p:cNvPr id="4" name="Rectangle 3"/>
          <p:cNvSpPr/>
          <p:nvPr/>
        </p:nvSpPr>
        <p:spPr>
          <a:xfrm>
            <a:off x="1965960" y="1188720"/>
            <a:ext cx="201472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2057400" y="1234440"/>
            <a:ext cx="1831848" cy="685800"/>
          </a:xfrm>
          <a:prstGeom prst="rect">
            <a:avLst/>
          </a:prstGeom>
          <a:noFill/>
        </p:spPr>
        <p:txBody>
          <a:bodyPr wrap="square" lIns="0" rIns="0" tIns="0" bIns="0" anchor="ctr">
            <a:spAutoFit/>
          </a:bodyPr>
          <a:lstStyle/>
          <a:p>
            <a:pPr algn="ctr"/>
            <a:r>
              <a:rPr sz="1050" b="0" i="0">
                <a:solidFill>
                  <a:srgbClr val="F4F0E8"/>
                </a:solidFill>
                <a:latin typeface="Calibri"/>
              </a:rPr>
              <a:t>past frames</a:t>
            </a:r>
          </a:p>
        </p:txBody>
      </p:sp>
      <p:sp>
        <p:nvSpPr>
          <p:cNvPr id="6" name="TextBox 5"/>
          <p:cNvSpPr txBox="1"/>
          <p:nvPr/>
        </p:nvSpPr>
        <p:spPr>
          <a:xfrm>
            <a:off x="3980688" y="141732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7" name="Rectangle 6"/>
          <p:cNvSpPr/>
          <p:nvPr/>
        </p:nvSpPr>
        <p:spPr>
          <a:xfrm>
            <a:off x="4273296" y="1188720"/>
            <a:ext cx="201472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364736" y="1234440"/>
            <a:ext cx="1831848" cy="685800"/>
          </a:xfrm>
          <a:prstGeom prst="rect">
            <a:avLst/>
          </a:prstGeom>
          <a:noFill/>
        </p:spPr>
        <p:txBody>
          <a:bodyPr wrap="square" lIns="0" rIns="0" tIns="0" bIns="0" anchor="ctr">
            <a:spAutoFit/>
          </a:bodyPr>
          <a:lstStyle/>
          <a:p>
            <a:pPr algn="ctr"/>
            <a:r>
              <a:rPr sz="1050" b="0" i="0">
                <a:solidFill>
                  <a:srgbClr val="F4F0E8"/>
                </a:solidFill>
                <a:latin typeface="Calibri"/>
              </a:rPr>
              <a:t>text prompt</a:t>
            </a:r>
          </a:p>
        </p:txBody>
      </p:sp>
      <p:sp>
        <p:nvSpPr>
          <p:cNvPr id="9" name="TextBox 8"/>
          <p:cNvSpPr txBox="1"/>
          <p:nvPr/>
        </p:nvSpPr>
        <p:spPr>
          <a:xfrm>
            <a:off x="6288024" y="141732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10" name="Rectangle 9"/>
          <p:cNvSpPr/>
          <p:nvPr/>
        </p:nvSpPr>
        <p:spPr>
          <a:xfrm>
            <a:off x="6580632" y="1188720"/>
            <a:ext cx="2014728" cy="777240"/>
          </a:xfrm>
          <a:prstGeom prst="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672072" y="1234440"/>
            <a:ext cx="1831848" cy="685800"/>
          </a:xfrm>
          <a:prstGeom prst="rect">
            <a:avLst/>
          </a:prstGeom>
          <a:noFill/>
        </p:spPr>
        <p:txBody>
          <a:bodyPr wrap="square" lIns="0" rIns="0" tIns="0" bIns="0" anchor="ctr">
            <a:spAutoFit/>
          </a:bodyPr>
          <a:lstStyle/>
          <a:p>
            <a:pPr algn="ctr"/>
            <a:r>
              <a:rPr sz="1050" b="0" i="0">
                <a:solidFill>
                  <a:srgbClr val="FBF3EC"/>
                </a:solidFill>
                <a:latin typeface="Calibri"/>
              </a:rPr>
              <a:t>next frame</a:t>
            </a:r>
          </a:p>
        </p:txBody>
      </p:sp>
      <p:sp>
        <p:nvSpPr>
          <p:cNvPr id="12" name="TextBox 11"/>
          <p:cNvSpPr txBox="1"/>
          <p:nvPr/>
        </p:nvSpPr>
        <p:spPr>
          <a:xfrm>
            <a:off x="548640" y="2404872"/>
            <a:ext cx="1371600" cy="548640"/>
          </a:xfrm>
          <a:prstGeom prst="rect">
            <a:avLst/>
          </a:prstGeom>
          <a:noFill/>
        </p:spPr>
        <p:txBody>
          <a:bodyPr wrap="square" lIns="0" rIns="0" tIns="0" bIns="0" anchor="t">
            <a:spAutoFit/>
          </a:bodyPr>
          <a:lstStyle/>
          <a:p>
            <a:pPr algn="l"/>
            <a:r>
              <a:rPr sz="1050" b="1" i="0">
                <a:solidFill>
                  <a:srgbClr val="E7A07F"/>
                </a:solidFill>
                <a:latin typeface="Calibri"/>
              </a:rPr>
              <a:t>World model</a:t>
            </a:r>
          </a:p>
        </p:txBody>
      </p:sp>
      <p:sp>
        <p:nvSpPr>
          <p:cNvPr id="13" name="Rectangle 12"/>
          <p:cNvSpPr/>
          <p:nvPr/>
        </p:nvSpPr>
        <p:spPr>
          <a:xfrm>
            <a:off x="1965960" y="2240280"/>
            <a:ext cx="201472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057400" y="2286000"/>
            <a:ext cx="1831848" cy="685800"/>
          </a:xfrm>
          <a:prstGeom prst="rect">
            <a:avLst/>
          </a:prstGeom>
          <a:noFill/>
        </p:spPr>
        <p:txBody>
          <a:bodyPr wrap="square" lIns="0" rIns="0" tIns="0" bIns="0" anchor="ctr">
            <a:spAutoFit/>
          </a:bodyPr>
          <a:lstStyle/>
          <a:p>
            <a:pPr algn="ctr"/>
            <a:r>
              <a:rPr sz="1050" b="0" i="0">
                <a:solidFill>
                  <a:srgbClr val="F4F0E8"/>
                </a:solidFill>
                <a:latin typeface="Calibri"/>
              </a:rPr>
              <a:t>past frames</a:t>
            </a:r>
          </a:p>
        </p:txBody>
      </p:sp>
      <p:sp>
        <p:nvSpPr>
          <p:cNvPr id="15" name="TextBox 14"/>
          <p:cNvSpPr txBox="1"/>
          <p:nvPr/>
        </p:nvSpPr>
        <p:spPr>
          <a:xfrm>
            <a:off x="3980688" y="246888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16" name="Rectangle 15"/>
          <p:cNvSpPr/>
          <p:nvPr/>
        </p:nvSpPr>
        <p:spPr>
          <a:xfrm>
            <a:off x="4273296" y="2240280"/>
            <a:ext cx="2014728" cy="777240"/>
          </a:xfrm>
          <a:prstGeom prst="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364736" y="2286000"/>
            <a:ext cx="1831848" cy="685800"/>
          </a:xfrm>
          <a:prstGeom prst="rect">
            <a:avLst/>
          </a:prstGeom>
          <a:noFill/>
        </p:spPr>
        <p:txBody>
          <a:bodyPr wrap="square" lIns="0" rIns="0" tIns="0" bIns="0" anchor="ctr">
            <a:spAutoFit/>
          </a:bodyPr>
          <a:lstStyle/>
          <a:p>
            <a:pPr algn="ctr"/>
            <a:r>
              <a:rPr sz="1050" b="0" i="0">
                <a:solidFill>
                  <a:srgbClr val="FBF3EC"/>
                </a:solidFill>
                <a:latin typeface="Calibri"/>
              </a:rPr>
              <a:t>your action (key, joystick, “a storm starts”)</a:t>
            </a:r>
          </a:p>
        </p:txBody>
      </p:sp>
      <p:sp>
        <p:nvSpPr>
          <p:cNvPr id="18" name="TextBox 17"/>
          <p:cNvSpPr txBox="1"/>
          <p:nvPr/>
        </p:nvSpPr>
        <p:spPr>
          <a:xfrm>
            <a:off x="6288024" y="246888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19" name="Rectangle 18"/>
          <p:cNvSpPr/>
          <p:nvPr/>
        </p:nvSpPr>
        <p:spPr>
          <a:xfrm>
            <a:off x="6580632" y="2240280"/>
            <a:ext cx="201472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672072" y="2286000"/>
            <a:ext cx="1831848" cy="685800"/>
          </a:xfrm>
          <a:prstGeom prst="rect">
            <a:avLst/>
          </a:prstGeom>
          <a:noFill/>
        </p:spPr>
        <p:txBody>
          <a:bodyPr wrap="square" lIns="0" rIns="0" tIns="0" bIns="0" anchor="ctr">
            <a:spAutoFit/>
          </a:bodyPr>
          <a:lstStyle/>
          <a:p>
            <a:pPr algn="ctr"/>
            <a:r>
              <a:rPr sz="1050" b="0" i="0">
                <a:solidFill>
                  <a:srgbClr val="F4F0E8"/>
                </a:solidFill>
                <a:latin typeface="Calibri"/>
              </a:rPr>
              <a:t>next frame</a:t>
            </a:r>
          </a:p>
        </p:txBody>
      </p:sp>
      <p:sp>
        <p:nvSpPr>
          <p:cNvPr id="21" name="TextBox 20"/>
          <p:cNvSpPr txBox="1"/>
          <p:nvPr/>
        </p:nvSpPr>
        <p:spPr>
          <a:xfrm>
            <a:off x="548640" y="3337560"/>
            <a:ext cx="8046720" cy="457200"/>
          </a:xfrm>
          <a:prstGeom prst="rect">
            <a:avLst/>
          </a:prstGeom>
          <a:noFill/>
        </p:spPr>
        <p:txBody>
          <a:bodyPr wrap="square" lIns="0" rIns="0" tIns="0" bIns="0" anchor="t">
            <a:spAutoFit/>
          </a:bodyPr>
          <a:lstStyle/>
          <a:p>
            <a:pPr algn="ctr"/>
            <a:r>
              <a:rPr sz="1600" b="0" i="0">
                <a:solidFill>
                  <a:srgbClr val="E7A07F"/>
                </a:solidFill>
                <a:latin typeface="Cambria"/>
              </a:rPr>
              <a:t>video:  p(xₜ₊₁ | x≤ₜ , text)        world model:  p(xₜ₊₁ | x≤ₜ , aₜ)</a:t>
            </a:r>
          </a:p>
        </p:txBody>
      </p:sp>
      <p:sp>
        <p:nvSpPr>
          <p:cNvPr id="22" name="TextBox 21"/>
          <p:cNvSpPr txBox="1"/>
          <p:nvPr/>
        </p:nvSpPr>
        <p:spPr>
          <a:xfrm>
            <a:off x="548640" y="3840480"/>
            <a:ext cx="8046720" cy="685800"/>
          </a:xfrm>
          <a:prstGeom prst="rect">
            <a:avLst/>
          </a:prstGeom>
          <a:noFill/>
        </p:spPr>
        <p:txBody>
          <a:bodyPr wrap="square" lIns="0" rIns="0" tIns="0" bIns="0" anchor="t">
            <a:spAutoFit/>
          </a:bodyPr>
          <a:lstStyle/>
          <a:p>
            <a:pPr algn="ctr"/>
            <a:r>
              <a:rPr sz="1150" b="0" i="0">
                <a:solidFill>
                  <a:srgbClr val="CFC8BA"/>
                </a:solidFill>
                <a:latin typeface="Calibri"/>
              </a:rPr>
              <a:t>The architecture can be almost the same autoregressive video model from Lecture 07. The difference: an action enters at every step, so the model must generate fast enough to wait for you.</a:t>
            </a:r>
          </a:p>
        </p:txBody>
      </p:sp>
      <p:sp>
        <p:nvSpPr>
          <p:cNvPr id="23" name="TextBox 22"/>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4" name="TextBox 23"/>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Under the hood: where do the actions come from?</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mu26_22.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GENIE’S TRICK</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Internet video has no key presses</a:t>
            </a:r>
          </a:p>
          <a:p>
            <a:pPr algn="l">
              <a:spcAft>
                <a:spcPts val="700"/>
              </a:spcAft>
            </a:pPr>
            <a:r>
              <a:rPr sz="1100" b="0" i="0">
                <a:solidFill>
                  <a:srgbClr val="F4F0E8"/>
                </a:solidFill>
                <a:latin typeface="Calibri"/>
              </a:rPr>
              <a:t>Genie learns a “latent action” between two frames: one of 8 discrete codes</a:t>
            </a:r>
          </a:p>
          <a:p>
            <a:pPr algn="l">
              <a:spcAft>
                <a:spcPts val="700"/>
              </a:spcAft>
            </a:pPr>
            <a:r>
              <a:rPr sz="1100" b="0" i="0">
                <a:solidFill>
                  <a:srgbClr val="F4F0E8"/>
                </a:solidFill>
                <a:latin typeface="Calibri"/>
              </a:rPr>
              <a:t>Trained without any labels</a:t>
            </a:r>
          </a:p>
          <a:p>
            <a:pPr algn="l">
              <a:spcAft>
                <a:spcPts val="700"/>
              </a:spcAft>
            </a:pPr>
            <a:r>
              <a:rPr sz="1100" b="0" i="0">
                <a:solidFill>
                  <a:srgbClr val="F4F0E8"/>
                </a:solidFill>
                <a:latin typeface="Calibri"/>
              </a:rPr>
              <a:t>At play time, your key press picks a code</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CMU 10-423/623/723 Generative AI, Lecture 26 "Interactive World Models" (Matt Gormley &amp; Aran Nayebi). cs.cmu.edu/~mgormley/courses/10423</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Genie at play time: three parts in a loop</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mu26_24.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THE LOOP</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1 · Tokenizer: frame → tokens</a:t>
            </a:r>
          </a:p>
          <a:p>
            <a:pPr algn="l">
              <a:spcAft>
                <a:spcPts val="700"/>
              </a:spcAft>
            </a:pPr>
            <a:r>
              <a:rPr sz="1100" b="0" i="0">
                <a:solidFill>
                  <a:srgbClr val="F4F0E8"/>
                </a:solidFill>
                <a:latin typeface="Calibri"/>
              </a:rPr>
              <a:t>2 · Your action → a latent action code</a:t>
            </a:r>
          </a:p>
          <a:p>
            <a:pPr algn="l">
              <a:spcAft>
                <a:spcPts val="700"/>
              </a:spcAft>
            </a:pPr>
            <a:r>
              <a:rPr sz="1100" b="0" i="0">
                <a:solidFill>
                  <a:srgbClr val="F4F0E8"/>
                </a:solidFill>
                <a:latin typeface="Calibri"/>
              </a:rPr>
              <a:t>3 · Dynamics model predicts the next frame’s tokens</a:t>
            </a:r>
          </a:p>
          <a:p>
            <a:pPr algn="l">
              <a:spcAft>
                <a:spcPts val="700"/>
              </a:spcAft>
            </a:pPr>
            <a:r>
              <a:rPr sz="1100" b="0" i="0">
                <a:solidFill>
                  <a:srgbClr val="F4F0E8"/>
                </a:solidFill>
                <a:latin typeface="Calibri"/>
              </a:rPr>
              <a:t>Decode → show → repeat, every frame</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CMU 10-423/623/723 Generative AI, Lecture 26 "Interactive World Models" (Matt Gormley &amp; Aran Nayebi). cs.cmu.edu/~mgormley/courses/10423</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731520" y="914400"/>
            <a:ext cx="7680960" cy="274320"/>
          </a:xfrm>
          <a:prstGeom prst="rect">
            <a:avLst/>
          </a:prstGeom>
          <a:noFill/>
        </p:spPr>
        <p:txBody>
          <a:bodyPr wrap="square" lIns="0" rIns="0" tIns="0" bIns="0" anchor="t">
            <a:spAutoFit/>
          </a:bodyPr>
          <a:lstStyle/>
          <a:p>
            <a:pPr algn="l"/>
            <a:r>
              <a:rPr sz="800" b="1" i="0">
                <a:solidFill>
                  <a:srgbClr val="E7A07F"/>
                </a:solidFill>
                <a:latin typeface="Calibri"/>
              </a:rPr>
              <a:t>GAME · 3 MINUTES</a:t>
            </a:r>
          </a:p>
        </p:txBody>
      </p:sp>
      <p:sp>
        <p:nvSpPr>
          <p:cNvPr id="3" name="TextBox 2"/>
          <p:cNvSpPr txBox="1"/>
          <p:nvPr/>
        </p:nvSpPr>
        <p:spPr>
          <a:xfrm>
            <a:off x="731520" y="1280160"/>
            <a:ext cx="7680960" cy="1645920"/>
          </a:xfrm>
          <a:prstGeom prst="rect">
            <a:avLst/>
          </a:prstGeom>
          <a:noFill/>
        </p:spPr>
        <p:txBody>
          <a:bodyPr wrap="square" lIns="0" rIns="0" tIns="0" bIns="0" anchor="t">
            <a:spAutoFit/>
          </a:bodyPr>
          <a:lstStyle/>
          <a:p>
            <a:pPr algn="l"/>
            <a:r>
              <a:rPr sz="2600" b="0" i="1">
                <a:solidFill>
                  <a:srgbClr val="F4F0E8"/>
                </a:solidFill>
                <a:latin typeface="Cambria"/>
              </a:rPr>
              <a:t>Be the latent action model</a:t>
            </a:r>
          </a:p>
        </p:txBody>
      </p:sp>
      <p:sp>
        <p:nvSpPr>
          <p:cNvPr id="4" name="Rectangle 3"/>
          <p:cNvSpPr/>
          <p:nvPr/>
        </p:nvSpPr>
        <p:spPr>
          <a:xfrm>
            <a:off x="73152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6868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I show two frames from a game you have never played</a:t>
            </a:r>
          </a:p>
        </p:txBody>
      </p:sp>
      <p:sp>
        <p:nvSpPr>
          <p:cNvPr id="6" name="Rectangle 5"/>
          <p:cNvSpPr/>
          <p:nvPr/>
        </p:nvSpPr>
        <p:spPr>
          <a:xfrm>
            <a:off x="335280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8996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You have only 8 hand signals. Agree as a row: which one explains the change?</a:t>
            </a:r>
          </a:p>
        </p:txBody>
      </p:sp>
      <p:sp>
        <p:nvSpPr>
          <p:cNvPr id="8" name="Rectangle 7"/>
          <p:cNvSpPr/>
          <p:nvPr/>
        </p:nvSpPr>
        <p:spPr>
          <a:xfrm>
            <a:off x="597408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11124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Then: did every row invent the same 8 “actions”?</a:t>
            </a:r>
          </a:p>
        </p:txBody>
      </p:sp>
      <p:sp>
        <p:nvSpPr>
          <p:cNvPr id="10" name="TextBox 9"/>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1" name="TextBox 10"/>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Under the hood: why the world must come back the same</a:t>
            </a:r>
          </a:p>
        </p:txBody>
      </p:sp>
      <p:sp>
        <p:nvSpPr>
          <p:cNvPr id="3" name="TextBox 2"/>
          <p:cNvSpPr txBox="1"/>
          <p:nvPr/>
        </p:nvSpPr>
        <p:spPr>
          <a:xfrm>
            <a:off x="548640" y="1353312"/>
            <a:ext cx="1371600" cy="548640"/>
          </a:xfrm>
          <a:prstGeom prst="rect">
            <a:avLst/>
          </a:prstGeom>
          <a:noFill/>
        </p:spPr>
        <p:txBody>
          <a:bodyPr wrap="square" lIns="0" rIns="0" tIns="0" bIns="0" anchor="t">
            <a:spAutoFit/>
          </a:bodyPr>
          <a:lstStyle/>
          <a:p>
            <a:pPr algn="l"/>
            <a:r>
              <a:rPr sz="1050" b="1" i="0">
                <a:solidFill>
                  <a:srgbClr val="E7A07F"/>
                </a:solidFill>
                <a:latin typeface="Calibri"/>
              </a:rPr>
              <a:t>Walk away</a:t>
            </a:r>
          </a:p>
        </p:txBody>
      </p:sp>
      <p:sp>
        <p:nvSpPr>
          <p:cNvPr id="4" name="Rectangle 3"/>
          <p:cNvSpPr/>
          <p:nvPr/>
        </p:nvSpPr>
        <p:spPr>
          <a:xfrm>
            <a:off x="1965960" y="1188720"/>
            <a:ext cx="201472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2057400" y="1234440"/>
            <a:ext cx="1831848" cy="685800"/>
          </a:xfrm>
          <a:prstGeom prst="rect">
            <a:avLst/>
          </a:prstGeom>
          <a:noFill/>
        </p:spPr>
        <p:txBody>
          <a:bodyPr wrap="square" lIns="0" rIns="0" tIns="0" bIns="0" anchor="ctr">
            <a:spAutoFit/>
          </a:bodyPr>
          <a:lstStyle/>
          <a:p>
            <a:pPr algn="ctr"/>
            <a:r>
              <a:rPr sz="1050" b="0" i="0">
                <a:solidFill>
                  <a:srgbClr val="F4F0E8"/>
                </a:solidFill>
                <a:latin typeface="Calibri"/>
              </a:rPr>
              <a:t>see a red door</a:t>
            </a:r>
          </a:p>
        </p:txBody>
      </p:sp>
      <p:sp>
        <p:nvSpPr>
          <p:cNvPr id="6" name="TextBox 5"/>
          <p:cNvSpPr txBox="1"/>
          <p:nvPr/>
        </p:nvSpPr>
        <p:spPr>
          <a:xfrm>
            <a:off x="3980688" y="141732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7" name="Rectangle 6"/>
          <p:cNvSpPr/>
          <p:nvPr/>
        </p:nvSpPr>
        <p:spPr>
          <a:xfrm>
            <a:off x="4273296" y="1188720"/>
            <a:ext cx="201472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364736" y="1234440"/>
            <a:ext cx="1831848" cy="685800"/>
          </a:xfrm>
          <a:prstGeom prst="rect">
            <a:avLst/>
          </a:prstGeom>
          <a:noFill/>
        </p:spPr>
        <p:txBody>
          <a:bodyPr wrap="square" lIns="0" rIns="0" tIns="0" bIns="0" anchor="ctr">
            <a:spAutoFit/>
          </a:bodyPr>
          <a:lstStyle/>
          <a:p>
            <a:pPr algn="ctr"/>
            <a:r>
              <a:rPr sz="1050" b="0" i="0">
                <a:solidFill>
                  <a:srgbClr val="F4F0E8"/>
                </a:solidFill>
                <a:latin typeface="Calibri"/>
              </a:rPr>
              <a:t>turn left 10 s</a:t>
            </a:r>
          </a:p>
        </p:txBody>
      </p:sp>
      <p:sp>
        <p:nvSpPr>
          <p:cNvPr id="9" name="TextBox 8"/>
          <p:cNvSpPr txBox="1"/>
          <p:nvPr/>
        </p:nvSpPr>
        <p:spPr>
          <a:xfrm>
            <a:off x="6288024" y="141732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10" name="Rectangle 9"/>
          <p:cNvSpPr/>
          <p:nvPr/>
        </p:nvSpPr>
        <p:spPr>
          <a:xfrm>
            <a:off x="6580632" y="1188720"/>
            <a:ext cx="201472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672072" y="1234440"/>
            <a:ext cx="1831848" cy="685800"/>
          </a:xfrm>
          <a:prstGeom prst="rect">
            <a:avLst/>
          </a:prstGeom>
          <a:noFill/>
        </p:spPr>
        <p:txBody>
          <a:bodyPr wrap="square" lIns="0" rIns="0" tIns="0" bIns="0" anchor="ctr">
            <a:spAutoFit/>
          </a:bodyPr>
          <a:lstStyle/>
          <a:p>
            <a:pPr algn="ctr"/>
            <a:r>
              <a:rPr sz="1050" b="0" i="0">
                <a:solidFill>
                  <a:srgbClr val="F4F0E8"/>
                </a:solidFill>
                <a:latin typeface="Calibri"/>
              </a:rPr>
              <a:t>turn back</a:t>
            </a:r>
          </a:p>
        </p:txBody>
      </p:sp>
      <p:sp>
        <p:nvSpPr>
          <p:cNvPr id="12" name="TextBox 11"/>
          <p:cNvSpPr txBox="1"/>
          <p:nvPr/>
        </p:nvSpPr>
        <p:spPr>
          <a:xfrm>
            <a:off x="548640" y="2404872"/>
            <a:ext cx="1371600" cy="548640"/>
          </a:xfrm>
          <a:prstGeom prst="rect">
            <a:avLst/>
          </a:prstGeom>
          <a:noFill/>
        </p:spPr>
        <p:txBody>
          <a:bodyPr wrap="square" lIns="0" rIns="0" tIns="0" bIns="0" anchor="t">
            <a:spAutoFit/>
          </a:bodyPr>
          <a:lstStyle/>
          <a:p>
            <a:pPr algn="l"/>
            <a:r>
              <a:rPr sz="1050" b="1" i="0">
                <a:solidFill>
                  <a:srgbClr val="E7A07F"/>
                </a:solidFill>
                <a:latin typeface="Calibri"/>
              </a:rPr>
              <a:t>Pass</a:t>
            </a:r>
          </a:p>
        </p:txBody>
      </p:sp>
      <p:sp>
        <p:nvSpPr>
          <p:cNvPr id="13" name="Rectangle 12"/>
          <p:cNvSpPr/>
          <p:nvPr/>
        </p:nvSpPr>
        <p:spPr>
          <a:xfrm>
            <a:off x="1965960" y="2240280"/>
            <a:ext cx="2014728" cy="777240"/>
          </a:xfrm>
          <a:prstGeom prst="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057400" y="2286000"/>
            <a:ext cx="1831848" cy="685800"/>
          </a:xfrm>
          <a:prstGeom prst="rect">
            <a:avLst/>
          </a:prstGeom>
          <a:noFill/>
        </p:spPr>
        <p:txBody>
          <a:bodyPr wrap="square" lIns="0" rIns="0" tIns="0" bIns="0" anchor="ctr">
            <a:spAutoFit/>
          </a:bodyPr>
          <a:lstStyle/>
          <a:p>
            <a:pPr algn="ctr"/>
            <a:r>
              <a:rPr sz="1050" b="0" i="0">
                <a:solidFill>
                  <a:srgbClr val="FBF3EC"/>
                </a:solidFill>
                <a:latin typeface="Calibri"/>
              </a:rPr>
              <a:t>the red door is still there</a:t>
            </a:r>
          </a:p>
        </p:txBody>
      </p:sp>
      <p:sp>
        <p:nvSpPr>
          <p:cNvPr id="15" name="TextBox 14"/>
          <p:cNvSpPr txBox="1"/>
          <p:nvPr/>
        </p:nvSpPr>
        <p:spPr>
          <a:xfrm>
            <a:off x="3980688" y="246888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16" name="Rectangle 15"/>
          <p:cNvSpPr/>
          <p:nvPr/>
        </p:nvSpPr>
        <p:spPr>
          <a:xfrm>
            <a:off x="4273296" y="2240280"/>
            <a:ext cx="201472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364736" y="2286000"/>
            <a:ext cx="1831848" cy="685800"/>
          </a:xfrm>
          <a:prstGeom prst="rect">
            <a:avLst/>
          </a:prstGeom>
          <a:noFill/>
        </p:spPr>
        <p:txBody>
          <a:bodyPr wrap="square" lIns="0" rIns="0" tIns="0" bIns="0" anchor="ctr">
            <a:spAutoFit/>
          </a:bodyPr>
          <a:lstStyle/>
          <a:p>
            <a:pPr algn="ctr"/>
            <a:r>
              <a:rPr sz="1050" b="0" i="0">
                <a:solidFill>
                  <a:srgbClr val="F4F0E8"/>
                </a:solidFill>
                <a:latin typeface="Calibri"/>
              </a:rPr>
              <a:t>same place, same paint</a:t>
            </a:r>
          </a:p>
        </p:txBody>
      </p:sp>
      <p:sp>
        <p:nvSpPr>
          <p:cNvPr id="18" name="TextBox 17"/>
          <p:cNvSpPr txBox="1"/>
          <p:nvPr/>
        </p:nvSpPr>
        <p:spPr>
          <a:xfrm>
            <a:off x="6288024" y="246888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19" name="Rectangle 18"/>
          <p:cNvSpPr/>
          <p:nvPr/>
        </p:nvSpPr>
        <p:spPr>
          <a:xfrm>
            <a:off x="6580632" y="2240280"/>
            <a:ext cx="201472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672072" y="2286000"/>
            <a:ext cx="1831848" cy="685800"/>
          </a:xfrm>
          <a:prstGeom prst="rect">
            <a:avLst/>
          </a:prstGeom>
          <a:noFill/>
        </p:spPr>
        <p:txBody>
          <a:bodyPr wrap="square" lIns="0" rIns="0" tIns="0" bIns="0" anchor="ctr">
            <a:spAutoFit/>
          </a:bodyPr>
          <a:lstStyle/>
          <a:p>
            <a:pPr algn="ctr"/>
            <a:r>
              <a:rPr sz="1050" b="0" i="0">
                <a:solidFill>
                  <a:srgbClr val="F4F0E8"/>
                </a:solidFill>
                <a:latin typeface="Calibri"/>
              </a:rPr>
              <a:t>“object permanence”</a:t>
            </a:r>
          </a:p>
        </p:txBody>
      </p:sp>
      <p:sp>
        <p:nvSpPr>
          <p:cNvPr id="21" name="TextBox 20"/>
          <p:cNvSpPr txBox="1"/>
          <p:nvPr/>
        </p:nvSpPr>
        <p:spPr>
          <a:xfrm>
            <a:off x="548640" y="3456432"/>
            <a:ext cx="1371600" cy="548640"/>
          </a:xfrm>
          <a:prstGeom prst="rect">
            <a:avLst/>
          </a:prstGeom>
          <a:noFill/>
        </p:spPr>
        <p:txBody>
          <a:bodyPr wrap="square" lIns="0" rIns="0" tIns="0" bIns="0" anchor="t">
            <a:spAutoFit/>
          </a:bodyPr>
          <a:lstStyle/>
          <a:p>
            <a:pPr algn="l"/>
            <a:r>
              <a:rPr sz="1050" b="1" i="0">
                <a:solidFill>
                  <a:srgbClr val="E7A07F"/>
                </a:solidFill>
                <a:latin typeface="Calibri"/>
              </a:rPr>
              <a:t>Fail</a:t>
            </a:r>
          </a:p>
        </p:txBody>
      </p:sp>
      <p:sp>
        <p:nvSpPr>
          <p:cNvPr id="22" name="Rectangle 21"/>
          <p:cNvSpPr/>
          <p:nvPr/>
        </p:nvSpPr>
        <p:spPr>
          <a:xfrm>
            <a:off x="1965960" y="3291840"/>
            <a:ext cx="201472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2057400" y="3337560"/>
            <a:ext cx="1831848" cy="685800"/>
          </a:xfrm>
          <a:prstGeom prst="rect">
            <a:avLst/>
          </a:prstGeom>
          <a:noFill/>
        </p:spPr>
        <p:txBody>
          <a:bodyPr wrap="square" lIns="0" rIns="0" tIns="0" bIns="0" anchor="ctr">
            <a:spAutoFit/>
          </a:bodyPr>
          <a:lstStyle/>
          <a:p>
            <a:pPr algn="ctr"/>
            <a:r>
              <a:rPr sz="1050" b="0" i="0">
                <a:solidFill>
                  <a:srgbClr val="F4F0E8"/>
                </a:solidFill>
                <a:latin typeface="Calibri"/>
              </a:rPr>
              <a:t>the door is blue, or gone</a:t>
            </a:r>
          </a:p>
        </p:txBody>
      </p:sp>
      <p:sp>
        <p:nvSpPr>
          <p:cNvPr id="24" name="TextBox 23"/>
          <p:cNvSpPr txBox="1"/>
          <p:nvPr/>
        </p:nvSpPr>
        <p:spPr>
          <a:xfrm>
            <a:off x="3980688" y="352044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25" name="Rectangle 24"/>
          <p:cNvSpPr/>
          <p:nvPr/>
        </p:nvSpPr>
        <p:spPr>
          <a:xfrm>
            <a:off x="4273296" y="3291840"/>
            <a:ext cx="201472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364736" y="3337560"/>
            <a:ext cx="1831848" cy="685800"/>
          </a:xfrm>
          <a:prstGeom prst="rect">
            <a:avLst/>
          </a:prstGeom>
          <a:noFill/>
        </p:spPr>
        <p:txBody>
          <a:bodyPr wrap="square" lIns="0" rIns="0" tIns="0" bIns="0" anchor="ctr">
            <a:spAutoFit/>
          </a:bodyPr>
          <a:lstStyle/>
          <a:p>
            <a:pPr algn="ctr"/>
            <a:r>
              <a:rPr sz="1050" b="0" i="0">
                <a:solidFill>
                  <a:srgbClr val="F4F0E8"/>
                </a:solidFill>
                <a:latin typeface="Calibri"/>
              </a:rPr>
              <a:t>the room has re-arranged</a:t>
            </a:r>
          </a:p>
        </p:txBody>
      </p:sp>
      <p:sp>
        <p:nvSpPr>
          <p:cNvPr id="27" name="TextBox 26"/>
          <p:cNvSpPr txBox="1"/>
          <p:nvPr/>
        </p:nvSpPr>
        <p:spPr>
          <a:xfrm>
            <a:off x="6288024" y="352044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28" name="Rectangle 27"/>
          <p:cNvSpPr/>
          <p:nvPr/>
        </p:nvSpPr>
        <p:spPr>
          <a:xfrm>
            <a:off x="6580632" y="3291840"/>
            <a:ext cx="201472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672072" y="3337560"/>
            <a:ext cx="1831848" cy="685800"/>
          </a:xfrm>
          <a:prstGeom prst="rect">
            <a:avLst/>
          </a:prstGeom>
          <a:noFill/>
        </p:spPr>
        <p:txBody>
          <a:bodyPr wrap="square" lIns="0" rIns="0" tIns="0" bIns="0" anchor="ctr">
            <a:spAutoFit/>
          </a:bodyPr>
          <a:lstStyle/>
          <a:p>
            <a:pPr algn="ctr"/>
            <a:r>
              <a:rPr sz="1050" b="0" i="0">
                <a:solidFill>
                  <a:srgbClr val="F4F0E8"/>
                </a:solidFill>
                <a:latin typeface="Calibri"/>
              </a:rPr>
              <a:t>drift (Lecture 07)</a:t>
            </a:r>
          </a:p>
        </p:txBody>
      </p:sp>
      <p:sp>
        <p:nvSpPr>
          <p:cNvPr id="30" name="TextBox 29"/>
          <p:cNvSpPr txBox="1"/>
          <p:nvPr/>
        </p:nvSpPr>
        <p:spPr>
          <a:xfrm>
            <a:off x="548640" y="4389120"/>
            <a:ext cx="8046720" cy="137160"/>
          </a:xfrm>
          <a:prstGeom prst="rect">
            <a:avLst/>
          </a:prstGeom>
          <a:noFill/>
        </p:spPr>
        <p:txBody>
          <a:bodyPr wrap="square" lIns="0" rIns="0" tIns="0" bIns="0" anchor="t">
            <a:spAutoFit/>
          </a:bodyPr>
          <a:lstStyle/>
          <a:p>
            <a:pPr algn="ctr"/>
            <a:r>
              <a:rPr sz="1150" b="0" i="0">
                <a:solidFill>
                  <a:srgbClr val="CFC8BA"/>
                </a:solidFill>
                <a:latin typeface="Calibri"/>
              </a:rPr>
              <a:t>Lecture 03’s round-trip test, now in real time. Genie 3 keeps visual memory for about a minute; long-take video in Lecture 07 drifted for the same reason.</a:t>
            </a:r>
          </a:p>
        </p:txBody>
      </p:sp>
      <p:sp>
        <p:nvSpPr>
          <p:cNvPr id="31" name="TextBox 3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32" name="TextBox 3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Under the hood: the real-time budget</a:t>
            </a:r>
          </a:p>
        </p:txBody>
      </p:sp>
      <p:sp>
        <p:nvSpPr>
          <p:cNvPr id="3" name="Rectangle 2"/>
          <p:cNvSpPr/>
          <p:nvPr/>
        </p:nvSpPr>
        <p:spPr>
          <a:xfrm>
            <a:off x="548640" y="1234440"/>
            <a:ext cx="1888236"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71600"/>
            <a:ext cx="1613916" cy="548640"/>
          </a:xfrm>
          <a:prstGeom prst="rect">
            <a:avLst/>
          </a:prstGeom>
          <a:noFill/>
        </p:spPr>
        <p:txBody>
          <a:bodyPr wrap="square" lIns="0" rIns="0" tIns="0" bIns="0" anchor="t">
            <a:spAutoFit/>
          </a:bodyPr>
          <a:lstStyle/>
          <a:p>
            <a:pPr algn="l"/>
            <a:r>
              <a:rPr sz="2400" b="0" i="0">
                <a:solidFill>
                  <a:srgbClr val="E7A07F"/>
                </a:solidFill>
                <a:latin typeface="Cambria"/>
              </a:rPr>
              <a:t>24 fps</a:t>
            </a:r>
          </a:p>
        </p:txBody>
      </p:sp>
      <p:sp>
        <p:nvSpPr>
          <p:cNvPr id="5" name="TextBox 4"/>
          <p:cNvSpPr txBox="1"/>
          <p:nvPr/>
        </p:nvSpPr>
        <p:spPr>
          <a:xfrm>
            <a:off x="685800" y="2011680"/>
            <a:ext cx="1613916" cy="1097280"/>
          </a:xfrm>
          <a:prstGeom prst="rect">
            <a:avLst/>
          </a:prstGeom>
          <a:noFill/>
        </p:spPr>
        <p:txBody>
          <a:bodyPr wrap="square" lIns="0" rIns="0" tIns="0" bIns="0" anchor="t">
            <a:spAutoFit/>
          </a:bodyPr>
          <a:lstStyle/>
          <a:p>
            <a:pPr algn="l"/>
            <a:r>
              <a:rPr sz="1000" b="0" i="0">
                <a:solidFill>
                  <a:srgbClr val="CFC8BA"/>
                </a:solidFill>
                <a:latin typeface="Calibri"/>
              </a:rPr>
              <a:t>the target: one new frame every 41.7 ms</a:t>
            </a:r>
          </a:p>
        </p:txBody>
      </p:sp>
      <p:sp>
        <p:nvSpPr>
          <p:cNvPr id="6" name="TextBox 5"/>
          <p:cNvSpPr txBox="1"/>
          <p:nvPr/>
        </p:nvSpPr>
        <p:spPr>
          <a:xfrm>
            <a:off x="2418588" y="2011680"/>
            <a:ext cx="219456" cy="274320"/>
          </a:xfrm>
          <a:prstGeom prst="rect">
            <a:avLst/>
          </a:prstGeom>
          <a:noFill/>
        </p:spPr>
        <p:txBody>
          <a:bodyPr wrap="square" lIns="0" rIns="0" tIns="0" bIns="0" anchor="t">
            <a:spAutoFit/>
          </a:bodyPr>
          <a:lstStyle/>
          <a:p>
            <a:pPr algn="ctr"/>
            <a:r>
              <a:rPr sz="1100" b="0" i="0">
                <a:solidFill>
                  <a:srgbClr val="8F877B"/>
                </a:solidFill>
                <a:latin typeface="Calibri"/>
              </a:rPr>
              <a:t>→</a:t>
            </a:r>
          </a:p>
        </p:txBody>
      </p:sp>
      <p:sp>
        <p:nvSpPr>
          <p:cNvPr id="7" name="Rectangle 6"/>
          <p:cNvSpPr/>
          <p:nvPr/>
        </p:nvSpPr>
        <p:spPr>
          <a:xfrm>
            <a:off x="2601468" y="1234440"/>
            <a:ext cx="1888236"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738628" y="1371600"/>
            <a:ext cx="1613916" cy="548640"/>
          </a:xfrm>
          <a:prstGeom prst="rect">
            <a:avLst/>
          </a:prstGeom>
          <a:noFill/>
        </p:spPr>
        <p:txBody>
          <a:bodyPr wrap="square" lIns="0" rIns="0" tIns="0" bIns="0" anchor="t">
            <a:spAutoFit/>
          </a:bodyPr>
          <a:lstStyle/>
          <a:p>
            <a:pPr algn="l"/>
            <a:r>
              <a:rPr sz="2400" b="0" i="0">
                <a:solidFill>
                  <a:srgbClr val="E7A07F"/>
                </a:solidFill>
                <a:latin typeface="Cambria"/>
              </a:rPr>
              <a:t>~40 ms</a:t>
            </a:r>
          </a:p>
        </p:txBody>
      </p:sp>
      <p:sp>
        <p:nvSpPr>
          <p:cNvPr id="9" name="TextBox 8"/>
          <p:cNvSpPr txBox="1"/>
          <p:nvPr/>
        </p:nvSpPr>
        <p:spPr>
          <a:xfrm>
            <a:off x="2738628" y="2011680"/>
            <a:ext cx="1613916" cy="1097280"/>
          </a:xfrm>
          <a:prstGeom prst="rect">
            <a:avLst/>
          </a:prstGeom>
          <a:noFill/>
        </p:spPr>
        <p:txBody>
          <a:bodyPr wrap="square" lIns="0" rIns="0" tIns="0" bIns="0" anchor="t">
            <a:spAutoFit/>
          </a:bodyPr>
          <a:lstStyle/>
          <a:p>
            <a:pPr algn="l"/>
            <a:r>
              <a:rPr sz="1000" b="0" i="0">
                <a:solidFill>
                  <a:srgbClr val="CFC8BA"/>
                </a:solidFill>
                <a:latin typeface="Calibri"/>
              </a:rPr>
              <a:t>to read your key, run the model, decode and display</a:t>
            </a:r>
          </a:p>
        </p:txBody>
      </p:sp>
      <p:sp>
        <p:nvSpPr>
          <p:cNvPr id="10" name="TextBox 9"/>
          <p:cNvSpPr txBox="1"/>
          <p:nvPr/>
        </p:nvSpPr>
        <p:spPr>
          <a:xfrm>
            <a:off x="4471416" y="2011680"/>
            <a:ext cx="219456" cy="274320"/>
          </a:xfrm>
          <a:prstGeom prst="rect">
            <a:avLst/>
          </a:prstGeom>
          <a:noFill/>
        </p:spPr>
        <p:txBody>
          <a:bodyPr wrap="square" lIns="0" rIns="0" tIns="0" bIns="0" anchor="t">
            <a:spAutoFit/>
          </a:bodyPr>
          <a:lstStyle/>
          <a:p>
            <a:pPr algn="ctr"/>
            <a:r>
              <a:rPr sz="1100" b="0" i="0">
                <a:solidFill>
                  <a:srgbClr val="8F877B"/>
                </a:solidFill>
                <a:latin typeface="Calibri"/>
              </a:rPr>
              <a:t>→</a:t>
            </a:r>
          </a:p>
        </p:txBody>
      </p:sp>
      <p:sp>
        <p:nvSpPr>
          <p:cNvPr id="11" name="Rectangle 10"/>
          <p:cNvSpPr/>
          <p:nvPr/>
        </p:nvSpPr>
        <p:spPr>
          <a:xfrm>
            <a:off x="4654296" y="1234440"/>
            <a:ext cx="1888236"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791456" y="1371600"/>
            <a:ext cx="1613916" cy="548640"/>
          </a:xfrm>
          <a:prstGeom prst="rect">
            <a:avLst/>
          </a:prstGeom>
          <a:noFill/>
        </p:spPr>
        <p:txBody>
          <a:bodyPr wrap="square" lIns="0" rIns="0" tIns="0" bIns="0" anchor="t">
            <a:spAutoFit/>
          </a:bodyPr>
          <a:lstStyle/>
          <a:p>
            <a:pPr algn="l"/>
            <a:r>
              <a:rPr sz="2400" b="0" i="0">
                <a:solidFill>
                  <a:srgbClr val="E7A07F"/>
                </a:solidFill>
                <a:latin typeface="Cambria"/>
              </a:rPr>
              <a:t>KV cache</a:t>
            </a:r>
          </a:p>
        </p:txBody>
      </p:sp>
      <p:sp>
        <p:nvSpPr>
          <p:cNvPr id="13" name="TextBox 12"/>
          <p:cNvSpPr txBox="1"/>
          <p:nvPr/>
        </p:nvSpPr>
        <p:spPr>
          <a:xfrm>
            <a:off x="4791456" y="2011680"/>
            <a:ext cx="1613916" cy="1097280"/>
          </a:xfrm>
          <a:prstGeom prst="rect">
            <a:avLst/>
          </a:prstGeom>
          <a:noFill/>
        </p:spPr>
        <p:txBody>
          <a:bodyPr wrap="square" lIns="0" rIns="0" tIns="0" bIns="0" anchor="t">
            <a:spAutoFit/>
          </a:bodyPr>
          <a:lstStyle/>
          <a:p>
            <a:pPr algn="l"/>
            <a:r>
              <a:rPr sz="1000" b="0" i="0">
                <a:solidFill>
                  <a:srgbClr val="CFC8BA"/>
                </a:solidFill>
                <a:latin typeface="Calibri"/>
              </a:rPr>
              <a:t>reuse the past instead of recomputing it (Lecture 07)</a:t>
            </a:r>
          </a:p>
        </p:txBody>
      </p:sp>
      <p:sp>
        <p:nvSpPr>
          <p:cNvPr id="14" name="TextBox 13"/>
          <p:cNvSpPr txBox="1"/>
          <p:nvPr/>
        </p:nvSpPr>
        <p:spPr>
          <a:xfrm>
            <a:off x="6524244" y="2011680"/>
            <a:ext cx="219456" cy="274320"/>
          </a:xfrm>
          <a:prstGeom prst="rect">
            <a:avLst/>
          </a:prstGeom>
          <a:noFill/>
        </p:spPr>
        <p:txBody>
          <a:bodyPr wrap="square" lIns="0" rIns="0" tIns="0" bIns="0" anchor="t">
            <a:spAutoFit/>
          </a:bodyPr>
          <a:lstStyle/>
          <a:p>
            <a:pPr algn="ctr"/>
            <a:r>
              <a:rPr sz="1100" b="0" i="0">
                <a:solidFill>
                  <a:srgbClr val="8F877B"/>
                </a:solidFill>
                <a:latin typeface="Calibri"/>
              </a:rPr>
              <a:t>→</a:t>
            </a:r>
          </a:p>
        </p:txBody>
      </p:sp>
      <p:sp>
        <p:nvSpPr>
          <p:cNvPr id="15" name="Rectangle 14"/>
          <p:cNvSpPr/>
          <p:nvPr/>
        </p:nvSpPr>
        <p:spPr>
          <a:xfrm>
            <a:off x="6707124" y="1234440"/>
            <a:ext cx="1888236" cy="1920240"/>
          </a:xfrm>
          <a:prstGeom prst="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44284" y="1371600"/>
            <a:ext cx="1613916" cy="548640"/>
          </a:xfrm>
          <a:prstGeom prst="rect">
            <a:avLst/>
          </a:prstGeom>
          <a:noFill/>
        </p:spPr>
        <p:txBody>
          <a:bodyPr wrap="square" lIns="0" rIns="0" tIns="0" bIns="0" anchor="t">
            <a:spAutoFit/>
          </a:bodyPr>
          <a:lstStyle/>
          <a:p>
            <a:pPr algn="l"/>
            <a:r>
              <a:rPr sz="2400" b="0" i="0">
                <a:solidFill>
                  <a:srgbClr val="FBF3EC"/>
                </a:solidFill>
                <a:latin typeface="Cambria"/>
              </a:rPr>
              <a:t>Few steps</a:t>
            </a:r>
          </a:p>
        </p:txBody>
      </p:sp>
      <p:sp>
        <p:nvSpPr>
          <p:cNvPr id="17" name="TextBox 16"/>
          <p:cNvSpPr txBox="1"/>
          <p:nvPr/>
        </p:nvSpPr>
        <p:spPr>
          <a:xfrm>
            <a:off x="6844284" y="2011680"/>
            <a:ext cx="1613916" cy="1097280"/>
          </a:xfrm>
          <a:prstGeom prst="rect">
            <a:avLst/>
          </a:prstGeom>
          <a:noFill/>
        </p:spPr>
        <p:txBody>
          <a:bodyPr wrap="square" lIns="0" rIns="0" tIns="0" bIns="0" anchor="t">
            <a:spAutoFit/>
          </a:bodyPr>
          <a:lstStyle/>
          <a:p>
            <a:pPr algn="l"/>
            <a:r>
              <a:rPr sz="1000" b="0" i="0">
                <a:solidFill>
                  <a:srgbClr val="FBF3EC"/>
                </a:solidFill>
                <a:latin typeface="Calibri"/>
              </a:rPr>
              <a:t>distil 50 denoising steps into a handful (Lecture 07, 08)</a:t>
            </a:r>
          </a:p>
        </p:txBody>
      </p:sp>
      <p:sp>
        <p:nvSpPr>
          <p:cNvPr id="18" name="TextBox 17"/>
          <p:cNvSpPr txBox="1"/>
          <p:nvPr/>
        </p:nvSpPr>
        <p:spPr>
          <a:xfrm>
            <a:off x="548640" y="3383280"/>
            <a:ext cx="8046720" cy="1005840"/>
          </a:xfrm>
          <a:prstGeom prst="rect">
            <a:avLst/>
          </a:prstGeom>
          <a:noFill/>
        </p:spPr>
        <p:txBody>
          <a:bodyPr wrap="square" lIns="0" rIns="0" tIns="0" bIns="0" anchor="t">
            <a:spAutoFit/>
          </a:bodyPr>
          <a:lstStyle/>
          <a:p>
            <a:pPr algn="l"/>
            <a:r>
              <a:rPr sz="1200" b="0" i="0">
                <a:solidFill>
                  <a:srgbClr val="CFC8BA"/>
                </a:solidFill>
                <a:latin typeface="Calibri"/>
              </a:rPr>
              <a:t>The same three tricks made Helios real-time in Lecture 07 and talking avatars real-time in Lecture 08. A world model is the same budget, with your hand on the controls.</a:t>
            </a:r>
          </a:p>
        </p:txBody>
      </p:sp>
      <p:sp>
        <p:nvSpPr>
          <p:cNvPr id="19" name="TextBox 1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0" name="TextBox 1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Genie 3 vs. Genie 2 vs. GameNGen</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mu26_31.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READ THE TABLE</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Resolution: 360p → 720p</a:t>
            </a:r>
          </a:p>
          <a:p>
            <a:pPr algn="l">
              <a:spcAft>
                <a:spcPts val="700"/>
              </a:spcAft>
            </a:pPr>
            <a:r>
              <a:rPr sz="1100" b="0" i="0">
                <a:solidFill>
                  <a:srgbClr val="F4F0E8"/>
                </a:solidFill>
                <a:latin typeface="Calibri"/>
              </a:rPr>
              <a:t>Domain: one game → any 3D world</a:t>
            </a:r>
          </a:p>
          <a:p>
            <a:pPr algn="l">
              <a:spcAft>
                <a:spcPts val="700"/>
              </a:spcAft>
            </a:pPr>
            <a:r>
              <a:rPr sz="1100" b="0" i="0">
                <a:solidFill>
                  <a:srgbClr val="F4F0E8"/>
                </a:solidFill>
                <a:latin typeface="Calibri"/>
              </a:rPr>
              <a:t>Interaction horizon: seconds → minutes</a:t>
            </a:r>
          </a:p>
          <a:p>
            <a:pPr algn="l">
              <a:spcAft>
                <a:spcPts val="700"/>
              </a:spcAft>
            </a:pPr>
            <a:r>
              <a:rPr sz="1100" b="0" i="0">
                <a:solidFill>
                  <a:srgbClr val="F4F0E8"/>
                </a:solidFill>
                <a:latin typeface="Calibri"/>
              </a:rPr>
              <a:t>Latency: real time, at 24 fps</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CMU 10-423/623/723 Generative AI, Lecture 26 "Interactive World Models" (Matt Gormley &amp; Aran Nayebi). cs.cmu.edu/~mgormley/courses/10423</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What world models still get wrong</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mu26_33.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LIMITS (CMU)</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Interaction lasts minutes, not hours</a:t>
            </a:r>
          </a:p>
          <a:p>
            <a:pPr algn="l">
              <a:spcAft>
                <a:spcPts val="700"/>
              </a:spcAft>
            </a:pPr>
            <a:r>
              <a:rPr sz="1100" b="0" i="0">
                <a:solidFill>
                  <a:srgbClr val="F4F0E8"/>
                </a:solidFill>
                <a:latin typeface="Calibri"/>
              </a:rPr>
              <a:t>Action space is limited and fixed</a:t>
            </a:r>
          </a:p>
          <a:p>
            <a:pPr algn="l">
              <a:spcAft>
                <a:spcPts val="700"/>
              </a:spcAft>
            </a:pPr>
            <a:r>
              <a:rPr sz="1100" b="0" i="0">
                <a:solidFill>
                  <a:srgbClr val="F4F0E8"/>
                </a:solidFill>
                <a:latin typeface="Calibri"/>
              </a:rPr>
              <a:t>Several characters interacting: hard</a:t>
            </a:r>
          </a:p>
          <a:p>
            <a:pPr algn="l">
              <a:spcAft>
                <a:spcPts val="700"/>
              </a:spcAft>
            </a:pPr>
            <a:r>
              <a:rPr sz="1100" b="0" i="0">
                <a:solidFill>
                  <a:srgbClr val="F4F0E8"/>
                </a:solidFill>
                <a:latin typeface="Calibri"/>
              </a:rPr>
              <a:t>Text in the world is unreliable</a:t>
            </a:r>
          </a:p>
          <a:p>
            <a:pPr algn="l">
              <a:spcAft>
                <a:spcPts val="700"/>
              </a:spcAft>
            </a:pPr>
            <a:r>
              <a:rPr sz="1100" b="0" i="0">
                <a:solidFill>
                  <a:srgbClr val="F4F0E8"/>
                </a:solidFill>
                <a:latin typeface="Calibri"/>
              </a:rPr>
              <a:t>It is video: no mesh, no 3D file to export</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CMU 10-423/623/723 Generative AI, Lecture 26 "Interactive World Models" (Matt Gormley &amp; Aran Nayebi). cs.cmu.edu/~mgormley/courses/10423</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A bridge to robots: Genie dreams of a robot arm</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mu26_26.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ALREADY IN 2024</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Same recipe on ~130k robot videos, no action labels</a:t>
            </a:r>
          </a:p>
          <a:p>
            <a:pPr algn="l">
              <a:spcAft>
                <a:spcPts val="700"/>
              </a:spcAft>
            </a:pPr>
            <a:r>
              <a:rPr sz="1100" b="0" i="0">
                <a:solidFill>
                  <a:srgbClr val="F4F0E8"/>
                </a:solidFill>
                <a:latin typeface="Calibri"/>
              </a:rPr>
              <a:t>The latent actions became robot-arm moves</a:t>
            </a:r>
          </a:p>
          <a:p>
            <a:pPr algn="l">
              <a:spcAft>
                <a:spcPts val="700"/>
              </a:spcAft>
            </a:pPr>
            <a:r>
              <a:rPr sz="1100" b="0" i="0">
                <a:solidFill>
                  <a:srgbClr val="F4F0E8"/>
                </a:solidFill>
                <a:latin typeface="Calibri"/>
              </a:rPr>
              <a:t>A world model is a place a robot can practise</a:t>
            </a:r>
          </a:p>
          <a:p>
            <a:pPr algn="l">
              <a:spcAft>
                <a:spcPts val="700"/>
              </a:spcAft>
            </a:pPr>
            <a:r>
              <a:rPr sz="1100" b="0" i="0">
                <a:solidFill>
                  <a:srgbClr val="F4F0E8"/>
                </a:solidFill>
                <a:latin typeface="Calibri"/>
              </a:rPr>
              <a:t>→ Story 3</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CMU 10-423/623/723 Generative AI, Lecture 26 "Interactive World Models" (Matt Gormley &amp; Aran Nayebi). cs.cmu.edu/~mgormley/courses/10423</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Useful: directing a world, not a clip</a:t>
            </a:r>
          </a:p>
        </p:txBody>
      </p:sp>
      <p:sp>
        <p:nvSpPr>
          <p:cNvPr id="3" name="Rectangle 2"/>
          <p:cNvSpPr/>
          <p:nvPr/>
        </p:nvSpPr>
        <p:spPr>
          <a:xfrm>
            <a:off x="548640" y="1097280"/>
            <a:ext cx="1888236"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1</a:t>
            </a:r>
          </a:p>
        </p:txBody>
      </p:sp>
      <p:sp>
        <p:nvSpPr>
          <p:cNvPr id="5" name="TextBox 4"/>
          <p:cNvSpPr txBox="1"/>
          <p:nvPr/>
        </p:nvSpPr>
        <p:spPr>
          <a:xfrm>
            <a:off x="1280160" y="1243584"/>
            <a:ext cx="1019556" cy="548640"/>
          </a:xfrm>
          <a:prstGeom prst="rect">
            <a:avLst/>
          </a:prstGeom>
          <a:noFill/>
        </p:spPr>
        <p:txBody>
          <a:bodyPr wrap="square" lIns="0" rIns="0" tIns="0" bIns="0" anchor="t">
            <a:spAutoFit/>
          </a:bodyPr>
          <a:lstStyle/>
          <a:p>
            <a:pPr algn="l"/>
            <a:r>
              <a:rPr sz="1200" b="1" i="0">
                <a:solidFill>
                  <a:srgbClr val="F4F0E8"/>
                </a:solidFill>
                <a:latin typeface="Calibri"/>
              </a:rPr>
              <a:t>World</a:t>
            </a:r>
          </a:p>
        </p:txBody>
      </p:sp>
      <p:sp>
        <p:nvSpPr>
          <p:cNvPr id="6" name="TextBox 5"/>
          <p:cNvSpPr txBox="1"/>
          <p:nvPr/>
        </p:nvSpPr>
        <p:spPr>
          <a:xfrm>
            <a:off x="1280160" y="1700784"/>
            <a:ext cx="1019556" cy="2606039"/>
          </a:xfrm>
          <a:prstGeom prst="rect">
            <a:avLst/>
          </a:prstGeom>
          <a:noFill/>
        </p:spPr>
        <p:txBody>
          <a:bodyPr wrap="square" lIns="0" rIns="0" tIns="0" bIns="0" anchor="t">
            <a:spAutoFit/>
          </a:bodyPr>
          <a:lstStyle/>
          <a:p>
            <a:pPr algn="l"/>
            <a:r>
              <a:rPr sz="1000" b="0" i="0">
                <a:solidFill>
                  <a:srgbClr val="CFC8BA"/>
                </a:solidFill>
                <a:latin typeface="Calibri"/>
              </a:rPr>
              <a:t>Place, era, weather, lighting. “A flooded night market in Mong Kok, neon reflections”</a:t>
            </a:r>
          </a:p>
        </p:txBody>
      </p:sp>
      <p:sp>
        <p:nvSpPr>
          <p:cNvPr id="7" name="Rectangle 6"/>
          <p:cNvSpPr/>
          <p:nvPr/>
        </p:nvSpPr>
        <p:spPr>
          <a:xfrm>
            <a:off x="2601468" y="1097280"/>
            <a:ext cx="1888236"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766060"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2</a:t>
            </a:r>
          </a:p>
        </p:txBody>
      </p:sp>
      <p:sp>
        <p:nvSpPr>
          <p:cNvPr id="9" name="TextBox 8"/>
          <p:cNvSpPr txBox="1"/>
          <p:nvPr/>
        </p:nvSpPr>
        <p:spPr>
          <a:xfrm>
            <a:off x="3332988" y="1243584"/>
            <a:ext cx="1019556" cy="548640"/>
          </a:xfrm>
          <a:prstGeom prst="rect">
            <a:avLst/>
          </a:prstGeom>
          <a:noFill/>
        </p:spPr>
        <p:txBody>
          <a:bodyPr wrap="square" lIns="0" rIns="0" tIns="0" bIns="0" anchor="t">
            <a:spAutoFit/>
          </a:bodyPr>
          <a:lstStyle/>
          <a:p>
            <a:pPr algn="l"/>
            <a:r>
              <a:rPr sz="1200" b="1" i="0">
                <a:solidFill>
                  <a:srgbClr val="F4F0E8"/>
                </a:solidFill>
                <a:latin typeface="Calibri"/>
              </a:rPr>
              <a:t>Body</a:t>
            </a:r>
          </a:p>
        </p:txBody>
      </p:sp>
      <p:sp>
        <p:nvSpPr>
          <p:cNvPr id="10" name="TextBox 9"/>
          <p:cNvSpPr txBox="1"/>
          <p:nvPr/>
        </p:nvSpPr>
        <p:spPr>
          <a:xfrm>
            <a:off x="3332988" y="1700784"/>
            <a:ext cx="1019556" cy="2606039"/>
          </a:xfrm>
          <a:prstGeom prst="rect">
            <a:avLst/>
          </a:prstGeom>
          <a:noFill/>
        </p:spPr>
        <p:txBody>
          <a:bodyPr wrap="square" lIns="0" rIns="0" tIns="0" bIns="0" anchor="t">
            <a:spAutoFit/>
          </a:bodyPr>
          <a:lstStyle/>
          <a:p>
            <a:pPr algn="l"/>
            <a:r>
              <a:rPr sz="1000" b="0" i="0">
                <a:solidFill>
                  <a:srgbClr val="CFC8BA"/>
                </a:solidFill>
                <a:latin typeface="Calibri"/>
              </a:rPr>
              <a:t>Who are you? Height, speed, camera: first person, drone, a cat</a:t>
            </a:r>
          </a:p>
        </p:txBody>
      </p:sp>
      <p:sp>
        <p:nvSpPr>
          <p:cNvPr id="11" name="Rectangle 10"/>
          <p:cNvSpPr/>
          <p:nvPr/>
        </p:nvSpPr>
        <p:spPr>
          <a:xfrm>
            <a:off x="4654296" y="1097280"/>
            <a:ext cx="1888236"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818888"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3</a:t>
            </a:r>
          </a:p>
        </p:txBody>
      </p:sp>
      <p:sp>
        <p:nvSpPr>
          <p:cNvPr id="13" name="TextBox 12"/>
          <p:cNvSpPr txBox="1"/>
          <p:nvPr/>
        </p:nvSpPr>
        <p:spPr>
          <a:xfrm>
            <a:off x="5385816" y="1243584"/>
            <a:ext cx="1019556" cy="548640"/>
          </a:xfrm>
          <a:prstGeom prst="rect">
            <a:avLst/>
          </a:prstGeom>
          <a:noFill/>
        </p:spPr>
        <p:txBody>
          <a:bodyPr wrap="square" lIns="0" rIns="0" tIns="0" bIns="0" anchor="t">
            <a:spAutoFit/>
          </a:bodyPr>
          <a:lstStyle/>
          <a:p>
            <a:pPr algn="l"/>
            <a:r>
              <a:rPr sz="1200" b="1" i="0">
                <a:solidFill>
                  <a:srgbClr val="F4F0E8"/>
                </a:solidFill>
                <a:latin typeface="Calibri"/>
              </a:rPr>
              <a:t>Events</a:t>
            </a:r>
          </a:p>
        </p:txBody>
      </p:sp>
      <p:sp>
        <p:nvSpPr>
          <p:cNvPr id="14" name="TextBox 13"/>
          <p:cNvSpPr txBox="1"/>
          <p:nvPr/>
        </p:nvSpPr>
        <p:spPr>
          <a:xfrm>
            <a:off x="5385816" y="1700784"/>
            <a:ext cx="1019556" cy="2606039"/>
          </a:xfrm>
          <a:prstGeom prst="rect">
            <a:avLst/>
          </a:prstGeom>
          <a:noFill/>
        </p:spPr>
        <p:txBody>
          <a:bodyPr wrap="square" lIns="0" rIns="0" tIns="0" bIns="0" anchor="t">
            <a:spAutoFit/>
          </a:bodyPr>
          <a:lstStyle/>
          <a:p>
            <a:pPr algn="l"/>
            <a:r>
              <a:rPr sz="1000" b="0" i="0">
                <a:solidFill>
                  <a:srgbClr val="CFC8BA"/>
                </a:solidFill>
                <a:latin typeface="Calibri"/>
              </a:rPr>
              <a:t>What can happen while you walk: “a tram passes”, “the rain stops”</a:t>
            </a:r>
          </a:p>
        </p:txBody>
      </p:sp>
      <p:sp>
        <p:nvSpPr>
          <p:cNvPr id="15" name="Rectangle 14"/>
          <p:cNvSpPr/>
          <p:nvPr/>
        </p:nvSpPr>
        <p:spPr>
          <a:xfrm>
            <a:off x="6707124" y="1097280"/>
            <a:ext cx="1888236"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71716"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4</a:t>
            </a:r>
          </a:p>
        </p:txBody>
      </p:sp>
      <p:sp>
        <p:nvSpPr>
          <p:cNvPr id="17" name="TextBox 16"/>
          <p:cNvSpPr txBox="1"/>
          <p:nvPr/>
        </p:nvSpPr>
        <p:spPr>
          <a:xfrm>
            <a:off x="7438644" y="1243584"/>
            <a:ext cx="1019556" cy="548640"/>
          </a:xfrm>
          <a:prstGeom prst="rect">
            <a:avLst/>
          </a:prstGeom>
          <a:noFill/>
        </p:spPr>
        <p:txBody>
          <a:bodyPr wrap="square" lIns="0" rIns="0" tIns="0" bIns="0" anchor="t">
            <a:spAutoFit/>
          </a:bodyPr>
          <a:lstStyle/>
          <a:p>
            <a:pPr algn="l"/>
            <a:r>
              <a:rPr sz="1200" b="1" i="0">
                <a:solidFill>
                  <a:srgbClr val="F4F0E8"/>
                </a:solidFill>
                <a:latin typeface="Calibri"/>
              </a:rPr>
              <a:t>Test</a:t>
            </a:r>
          </a:p>
        </p:txBody>
      </p:sp>
      <p:sp>
        <p:nvSpPr>
          <p:cNvPr id="18" name="TextBox 17"/>
          <p:cNvSpPr txBox="1"/>
          <p:nvPr/>
        </p:nvSpPr>
        <p:spPr>
          <a:xfrm>
            <a:off x="7438644" y="1700784"/>
            <a:ext cx="1019556" cy="2606039"/>
          </a:xfrm>
          <a:prstGeom prst="rect">
            <a:avLst/>
          </a:prstGeom>
          <a:noFill/>
        </p:spPr>
        <p:txBody>
          <a:bodyPr wrap="square" lIns="0" rIns="0" tIns="0" bIns="0" anchor="t">
            <a:spAutoFit/>
          </a:bodyPr>
          <a:lstStyle/>
          <a:p>
            <a:pPr algn="l"/>
            <a:r>
              <a:rPr sz="1000" b="0" i="0">
                <a:solidFill>
                  <a:srgbClr val="CFC8BA"/>
                </a:solidFill>
                <a:latin typeface="Calibri"/>
              </a:rPr>
              <a:t>Walk away and come back; try to break it; note where it drifts</a:t>
            </a:r>
          </a:p>
        </p:txBody>
      </p:sp>
      <p:sp>
        <p:nvSpPr>
          <p:cNvPr id="19" name="TextBox 18"/>
          <p:cNvSpPr txBox="1"/>
          <p:nvPr/>
        </p:nvSpPr>
        <p:spPr>
          <a:xfrm>
            <a:off x="548640" y="4315968"/>
            <a:ext cx="8046720" cy="274320"/>
          </a:xfrm>
          <a:prstGeom prst="rect">
            <a:avLst/>
          </a:prstGeom>
          <a:noFill/>
        </p:spPr>
        <p:txBody>
          <a:bodyPr wrap="square" lIns="0" rIns="0" tIns="0" bIns="0" anchor="t">
            <a:spAutoFit/>
          </a:bodyPr>
          <a:lstStyle/>
          <a:p>
            <a:pPr algn="ctr"/>
            <a:r>
              <a:rPr sz="1050" b="0" i="1">
                <a:solidFill>
                  <a:srgbClr val="CFC8BA"/>
                </a:solidFill>
                <a:latin typeface="Calibri"/>
              </a:rPr>
              <a:t>Your Assignment 3 game: use a world model as a level sketch, then rebuild what works.</a:t>
            </a:r>
          </a:p>
        </p:txBody>
      </p:sp>
      <p:sp>
        <p:nvSpPr>
          <p:cNvPr id="20" name="TextBox 19"/>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1" name="TextBox 20"/>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731520" y="914400"/>
            <a:ext cx="7680960" cy="274320"/>
          </a:xfrm>
          <a:prstGeom prst="rect">
            <a:avLst/>
          </a:prstGeom>
          <a:noFill/>
        </p:spPr>
        <p:txBody>
          <a:bodyPr wrap="square" lIns="0" rIns="0" tIns="0" bIns="0" anchor="t">
            <a:spAutoFit/>
          </a:bodyPr>
          <a:lstStyle/>
          <a:p>
            <a:pPr algn="l"/>
            <a:r>
              <a:rPr sz="800" b="1" i="0">
                <a:solidFill>
                  <a:srgbClr val="E7A07F"/>
                </a:solidFill>
                <a:latin typeface="Calibri"/>
              </a:rPr>
              <a:t>DISCUSSION · 3 MINUTES</a:t>
            </a:r>
          </a:p>
        </p:txBody>
      </p:sp>
      <p:sp>
        <p:nvSpPr>
          <p:cNvPr id="3" name="TextBox 2"/>
          <p:cNvSpPr txBox="1"/>
          <p:nvPr/>
        </p:nvSpPr>
        <p:spPr>
          <a:xfrm>
            <a:off x="731520" y="1280160"/>
            <a:ext cx="7680960" cy="1645920"/>
          </a:xfrm>
          <a:prstGeom prst="rect">
            <a:avLst/>
          </a:prstGeom>
          <a:noFill/>
        </p:spPr>
        <p:txBody>
          <a:bodyPr wrap="square" lIns="0" rIns="0" tIns="0" bIns="0" anchor="t">
            <a:spAutoFit/>
          </a:bodyPr>
          <a:lstStyle/>
          <a:p>
            <a:pPr algn="l"/>
            <a:r>
              <a:rPr sz="2400" b="0" i="1">
                <a:solidFill>
                  <a:srgbClr val="F4F0E8"/>
                </a:solidFill>
                <a:latin typeface="Cambria"/>
              </a:rPr>
              <a:t>If a world only exists while someone is playing it, what is the artwork: the world, the play, or the recording?</a:t>
            </a:r>
          </a:p>
        </p:txBody>
      </p:sp>
      <p:sp>
        <p:nvSpPr>
          <p:cNvPr id="4" name="TextBox 3"/>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5" name="TextBox 4"/>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1143000"/>
            <a:ext cx="3657600" cy="228600"/>
          </a:xfrm>
          <a:prstGeom prst="rect">
            <a:avLst/>
          </a:prstGeom>
          <a:noFill/>
        </p:spPr>
        <p:txBody>
          <a:bodyPr wrap="square" lIns="0" rIns="0" tIns="0" bIns="0" anchor="t">
            <a:spAutoFit/>
          </a:bodyPr>
          <a:lstStyle/>
          <a:p>
            <a:pPr algn="l"/>
            <a:r>
              <a:rPr sz="800" b="1" i="0">
                <a:solidFill>
                  <a:srgbClr val="E7A07F"/>
                </a:solidFill>
                <a:latin typeface="Calibri"/>
              </a:rPr>
              <a:t>STORY 2 OF 4</a:t>
            </a:r>
          </a:p>
        </p:txBody>
      </p:sp>
      <p:sp>
        <p:nvSpPr>
          <p:cNvPr id="3" name="TextBox 2"/>
          <p:cNvSpPr txBox="1"/>
          <p:nvPr/>
        </p:nvSpPr>
        <p:spPr>
          <a:xfrm>
            <a:off x="548640" y="1463040"/>
            <a:ext cx="3657600" cy="731520"/>
          </a:xfrm>
          <a:prstGeom prst="rect">
            <a:avLst/>
          </a:prstGeom>
          <a:noFill/>
        </p:spPr>
        <p:txBody>
          <a:bodyPr wrap="square" lIns="0" rIns="0" tIns="0" bIns="0" anchor="t">
            <a:spAutoFit/>
          </a:bodyPr>
          <a:lstStyle/>
          <a:p>
            <a:pPr algn="l"/>
            <a:r>
              <a:rPr sz="4000" b="0" i="1">
                <a:solidFill>
                  <a:srgbClr val="E7A07F"/>
                </a:solidFill>
                <a:latin typeface="Cambria"/>
              </a:rPr>
              <a:t>02</a:t>
            </a:r>
          </a:p>
        </p:txBody>
      </p:sp>
      <p:sp>
        <p:nvSpPr>
          <p:cNvPr id="4" name="TextBox 3"/>
          <p:cNvSpPr txBox="1"/>
          <p:nvPr/>
        </p:nvSpPr>
        <p:spPr>
          <a:xfrm>
            <a:off x="548640" y="2240280"/>
            <a:ext cx="3657600" cy="914400"/>
          </a:xfrm>
          <a:prstGeom prst="rect">
            <a:avLst/>
          </a:prstGeom>
          <a:noFill/>
        </p:spPr>
        <p:txBody>
          <a:bodyPr wrap="square" lIns="0" rIns="0" tIns="0" bIns="0" anchor="t">
            <a:spAutoFit/>
          </a:bodyPr>
          <a:lstStyle/>
          <a:p>
            <a:pPr algn="l"/>
            <a:r>
              <a:rPr sz="2400" b="0" i="0">
                <a:solidFill>
                  <a:srgbClr val="F4F0E8"/>
                </a:solidFill>
                <a:latin typeface="Cambria"/>
              </a:rPr>
              <a:t>3D is back: worlds as Gaussian splats</a:t>
            </a:r>
          </a:p>
        </p:txBody>
      </p:sp>
      <p:sp>
        <p:nvSpPr>
          <p:cNvPr id="5" name="TextBox 4"/>
          <p:cNvSpPr txBox="1"/>
          <p:nvPr/>
        </p:nvSpPr>
        <p:spPr>
          <a:xfrm>
            <a:off x="548640" y="3200400"/>
            <a:ext cx="3657600" cy="731520"/>
          </a:xfrm>
          <a:prstGeom prst="rect">
            <a:avLst/>
          </a:prstGeom>
          <a:noFill/>
        </p:spPr>
        <p:txBody>
          <a:bodyPr wrap="square" lIns="0" rIns="0" tIns="0" bIns="0" anchor="t">
            <a:spAutoFit/>
          </a:bodyPr>
          <a:lstStyle/>
          <a:p>
            <a:pPr algn="l"/>
            <a:r>
              <a:rPr sz="1200" b="0" i="0">
                <a:solidFill>
                  <a:srgbClr val="CFC8BA"/>
                </a:solidFill>
                <a:latin typeface="Calibri"/>
              </a:rPr>
              <a:t>Generated worlds you can keep, export and walk a robot through</a:t>
            </a:r>
          </a:p>
        </p:txBody>
      </p:sp>
      <p:sp>
        <p:nvSpPr>
          <p:cNvPr id="6" name="Rectangle 5"/>
          <p:cNvSpPr/>
          <p:nvPr/>
        </p:nvSpPr>
        <p:spPr>
          <a:xfrm>
            <a:off x="4754880" y="0"/>
            <a:ext cx="4389120" cy="514350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marble_2.jpg"/>
          <p:cNvPicPr>
            <a:picLocks noChangeAspect="1"/>
          </p:cNvPicPr>
          <p:nvPr/>
        </p:nvPicPr>
        <p:blipFill>
          <a:blip r:embed="rId3"/>
          <a:srcRect l="26028" r="26028"/>
          <a:stretch>
            <a:fillRect/>
          </a:stretch>
        </p:blipFill>
        <p:spPr>
          <a:xfrm>
            <a:off x="4754880" y="0"/>
            <a:ext cx="4389120" cy="5143500"/>
          </a:xfrm>
          <a:prstGeom prst="rect">
            <a:avLst/>
          </a:prstGeom>
        </p:spPr>
      </p:pic>
      <p:sp>
        <p:nvSpPr>
          <p:cNvPr id="8" name="TextBox 7"/>
          <p:cNvSpPr txBox="1"/>
          <p:nvPr/>
        </p:nvSpPr>
        <p:spPr>
          <a:xfrm>
            <a:off x="4846320" y="4846320"/>
            <a:ext cx="4114800" cy="182880"/>
          </a:xfrm>
          <a:prstGeom prst="rect">
            <a:avLst/>
          </a:prstGeom>
          <a:noFill/>
        </p:spPr>
        <p:txBody>
          <a:bodyPr wrap="square" lIns="0" rIns="0" tIns="0" bIns="0" anchor="t">
            <a:spAutoFit/>
          </a:bodyPr>
          <a:lstStyle/>
          <a:p>
            <a:pPr algn="l"/>
            <a:r>
              <a:rPr sz="700" b="0" i="0">
                <a:solidFill>
                  <a:srgbClr val="FBF3EC"/>
                </a:solidFill>
                <a:latin typeface="Calibri"/>
              </a:rPr>
              <a:t>Marble · World Labs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Pixels or geometry? Two ways to make a world</a:t>
            </a:r>
          </a:p>
        </p:txBody>
      </p:sp>
      <p:sp>
        <p:nvSpPr>
          <p:cNvPr id="3" name="Rectangle 2"/>
          <p:cNvSpPr/>
          <p:nvPr/>
        </p:nvSpPr>
        <p:spPr>
          <a:xfrm>
            <a:off x="548640" y="1097280"/>
            <a:ext cx="3941064"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A</a:t>
            </a:r>
          </a:p>
        </p:txBody>
      </p:sp>
      <p:sp>
        <p:nvSpPr>
          <p:cNvPr id="5" name="TextBox 4"/>
          <p:cNvSpPr txBox="1"/>
          <p:nvPr/>
        </p:nvSpPr>
        <p:spPr>
          <a:xfrm>
            <a:off x="1280160" y="1243584"/>
            <a:ext cx="3072384" cy="548640"/>
          </a:xfrm>
          <a:prstGeom prst="rect">
            <a:avLst/>
          </a:prstGeom>
          <a:noFill/>
        </p:spPr>
        <p:txBody>
          <a:bodyPr wrap="square" lIns="0" rIns="0" tIns="0" bIns="0" anchor="t">
            <a:spAutoFit/>
          </a:bodyPr>
          <a:lstStyle/>
          <a:p>
            <a:pPr algn="l"/>
            <a:r>
              <a:rPr sz="1300" b="1" i="0">
                <a:solidFill>
                  <a:srgbClr val="F4F0E8"/>
                </a:solidFill>
                <a:latin typeface="Calibri"/>
              </a:rPr>
              <a:t>Draw the next frame (Story 1)</a:t>
            </a:r>
          </a:p>
        </p:txBody>
      </p:sp>
      <p:sp>
        <p:nvSpPr>
          <p:cNvPr id="6" name="TextBox 5"/>
          <p:cNvSpPr txBox="1"/>
          <p:nvPr/>
        </p:nvSpPr>
        <p:spPr>
          <a:xfrm>
            <a:off x="1280160" y="1700784"/>
            <a:ext cx="3072384" cy="2788920"/>
          </a:xfrm>
          <a:prstGeom prst="rect">
            <a:avLst/>
          </a:prstGeom>
          <a:noFill/>
        </p:spPr>
        <p:txBody>
          <a:bodyPr wrap="square" lIns="0" rIns="0" tIns="0" bIns="0" anchor="t">
            <a:spAutoFit/>
          </a:bodyPr>
          <a:lstStyle/>
          <a:p>
            <a:pPr algn="l"/>
            <a:r>
              <a:rPr sz="1050" b="0" i="0">
                <a:solidFill>
                  <a:srgbClr val="CFC8BA"/>
                </a:solidFill>
                <a:latin typeface="Calibri"/>
              </a:rPr>
              <a:t>Genie 3, Gemini Omni
+ Anything can happen: water, crowds, storms
+ Feels alive
− Forgets after about a minute
− Nothing to export; every frame costs a GPU</a:t>
            </a:r>
          </a:p>
        </p:txBody>
      </p:sp>
      <p:sp>
        <p:nvSpPr>
          <p:cNvPr id="7" name="Rectangle 6"/>
          <p:cNvSpPr/>
          <p:nvPr/>
        </p:nvSpPr>
        <p:spPr>
          <a:xfrm>
            <a:off x="4654296" y="1097280"/>
            <a:ext cx="3941064"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18888"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B</a:t>
            </a:r>
          </a:p>
        </p:txBody>
      </p:sp>
      <p:sp>
        <p:nvSpPr>
          <p:cNvPr id="9" name="TextBox 8"/>
          <p:cNvSpPr txBox="1"/>
          <p:nvPr/>
        </p:nvSpPr>
        <p:spPr>
          <a:xfrm>
            <a:off x="5385816" y="1243584"/>
            <a:ext cx="3072384" cy="548640"/>
          </a:xfrm>
          <a:prstGeom prst="rect">
            <a:avLst/>
          </a:prstGeom>
          <a:noFill/>
        </p:spPr>
        <p:txBody>
          <a:bodyPr wrap="square" lIns="0" rIns="0" tIns="0" bIns="0" anchor="t">
            <a:spAutoFit/>
          </a:bodyPr>
          <a:lstStyle/>
          <a:p>
            <a:pPr algn="l"/>
            <a:r>
              <a:rPr sz="1300" b="1" i="0">
                <a:solidFill>
                  <a:srgbClr val="F4F0E8"/>
                </a:solidFill>
                <a:latin typeface="Calibri"/>
              </a:rPr>
              <a:t>Build the scene, then render (Story 2)</a:t>
            </a:r>
          </a:p>
        </p:txBody>
      </p:sp>
      <p:sp>
        <p:nvSpPr>
          <p:cNvPr id="10" name="TextBox 9"/>
          <p:cNvSpPr txBox="1"/>
          <p:nvPr/>
        </p:nvSpPr>
        <p:spPr>
          <a:xfrm>
            <a:off x="5385816" y="1700784"/>
            <a:ext cx="3072384" cy="2788920"/>
          </a:xfrm>
          <a:prstGeom prst="rect">
            <a:avLst/>
          </a:prstGeom>
          <a:noFill/>
        </p:spPr>
        <p:txBody>
          <a:bodyPr wrap="square" lIns="0" rIns="0" tIns="0" bIns="0" anchor="t">
            <a:spAutoFit/>
          </a:bodyPr>
          <a:lstStyle/>
          <a:p>
            <a:pPr algn="l"/>
            <a:r>
              <a:rPr sz="1050" b="0" i="0">
                <a:solidFill>
                  <a:srgbClr val="CFC8BA"/>
                </a:solidFill>
                <a:latin typeface="Calibri"/>
              </a:rPr>
              <a:t>Marble, Atlas, HY-World 2.0
+ Consistent forever: it is a file
+ Open it in Blender, Unity, a headset, a robot simulator
− Mostly static: things don’t move by themselves
− Rendering is cheap, generation is not</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Marble: one picture in, a world you can walk around</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marble_1.jpg">
            <a:hlinkClick r:id="rId4"/>
          </p:cNvPr>
          <p:cNvPicPr>
            <a:picLocks noChangeAspect="1"/>
          </p:cNvPicPr>
          <p:nvPr/>
        </p:nvPicPr>
        <p:blipFill>
          <a:blip r:embed="rId3"/>
          <a:stretch>
            <a:fillRect/>
          </a:stretch>
        </p:blipFill>
        <p:spPr>
          <a:xfrm>
            <a:off x="548640" y="1384594"/>
            <a:ext cx="4754880" cy="2671491"/>
          </a:xfrm>
          <a:prstGeom prst="rect">
            <a:avLst/>
          </a:prstGeom>
        </p:spPr>
      </p:pic>
      <p:sp>
        <p:nvSpPr>
          <p:cNvPr id="5" name="Oval 4">
            <a:hlinkClick r:id="rId4"/>
          </p:cNvPr>
          <p:cNvSpPr/>
          <p:nvPr/>
        </p:nvSpPr>
        <p:spPr>
          <a:xfrm>
            <a:off x="2651760" y="24460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834640" y="26014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Input: text, one image, several images, a 360° panorama, or video</a:t>
            </a:r>
          </a:p>
          <a:p>
            <a:pPr algn="l">
              <a:spcAft>
                <a:spcPts val="600"/>
              </a:spcAft>
            </a:pPr>
            <a:r>
              <a:rPr sz="1200" b="0" i="0">
                <a:solidFill>
                  <a:srgbClr val="F4F0E8"/>
                </a:solidFill>
                <a:latin typeface="Calibri"/>
              </a:rPr>
              <a:t>•  Output: a Gaussian-splat world (.spz / .ply)</a:t>
            </a:r>
          </a:p>
          <a:p>
            <a:pPr algn="l">
              <a:spcAft>
                <a:spcPts val="600"/>
              </a:spcAft>
            </a:pPr>
            <a:r>
              <a:rPr sz="1200" b="0" i="0">
                <a:solidFill>
                  <a:srgbClr val="F4F0E8"/>
                </a:solidFill>
                <a:latin typeface="Calibri"/>
              </a:rPr>
              <a:t>•  Marble 1.1 (April 2026): better light, auto-expanding worlds</a:t>
            </a:r>
          </a:p>
          <a:p>
            <a:pPr algn="l">
              <a:spcAft>
                <a:spcPts val="600"/>
              </a:spcAft>
            </a:pPr>
            <a:r>
              <a:rPr sz="1200" b="0" i="0">
                <a:solidFill>
                  <a:srgbClr val="F4F0E8"/>
                </a:solidFill>
                <a:latin typeface="Calibri"/>
              </a:rPr>
              <a:t>•  View on desktop, phone or VR with the open Spark renderer</a:t>
            </a:r>
          </a:p>
        </p:txBody>
      </p:sp>
      <p:sp>
        <p:nvSpPr>
          <p:cNvPr id="8" name="Rounded Rectangle 7">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Marble 1.1</a:t>
            </a:r>
          </a:p>
        </p:txBody>
      </p:sp>
      <p:sp>
        <p:nvSpPr>
          <p:cNvPr id="10" name="TextBox 9"/>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World Labs, Marble 1.1 release notes and “Generating bigger and better worlds”, April 2026.</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Atlas (1 Sept 2026): one model for pictures, video and 3D</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atlas_1.jpg">
            <a:hlinkClick r:id="rId4"/>
          </p:cNvPr>
          <p:cNvPicPr>
            <a:picLocks noChangeAspect="1"/>
          </p:cNvPicPr>
          <p:nvPr/>
        </p:nvPicPr>
        <p:blipFill>
          <a:blip r:embed="rId3"/>
          <a:stretch>
            <a:fillRect/>
          </a:stretch>
        </p:blipFill>
        <p:spPr>
          <a:xfrm>
            <a:off x="548640" y="1383029"/>
            <a:ext cx="4754880" cy="2674620"/>
          </a:xfrm>
          <a:prstGeom prst="rect">
            <a:avLst/>
          </a:prstGeom>
        </p:spPr>
      </p:pic>
      <p:sp>
        <p:nvSpPr>
          <p:cNvPr id="5" name="Oval 4">
            <a:hlinkClick r:id="rId4"/>
          </p:cNvPr>
          <p:cNvSpPr/>
          <p:nvPr/>
        </p:nvSpPr>
        <p:spPr>
          <a:xfrm>
            <a:off x="2651760" y="24460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834640" y="26014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Everything goes into one “spatial context”: each image placed at a camera pose in 3D</a:t>
            </a:r>
          </a:p>
          <a:p>
            <a:pPr algn="l">
              <a:spcAft>
                <a:spcPts val="600"/>
              </a:spcAft>
            </a:pPr>
            <a:r>
              <a:rPr sz="1200" b="0" i="0">
                <a:solidFill>
                  <a:srgbClr val="F4F0E8"/>
                </a:solidFill>
                <a:latin typeface="Calibri"/>
              </a:rPr>
              <a:t>•  Outputs: new views, minute-long 1440p video, depth, point clouds, splats</a:t>
            </a:r>
          </a:p>
          <a:p>
            <a:pPr algn="l">
              <a:spcAft>
                <a:spcPts val="600"/>
              </a:spcAft>
            </a:pPr>
            <a:r>
              <a:rPr sz="1200" b="0" i="0">
                <a:solidFill>
                  <a:srgbClr val="F4F0E8"/>
                </a:solidFill>
                <a:latin typeface="Calibri"/>
              </a:rPr>
              <a:t>•  Two or three phone photos → a faithful 3D scene</a:t>
            </a:r>
          </a:p>
          <a:p>
            <a:pPr algn="l">
              <a:spcAft>
                <a:spcPts val="600"/>
              </a:spcAft>
            </a:pPr>
            <a:r>
              <a:rPr sz="1200" b="0" i="0">
                <a:solidFill>
                  <a:srgbClr val="F4F0E8"/>
                </a:solidFill>
                <a:latin typeface="Calibri"/>
              </a:rPr>
              <a:t>•  Early access only; will power future Marble versions</a:t>
            </a:r>
          </a:p>
        </p:txBody>
      </p:sp>
      <p:sp>
        <p:nvSpPr>
          <p:cNvPr id="8" name="Rounded Rectangle 7">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Atlas demos</a:t>
            </a:r>
          </a:p>
        </p:txBody>
      </p:sp>
      <p:sp>
        <p:nvSpPr>
          <p:cNvPr id="10" name="TextBox 9"/>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World Labs, “Atlas”, 1 September 2026. worldlabs.ai/blog/atlas</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Atlas, by World Labs’ own numbers</a:t>
            </a:r>
          </a:p>
        </p:txBody>
      </p:sp>
      <p:sp>
        <p:nvSpPr>
          <p:cNvPr id="3" name="Rectangle 2"/>
          <p:cNvSpPr/>
          <p:nvPr/>
        </p:nvSpPr>
        <p:spPr>
          <a:xfrm>
            <a:off x="548640" y="1234440"/>
            <a:ext cx="1888236"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71600"/>
            <a:ext cx="1613916" cy="548640"/>
          </a:xfrm>
          <a:prstGeom prst="rect">
            <a:avLst/>
          </a:prstGeom>
          <a:noFill/>
        </p:spPr>
        <p:txBody>
          <a:bodyPr wrap="square" lIns="0" rIns="0" tIns="0" bIns="0" anchor="t">
            <a:spAutoFit/>
          </a:bodyPr>
          <a:lstStyle/>
          <a:p>
            <a:pPr algn="l"/>
            <a:r>
              <a:rPr sz="2600" b="0" i="0">
                <a:solidFill>
                  <a:srgbClr val="E7A07F"/>
                </a:solidFill>
                <a:latin typeface="Cambria"/>
              </a:rPr>
              <a:t>75–94%</a:t>
            </a:r>
          </a:p>
        </p:txBody>
      </p:sp>
      <p:sp>
        <p:nvSpPr>
          <p:cNvPr id="5" name="TextBox 4"/>
          <p:cNvSpPr txBox="1"/>
          <p:nvPr/>
        </p:nvSpPr>
        <p:spPr>
          <a:xfrm>
            <a:off x="685800" y="2011680"/>
            <a:ext cx="1613916" cy="1097280"/>
          </a:xfrm>
          <a:prstGeom prst="rect">
            <a:avLst/>
          </a:prstGeom>
          <a:noFill/>
        </p:spPr>
        <p:txBody>
          <a:bodyPr wrap="square" lIns="0" rIns="0" tIns="0" bIns="0" anchor="t">
            <a:spAutoFit/>
          </a:bodyPr>
          <a:lstStyle/>
          <a:p>
            <a:pPr algn="l"/>
            <a:r>
              <a:rPr sz="1000" b="0" i="0">
                <a:solidFill>
                  <a:srgbClr val="CFC8BA"/>
                </a:solidFill>
                <a:latin typeface="Calibri"/>
              </a:rPr>
              <a:t>of raters preferred Atlas for camera-controlled video, vs. five video models incl. Seedance 2.5 and Gemini Omni Flash</a:t>
            </a:r>
          </a:p>
        </p:txBody>
      </p:sp>
      <p:sp>
        <p:nvSpPr>
          <p:cNvPr id="6" name="Rectangle 5"/>
          <p:cNvSpPr/>
          <p:nvPr/>
        </p:nvSpPr>
        <p:spPr>
          <a:xfrm>
            <a:off x="2601468" y="1234440"/>
            <a:ext cx="1888236"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738628" y="1371600"/>
            <a:ext cx="1613916" cy="548640"/>
          </a:xfrm>
          <a:prstGeom prst="rect">
            <a:avLst/>
          </a:prstGeom>
          <a:noFill/>
        </p:spPr>
        <p:txBody>
          <a:bodyPr wrap="square" lIns="0" rIns="0" tIns="0" bIns="0" anchor="t">
            <a:spAutoFit/>
          </a:bodyPr>
          <a:lstStyle/>
          <a:p>
            <a:pPr algn="l"/>
            <a:r>
              <a:rPr sz="2600" b="0" i="0">
                <a:solidFill>
                  <a:srgbClr val="E7A07F"/>
                </a:solidFill>
                <a:latin typeface="Cambria"/>
              </a:rPr>
              <a:t>2–3</a:t>
            </a:r>
          </a:p>
        </p:txBody>
      </p:sp>
      <p:sp>
        <p:nvSpPr>
          <p:cNvPr id="8" name="TextBox 7"/>
          <p:cNvSpPr txBox="1"/>
          <p:nvPr/>
        </p:nvSpPr>
        <p:spPr>
          <a:xfrm>
            <a:off x="2738628" y="2011680"/>
            <a:ext cx="1613916" cy="1097280"/>
          </a:xfrm>
          <a:prstGeom prst="rect">
            <a:avLst/>
          </a:prstGeom>
          <a:noFill/>
        </p:spPr>
        <p:txBody>
          <a:bodyPr wrap="square" lIns="0" rIns="0" tIns="0" bIns="0" anchor="t">
            <a:spAutoFit/>
          </a:bodyPr>
          <a:lstStyle/>
          <a:p>
            <a:pPr algn="l"/>
            <a:r>
              <a:rPr sz="1000" b="0" i="0">
                <a:solidFill>
                  <a:srgbClr val="CFC8BA"/>
                </a:solidFill>
                <a:latin typeface="Calibri"/>
              </a:rPr>
              <a:t>photos are usually enough for a faithful reconstruction; it can hold 100+</a:t>
            </a:r>
          </a:p>
        </p:txBody>
      </p:sp>
      <p:sp>
        <p:nvSpPr>
          <p:cNvPr id="9" name="Rectangle 8"/>
          <p:cNvSpPr/>
          <p:nvPr/>
        </p:nvSpPr>
        <p:spPr>
          <a:xfrm>
            <a:off x="4654296" y="1234440"/>
            <a:ext cx="1888236"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791456" y="1371600"/>
            <a:ext cx="1613916" cy="548640"/>
          </a:xfrm>
          <a:prstGeom prst="rect">
            <a:avLst/>
          </a:prstGeom>
          <a:noFill/>
        </p:spPr>
        <p:txBody>
          <a:bodyPr wrap="square" lIns="0" rIns="0" tIns="0" bIns="0" anchor="t">
            <a:spAutoFit/>
          </a:bodyPr>
          <a:lstStyle/>
          <a:p>
            <a:pPr algn="l"/>
            <a:r>
              <a:rPr sz="2600" b="0" i="0">
                <a:solidFill>
                  <a:srgbClr val="E7A07F"/>
                </a:solidFill>
                <a:latin typeface="Cambria"/>
              </a:rPr>
              <a:t>24</a:t>
            </a:r>
          </a:p>
        </p:txBody>
      </p:sp>
      <p:sp>
        <p:nvSpPr>
          <p:cNvPr id="11" name="TextBox 10"/>
          <p:cNvSpPr txBox="1"/>
          <p:nvPr/>
        </p:nvSpPr>
        <p:spPr>
          <a:xfrm>
            <a:off x="4791456" y="2011680"/>
            <a:ext cx="1613916" cy="1097280"/>
          </a:xfrm>
          <a:prstGeom prst="rect">
            <a:avLst/>
          </a:prstGeom>
          <a:noFill/>
        </p:spPr>
        <p:txBody>
          <a:bodyPr wrap="square" lIns="0" rIns="0" tIns="0" bIns="0" anchor="t">
            <a:spAutoFit/>
          </a:bodyPr>
          <a:lstStyle/>
          <a:p>
            <a:pPr algn="l"/>
            <a:r>
              <a:rPr sz="1000" b="0" i="0">
                <a:solidFill>
                  <a:srgbClr val="CFC8BA"/>
                </a:solidFill>
                <a:latin typeface="Calibri"/>
              </a:rPr>
              <a:t>phone-video frames per room to simulate a robot driving through it</a:t>
            </a:r>
          </a:p>
        </p:txBody>
      </p:sp>
      <p:sp>
        <p:nvSpPr>
          <p:cNvPr id="12" name="Rectangle 11"/>
          <p:cNvSpPr/>
          <p:nvPr/>
        </p:nvSpPr>
        <p:spPr>
          <a:xfrm>
            <a:off x="6707124" y="1234440"/>
            <a:ext cx="1888236"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844284" y="1371600"/>
            <a:ext cx="1613916" cy="548640"/>
          </a:xfrm>
          <a:prstGeom prst="rect">
            <a:avLst/>
          </a:prstGeom>
          <a:noFill/>
        </p:spPr>
        <p:txBody>
          <a:bodyPr wrap="square" lIns="0" rIns="0" tIns="0" bIns="0" anchor="t">
            <a:spAutoFit/>
          </a:bodyPr>
          <a:lstStyle/>
          <a:p>
            <a:pPr algn="l"/>
            <a:r>
              <a:rPr sz="2600" b="0" i="0">
                <a:solidFill>
                  <a:srgbClr val="E7A07F"/>
                </a:solidFill>
                <a:latin typeface="Cambria"/>
              </a:rPr>
              <a:t>25.3</a:t>
            </a:r>
          </a:p>
        </p:txBody>
      </p:sp>
      <p:sp>
        <p:nvSpPr>
          <p:cNvPr id="14" name="TextBox 13"/>
          <p:cNvSpPr txBox="1"/>
          <p:nvPr/>
        </p:nvSpPr>
        <p:spPr>
          <a:xfrm>
            <a:off x="6844284" y="2011680"/>
            <a:ext cx="1613916" cy="1097280"/>
          </a:xfrm>
          <a:prstGeom prst="rect">
            <a:avLst/>
          </a:prstGeom>
          <a:noFill/>
        </p:spPr>
        <p:txBody>
          <a:bodyPr wrap="square" lIns="0" rIns="0" tIns="0" bIns="0" anchor="t">
            <a:spAutoFit/>
          </a:bodyPr>
          <a:lstStyle/>
          <a:p>
            <a:pPr algn="l"/>
            <a:r>
              <a:rPr sz="1000" b="0" i="0">
                <a:solidFill>
                  <a:srgbClr val="CFC8BA"/>
                </a:solidFill>
                <a:latin typeface="Calibri"/>
              </a:rPr>
              <a:t>average 3D error (×10⁻³), vs. 28.7–47.7 for the best open reconstruction models</a:t>
            </a:r>
          </a:p>
        </p:txBody>
      </p:sp>
      <p:sp>
        <p:nvSpPr>
          <p:cNvPr id="15" name="TextBox 14"/>
          <p:cNvSpPr txBox="1"/>
          <p:nvPr/>
        </p:nvSpPr>
        <p:spPr>
          <a:xfrm>
            <a:off x="548640" y="3383280"/>
            <a:ext cx="8046720" cy="1005840"/>
          </a:xfrm>
          <a:prstGeom prst="rect">
            <a:avLst/>
          </a:prstGeom>
          <a:noFill/>
        </p:spPr>
        <p:txBody>
          <a:bodyPr wrap="square" lIns="0" rIns="0" tIns="0" bIns="0" anchor="t">
            <a:spAutoFit/>
          </a:bodyPr>
          <a:lstStyle/>
          <a:p>
            <a:pPr algn="l"/>
            <a:r>
              <a:rPr sz="1200" b="0" i="0">
                <a:solidFill>
                  <a:srgbClr val="CFC8BA"/>
                </a:solidFill>
                <a:latin typeface="Calibri"/>
              </a:rPr>
              <a:t>Company numbers, no paper yet. Treat them as claims, and test them: walk away and come back.</a:t>
            </a:r>
          </a:p>
        </p:txBody>
      </p:sp>
      <p:sp>
        <p:nvSpPr>
          <p:cNvPr id="16" name="TextBox 15"/>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7" name="TextBox 16"/>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The money: a chip company buys a world-model company</a:t>
            </a:r>
          </a:p>
        </p:txBody>
      </p:sp>
      <p:sp>
        <p:nvSpPr>
          <p:cNvPr id="3" name="Rectangle 2"/>
          <p:cNvSpPr/>
          <p:nvPr/>
        </p:nvSpPr>
        <p:spPr>
          <a:xfrm>
            <a:off x="548640" y="1234440"/>
            <a:ext cx="1888236"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71600"/>
            <a:ext cx="1613916" cy="548640"/>
          </a:xfrm>
          <a:prstGeom prst="rect">
            <a:avLst/>
          </a:prstGeom>
          <a:noFill/>
        </p:spPr>
        <p:txBody>
          <a:bodyPr wrap="square" lIns="0" rIns="0" tIns="0" bIns="0" anchor="t">
            <a:spAutoFit/>
          </a:bodyPr>
          <a:lstStyle/>
          <a:p>
            <a:pPr algn="l"/>
            <a:r>
              <a:rPr sz="2400" b="0" i="0">
                <a:solidFill>
                  <a:srgbClr val="E7A07F"/>
                </a:solidFill>
                <a:latin typeface="Cambria"/>
              </a:rPr>
              <a:t>$1B</a:t>
            </a:r>
          </a:p>
        </p:txBody>
      </p:sp>
      <p:sp>
        <p:nvSpPr>
          <p:cNvPr id="5" name="TextBox 4"/>
          <p:cNvSpPr txBox="1"/>
          <p:nvPr/>
        </p:nvSpPr>
        <p:spPr>
          <a:xfrm>
            <a:off x="685800" y="2011680"/>
            <a:ext cx="1613916" cy="1097280"/>
          </a:xfrm>
          <a:prstGeom prst="rect">
            <a:avLst/>
          </a:prstGeom>
          <a:noFill/>
        </p:spPr>
        <p:txBody>
          <a:bodyPr wrap="square" lIns="0" rIns="0" tIns="0" bIns="0" anchor="t">
            <a:spAutoFit/>
          </a:bodyPr>
          <a:lstStyle/>
          <a:p>
            <a:pPr algn="l"/>
            <a:r>
              <a:rPr sz="1000" b="0" i="0">
                <a:solidFill>
                  <a:srgbClr val="CFC8BA"/>
                </a:solidFill>
                <a:latin typeface="Calibri"/>
              </a:rPr>
              <a:t>World Labs’ funding round, February 2026, with AMD, NVIDIA and Autodesk</a:t>
            </a:r>
          </a:p>
        </p:txBody>
      </p:sp>
      <p:sp>
        <p:nvSpPr>
          <p:cNvPr id="6" name="TextBox 5"/>
          <p:cNvSpPr txBox="1"/>
          <p:nvPr/>
        </p:nvSpPr>
        <p:spPr>
          <a:xfrm>
            <a:off x="2418588" y="2011680"/>
            <a:ext cx="219456" cy="274320"/>
          </a:xfrm>
          <a:prstGeom prst="rect">
            <a:avLst/>
          </a:prstGeom>
          <a:noFill/>
        </p:spPr>
        <p:txBody>
          <a:bodyPr wrap="square" lIns="0" rIns="0" tIns="0" bIns="0" anchor="t">
            <a:spAutoFit/>
          </a:bodyPr>
          <a:lstStyle/>
          <a:p>
            <a:pPr algn="ctr"/>
            <a:r>
              <a:rPr sz="1100" b="0" i="0">
                <a:solidFill>
                  <a:srgbClr val="8F877B"/>
                </a:solidFill>
                <a:latin typeface="Calibri"/>
              </a:rPr>
              <a:t>→</a:t>
            </a:r>
          </a:p>
        </p:txBody>
      </p:sp>
      <p:sp>
        <p:nvSpPr>
          <p:cNvPr id="7" name="Rectangle 6"/>
          <p:cNvSpPr/>
          <p:nvPr/>
        </p:nvSpPr>
        <p:spPr>
          <a:xfrm>
            <a:off x="2601468" y="1234440"/>
            <a:ext cx="1888236" cy="1920240"/>
          </a:xfrm>
          <a:prstGeom prst="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738628" y="1371600"/>
            <a:ext cx="1613916" cy="548640"/>
          </a:xfrm>
          <a:prstGeom prst="rect">
            <a:avLst/>
          </a:prstGeom>
          <a:noFill/>
        </p:spPr>
        <p:txBody>
          <a:bodyPr wrap="square" lIns="0" rIns="0" tIns="0" bIns="0" anchor="t">
            <a:spAutoFit/>
          </a:bodyPr>
          <a:lstStyle/>
          <a:p>
            <a:pPr algn="l"/>
            <a:r>
              <a:rPr sz="2400" b="0" i="0">
                <a:solidFill>
                  <a:srgbClr val="FBF3EC"/>
                </a:solidFill>
                <a:latin typeface="Cambria"/>
              </a:rPr>
              <a:t>~$8.2B</a:t>
            </a:r>
          </a:p>
        </p:txBody>
      </p:sp>
      <p:sp>
        <p:nvSpPr>
          <p:cNvPr id="9" name="TextBox 8"/>
          <p:cNvSpPr txBox="1"/>
          <p:nvPr/>
        </p:nvSpPr>
        <p:spPr>
          <a:xfrm>
            <a:off x="2738628" y="2011680"/>
            <a:ext cx="1613916" cy="1097280"/>
          </a:xfrm>
          <a:prstGeom prst="rect">
            <a:avLst/>
          </a:prstGeom>
          <a:noFill/>
        </p:spPr>
        <p:txBody>
          <a:bodyPr wrap="square" lIns="0" rIns="0" tIns="0" bIns="0" anchor="t">
            <a:spAutoFit/>
          </a:bodyPr>
          <a:lstStyle/>
          <a:p>
            <a:pPr algn="l"/>
            <a:r>
              <a:rPr sz="1000" b="0" i="0">
                <a:solidFill>
                  <a:srgbClr val="FBF3EC"/>
                </a:solidFill>
                <a:latin typeface="Calibri"/>
              </a:rPr>
              <a:t>AMD’s all-stock deal to acquire World Labs, announced late September 2026</a:t>
            </a:r>
          </a:p>
        </p:txBody>
      </p:sp>
      <p:sp>
        <p:nvSpPr>
          <p:cNvPr id="10" name="TextBox 9"/>
          <p:cNvSpPr txBox="1"/>
          <p:nvPr/>
        </p:nvSpPr>
        <p:spPr>
          <a:xfrm>
            <a:off x="4471416" y="2011680"/>
            <a:ext cx="219456" cy="274320"/>
          </a:xfrm>
          <a:prstGeom prst="rect">
            <a:avLst/>
          </a:prstGeom>
          <a:noFill/>
        </p:spPr>
        <p:txBody>
          <a:bodyPr wrap="square" lIns="0" rIns="0" tIns="0" bIns="0" anchor="t">
            <a:spAutoFit/>
          </a:bodyPr>
          <a:lstStyle/>
          <a:p>
            <a:pPr algn="ctr"/>
            <a:r>
              <a:rPr sz="1100" b="0" i="0">
                <a:solidFill>
                  <a:srgbClr val="8F877B"/>
                </a:solidFill>
                <a:latin typeface="Calibri"/>
              </a:rPr>
              <a:t>→</a:t>
            </a:r>
          </a:p>
        </p:txBody>
      </p:sp>
      <p:sp>
        <p:nvSpPr>
          <p:cNvPr id="11" name="Rectangle 10"/>
          <p:cNvSpPr/>
          <p:nvPr/>
        </p:nvSpPr>
        <p:spPr>
          <a:xfrm>
            <a:off x="4654296" y="1234440"/>
            <a:ext cx="1888236"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791456" y="1371600"/>
            <a:ext cx="1613916" cy="548640"/>
          </a:xfrm>
          <a:prstGeom prst="rect">
            <a:avLst/>
          </a:prstGeom>
          <a:noFill/>
        </p:spPr>
        <p:txBody>
          <a:bodyPr wrap="square" lIns="0" rIns="0" tIns="0" bIns="0" anchor="t">
            <a:spAutoFit/>
          </a:bodyPr>
          <a:lstStyle/>
          <a:p>
            <a:pPr algn="l"/>
            <a:r>
              <a:rPr sz="2400" b="0" i="0">
                <a:solidFill>
                  <a:srgbClr val="E7A07F"/>
                </a:solidFill>
                <a:latin typeface="Cambria"/>
              </a:rPr>
              <a:t>Fei-Fei Li</a:t>
            </a:r>
          </a:p>
        </p:txBody>
      </p:sp>
      <p:sp>
        <p:nvSpPr>
          <p:cNvPr id="13" name="TextBox 12"/>
          <p:cNvSpPr txBox="1"/>
          <p:nvPr/>
        </p:nvSpPr>
        <p:spPr>
          <a:xfrm>
            <a:off x="4791456" y="2011680"/>
            <a:ext cx="1613916" cy="1097280"/>
          </a:xfrm>
          <a:prstGeom prst="rect">
            <a:avLst/>
          </a:prstGeom>
          <a:noFill/>
        </p:spPr>
        <p:txBody>
          <a:bodyPr wrap="square" lIns="0" rIns="0" tIns="0" bIns="0" anchor="t">
            <a:spAutoFit/>
          </a:bodyPr>
          <a:lstStyle/>
          <a:p>
            <a:pPr algn="l"/>
            <a:r>
              <a:rPr sz="1000" b="0" i="0">
                <a:solidFill>
                  <a:srgbClr val="CFC8BA"/>
                </a:solidFill>
                <a:latin typeface="Calibri"/>
              </a:rPr>
              <a:t>to become AMD executive VP and chief scientist</a:t>
            </a:r>
          </a:p>
        </p:txBody>
      </p:sp>
      <p:sp>
        <p:nvSpPr>
          <p:cNvPr id="14" name="TextBox 13"/>
          <p:cNvSpPr txBox="1"/>
          <p:nvPr/>
        </p:nvSpPr>
        <p:spPr>
          <a:xfrm>
            <a:off x="6524244" y="2011680"/>
            <a:ext cx="219456" cy="274320"/>
          </a:xfrm>
          <a:prstGeom prst="rect">
            <a:avLst/>
          </a:prstGeom>
          <a:noFill/>
        </p:spPr>
        <p:txBody>
          <a:bodyPr wrap="square" lIns="0" rIns="0" tIns="0" bIns="0" anchor="t">
            <a:spAutoFit/>
          </a:bodyPr>
          <a:lstStyle/>
          <a:p>
            <a:pPr algn="ctr"/>
            <a:r>
              <a:rPr sz="1100" b="0" i="0">
                <a:solidFill>
                  <a:srgbClr val="8F877B"/>
                </a:solidFill>
                <a:latin typeface="Calibri"/>
              </a:rPr>
              <a:t>→</a:t>
            </a:r>
          </a:p>
        </p:txBody>
      </p:sp>
      <p:sp>
        <p:nvSpPr>
          <p:cNvPr id="15" name="Rectangle 14"/>
          <p:cNvSpPr/>
          <p:nvPr/>
        </p:nvSpPr>
        <p:spPr>
          <a:xfrm>
            <a:off x="6707124" y="1234440"/>
            <a:ext cx="1888236"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44284" y="1371600"/>
            <a:ext cx="1613916" cy="548640"/>
          </a:xfrm>
          <a:prstGeom prst="rect">
            <a:avLst/>
          </a:prstGeom>
          <a:noFill/>
        </p:spPr>
        <p:txBody>
          <a:bodyPr wrap="square" lIns="0" rIns="0" tIns="0" bIns="0" anchor="t">
            <a:spAutoFit/>
          </a:bodyPr>
          <a:lstStyle/>
          <a:p>
            <a:pPr algn="l"/>
            <a:r>
              <a:rPr sz="2400" b="0" i="0">
                <a:solidFill>
                  <a:srgbClr val="E7A07F"/>
                </a:solidFill>
                <a:latin typeface="Cambria"/>
              </a:rPr>
              <a:t>End 2026</a:t>
            </a:r>
          </a:p>
        </p:txBody>
      </p:sp>
      <p:sp>
        <p:nvSpPr>
          <p:cNvPr id="17" name="TextBox 16"/>
          <p:cNvSpPr txBox="1"/>
          <p:nvPr/>
        </p:nvSpPr>
        <p:spPr>
          <a:xfrm>
            <a:off x="6844284" y="2011680"/>
            <a:ext cx="1613916" cy="1097280"/>
          </a:xfrm>
          <a:prstGeom prst="rect">
            <a:avLst/>
          </a:prstGeom>
          <a:noFill/>
        </p:spPr>
        <p:txBody>
          <a:bodyPr wrap="square" lIns="0" rIns="0" tIns="0" bIns="0" anchor="t">
            <a:spAutoFit/>
          </a:bodyPr>
          <a:lstStyle/>
          <a:p>
            <a:pPr algn="l"/>
            <a:r>
              <a:rPr sz="1000" b="0" i="0">
                <a:solidFill>
                  <a:srgbClr val="CFC8BA"/>
                </a:solidFill>
                <a:latin typeface="Calibri"/>
              </a:rPr>
              <a:t>expected closing, subject to regulators</a:t>
            </a:r>
          </a:p>
        </p:txBody>
      </p:sp>
      <p:sp>
        <p:nvSpPr>
          <p:cNvPr id="18" name="TextBox 17"/>
          <p:cNvSpPr txBox="1"/>
          <p:nvPr/>
        </p:nvSpPr>
        <p:spPr>
          <a:xfrm>
            <a:off x="548640" y="3383280"/>
            <a:ext cx="8046720" cy="1005840"/>
          </a:xfrm>
          <a:prstGeom prst="rect">
            <a:avLst/>
          </a:prstGeom>
          <a:noFill/>
        </p:spPr>
        <p:txBody>
          <a:bodyPr wrap="square" lIns="0" rIns="0" tIns="0" bIns="0" anchor="t">
            <a:spAutoFit/>
          </a:bodyPr>
          <a:lstStyle/>
          <a:p>
            <a:pPr algn="l"/>
            <a:r>
              <a:rPr sz="1200" b="0" i="0">
                <a:solidFill>
                  <a:srgbClr val="CFC8BA"/>
                </a:solidFill>
                <a:latin typeface="Calibri"/>
              </a:rPr>
              <a:t>Why would a chip maker buy a world-model lab? Every frame of a world, and every robot practising in it, is compute. Not yet closed: what happens to Marble and Spark is not announced.</a:t>
            </a:r>
          </a:p>
        </p:txBody>
      </p:sp>
      <p:sp>
        <p:nvSpPr>
          <p:cNvPr id="19" name="TextBox 1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0" name="TextBox 1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The open alternative: Tencent HY-World 2.0</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hyworld_2.jpg">
            <a:hlinkClick r:id="rId4"/>
          </p:cNvPr>
          <p:cNvPicPr>
            <a:picLocks noChangeAspect="1"/>
          </p:cNvPicPr>
          <p:nvPr/>
        </p:nvPicPr>
        <p:blipFill>
          <a:blip r:embed="rId3"/>
          <a:stretch>
            <a:fillRect/>
          </a:stretch>
        </p:blipFill>
        <p:spPr>
          <a:xfrm>
            <a:off x="548640" y="1519732"/>
            <a:ext cx="4754880" cy="2401214"/>
          </a:xfrm>
          <a:prstGeom prst="rect">
            <a:avLst/>
          </a:prstGeom>
        </p:spPr>
      </p:pic>
      <p:sp>
        <p:nvSpPr>
          <p:cNvPr id="5" name="TextBox 4"/>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Text or one image → a navigable 3D world; photos or video → a reconstruction</a:t>
            </a:r>
          </a:p>
          <a:p>
            <a:pPr algn="l">
              <a:spcAft>
                <a:spcPts val="600"/>
              </a:spcAft>
            </a:pPr>
            <a:r>
              <a:rPr sz="1200" b="0" i="0">
                <a:solidFill>
                  <a:srgbClr val="F4F0E8"/>
                </a:solidFill>
                <a:latin typeface="Calibri"/>
              </a:rPr>
              <a:t>•  Pipeline: panorama → camera path → expand views → 3D in one pass (WorldMirror 2.0)</a:t>
            </a:r>
          </a:p>
          <a:p>
            <a:pPr algn="l">
              <a:spcAft>
                <a:spcPts val="600"/>
              </a:spcAft>
            </a:pPr>
            <a:r>
              <a:rPr sz="1200" b="0" i="0">
                <a:solidFill>
                  <a:srgbClr val="F4F0E8"/>
                </a:solidFill>
                <a:latin typeface="Calibri"/>
              </a:rPr>
              <a:t>•  Exports mesh, 3D Gaussian splats, point clouds → Blender, Unity, Unreal, Isaac Sim</a:t>
            </a:r>
          </a:p>
          <a:p>
            <a:pPr algn="l">
              <a:spcAft>
                <a:spcPts val="600"/>
              </a:spcAft>
            </a:pPr>
            <a:r>
              <a:rPr sz="1200" b="0" i="0">
                <a:solidFill>
                  <a:srgbClr val="F4F0E8"/>
                </a:solidFill>
                <a:latin typeface="Calibri"/>
              </a:rPr>
              <a:t>•  Open code and weights released April–May 2026</a:t>
            </a:r>
          </a:p>
        </p:txBody>
      </p:sp>
      <p:sp>
        <p:nvSpPr>
          <p:cNvPr id="6" name="Rounded Rectangle 5">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HY-World 2.0 project page</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Tencent Hunyuan, HY-World 2.0 technical report (arXiv 2604.14268) and GitHub, April 2026.</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Under the hood: from a scene to a function (NeRF)</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s231a17_13.jpg"/>
          <p:cNvPicPr>
            <a:picLocks noChangeAspect="1"/>
          </p:cNvPicPr>
          <p:nvPr/>
        </p:nvPicPr>
        <p:blipFill>
          <a:blip r:embed="rId3"/>
          <a:stretch>
            <a:fillRect/>
          </a:stretch>
        </p:blipFill>
        <p:spPr>
          <a:xfrm>
            <a:off x="1245869" y="1024128"/>
            <a:ext cx="4183380" cy="3137535"/>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NERF, 2020</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A network answers: at point (x, y, z), seen from direction (θ, φ), what colour and how dense?</a:t>
            </a:r>
          </a:p>
          <a:p>
            <a:pPr algn="l">
              <a:spcAft>
                <a:spcPts val="700"/>
              </a:spcAft>
            </a:pPr>
            <a:r>
              <a:rPr sz="1100" b="0" i="0">
                <a:solidFill>
                  <a:srgbClr val="F4F0E8"/>
                </a:solidFill>
                <a:latin typeface="Calibri"/>
              </a:rPr>
              <a:t>Render by marching along each camera ray</a:t>
            </a:r>
          </a:p>
          <a:p>
            <a:pPr algn="l">
              <a:spcAft>
                <a:spcPts val="700"/>
              </a:spcAft>
            </a:pPr>
            <a:r>
              <a:rPr sz="1100" b="0" i="0">
                <a:solidFill>
                  <a:srgbClr val="F4F0E8"/>
                </a:solidFill>
                <a:latin typeface="Calibri"/>
              </a:rPr>
              <a:t>Train by matching your photos</a:t>
            </a:r>
          </a:p>
          <a:p>
            <a:pPr algn="l">
              <a:spcAft>
                <a:spcPts val="700"/>
              </a:spcAft>
            </a:pPr>
            <a:r>
              <a:rPr sz="1100" b="0" i="0">
                <a:solidFill>
                  <a:srgbClr val="F4F0E8"/>
                </a:solidFill>
                <a:latin typeface="Calibri"/>
              </a:rPr>
              <a:t>Beautiful, but slow: ask the network millions of times per image</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Stanford CS231A Lecture 17 "Gaussian Splatting for Novel View Synthesis" (Silvio Savarese &amp; Jeannette Bohg; slides adapted from MIT 6.S980, Vincent Sitzmann).</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33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Under the hood: only put stuff where stuff is</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s231a17_31.jpg"/>
          <p:cNvPicPr>
            <a:picLocks noChangeAspect="1"/>
          </p:cNvPicPr>
          <p:nvPr/>
        </p:nvPicPr>
        <p:blipFill>
          <a:blip r:embed="rId3"/>
          <a:stretch>
            <a:fillRect/>
          </a:stretch>
        </p:blipFill>
        <p:spPr>
          <a:xfrm>
            <a:off x="1245869" y="1024128"/>
            <a:ext cx="4183380" cy="3137535"/>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3D GAUSSIAN SPLATTING, 2023</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Most of space is empty air</a:t>
            </a:r>
          </a:p>
          <a:p>
            <a:pPr algn="l">
              <a:spcAft>
                <a:spcPts val="700"/>
              </a:spcAft>
            </a:pPr>
            <a:r>
              <a:rPr sz="1100" b="0" i="0">
                <a:solidFill>
                  <a:srgbClr val="F4F0E8"/>
                </a:solidFill>
                <a:latin typeface="Calibri"/>
              </a:rPr>
              <a:t>So: millions of small 3D blobs (Gaussians), only where there is something</a:t>
            </a:r>
          </a:p>
          <a:p>
            <a:pPr algn="l">
              <a:spcAft>
                <a:spcPts val="700"/>
              </a:spcAft>
            </a:pPr>
            <a:r>
              <a:rPr sz="1100" b="0" i="0">
                <a:solidFill>
                  <a:srgbClr val="F4F0E8"/>
                </a:solidFill>
                <a:latin typeface="Calibri"/>
              </a:rPr>
              <a:t>Each blob: position, shape, opacity, colour</a:t>
            </a:r>
          </a:p>
          <a:p>
            <a:pPr algn="l">
              <a:spcAft>
                <a:spcPts val="700"/>
              </a:spcAft>
            </a:pPr>
            <a:r>
              <a:rPr sz="1100" b="0" i="0">
                <a:solidFill>
                  <a:srgbClr val="F4F0E8"/>
                </a:solidFill>
                <a:latin typeface="Calibri"/>
              </a:rPr>
              <a:t>“Splatting”: throw each blob onto the screen like a paint splat</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Stanford CS231A Lecture 17 "Gaussian Splatting for Novel View Synthesis" (Silvio Savarese &amp; Jeannette Bohg; slides adapted from MIT 6.S980, Vincent Sitzmann).</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34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Worked example: what is inside one splat?</a:t>
            </a:r>
          </a:p>
        </p:txBody>
      </p:sp>
      <p:sp>
        <p:nvSpPr>
          <p:cNvPr id="3" name="Rectangle 2"/>
          <p:cNvSpPr/>
          <p:nvPr/>
        </p:nvSpPr>
        <p:spPr>
          <a:xfrm>
            <a:off x="548640" y="1234440"/>
            <a:ext cx="1477670"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71600"/>
            <a:ext cx="1203350" cy="548640"/>
          </a:xfrm>
          <a:prstGeom prst="rect">
            <a:avLst/>
          </a:prstGeom>
          <a:noFill/>
        </p:spPr>
        <p:txBody>
          <a:bodyPr wrap="square" lIns="0" rIns="0" tIns="0" bIns="0" anchor="t">
            <a:spAutoFit/>
          </a:bodyPr>
          <a:lstStyle/>
          <a:p>
            <a:pPr algn="l"/>
            <a:r>
              <a:rPr sz="2400" b="0" i="0">
                <a:solidFill>
                  <a:srgbClr val="E7A07F"/>
                </a:solidFill>
                <a:latin typeface="Cambria"/>
              </a:rPr>
              <a:t>3</a:t>
            </a:r>
          </a:p>
        </p:txBody>
      </p:sp>
      <p:sp>
        <p:nvSpPr>
          <p:cNvPr id="5" name="TextBox 4"/>
          <p:cNvSpPr txBox="1"/>
          <p:nvPr/>
        </p:nvSpPr>
        <p:spPr>
          <a:xfrm>
            <a:off x="685800" y="2011680"/>
            <a:ext cx="1203350" cy="1097280"/>
          </a:xfrm>
          <a:prstGeom prst="rect">
            <a:avLst/>
          </a:prstGeom>
          <a:noFill/>
        </p:spPr>
        <p:txBody>
          <a:bodyPr wrap="square" lIns="0" rIns="0" tIns="0" bIns="0" anchor="t">
            <a:spAutoFit/>
          </a:bodyPr>
          <a:lstStyle/>
          <a:p>
            <a:pPr algn="l"/>
            <a:r>
              <a:rPr sz="1000" b="0" i="0">
                <a:solidFill>
                  <a:srgbClr val="CFC8BA"/>
                </a:solidFill>
                <a:latin typeface="Calibri"/>
              </a:rPr>
              <a:t>position: x, y, z</a:t>
            </a:r>
          </a:p>
        </p:txBody>
      </p:sp>
      <p:sp>
        <p:nvSpPr>
          <p:cNvPr id="6" name="TextBox 5"/>
          <p:cNvSpPr txBox="1"/>
          <p:nvPr/>
        </p:nvSpPr>
        <p:spPr>
          <a:xfrm>
            <a:off x="2008022" y="2011680"/>
            <a:ext cx="219456" cy="274320"/>
          </a:xfrm>
          <a:prstGeom prst="rect">
            <a:avLst/>
          </a:prstGeom>
          <a:noFill/>
        </p:spPr>
        <p:txBody>
          <a:bodyPr wrap="square" lIns="0" rIns="0" tIns="0" bIns="0" anchor="t">
            <a:spAutoFit/>
          </a:bodyPr>
          <a:lstStyle/>
          <a:p>
            <a:pPr algn="ctr"/>
            <a:r>
              <a:rPr sz="1100" b="0" i="0">
                <a:solidFill>
                  <a:srgbClr val="8F877B"/>
                </a:solidFill>
                <a:latin typeface="Calibri"/>
              </a:rPr>
              <a:t>→</a:t>
            </a:r>
          </a:p>
        </p:txBody>
      </p:sp>
      <p:sp>
        <p:nvSpPr>
          <p:cNvPr id="7" name="Rectangle 6"/>
          <p:cNvSpPr/>
          <p:nvPr/>
        </p:nvSpPr>
        <p:spPr>
          <a:xfrm>
            <a:off x="2190902" y="1234440"/>
            <a:ext cx="1477670"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328062" y="1371600"/>
            <a:ext cx="1203350" cy="548640"/>
          </a:xfrm>
          <a:prstGeom prst="rect">
            <a:avLst/>
          </a:prstGeom>
          <a:noFill/>
        </p:spPr>
        <p:txBody>
          <a:bodyPr wrap="square" lIns="0" rIns="0" tIns="0" bIns="0" anchor="t">
            <a:spAutoFit/>
          </a:bodyPr>
          <a:lstStyle/>
          <a:p>
            <a:pPr algn="l"/>
            <a:r>
              <a:rPr sz="2400" b="0" i="0">
                <a:solidFill>
                  <a:srgbClr val="E7A07F"/>
                </a:solidFill>
                <a:latin typeface="Cambria"/>
              </a:rPr>
              <a:t>3 + 4</a:t>
            </a:r>
          </a:p>
        </p:txBody>
      </p:sp>
      <p:sp>
        <p:nvSpPr>
          <p:cNvPr id="9" name="TextBox 8"/>
          <p:cNvSpPr txBox="1"/>
          <p:nvPr/>
        </p:nvSpPr>
        <p:spPr>
          <a:xfrm>
            <a:off x="2328062" y="2011680"/>
            <a:ext cx="1203350" cy="1097280"/>
          </a:xfrm>
          <a:prstGeom prst="rect">
            <a:avLst/>
          </a:prstGeom>
          <a:noFill/>
        </p:spPr>
        <p:txBody>
          <a:bodyPr wrap="square" lIns="0" rIns="0" tIns="0" bIns="0" anchor="t">
            <a:spAutoFit/>
          </a:bodyPr>
          <a:lstStyle/>
          <a:p>
            <a:pPr algn="l"/>
            <a:r>
              <a:rPr sz="1000" b="0" i="0">
                <a:solidFill>
                  <a:srgbClr val="CFC8BA"/>
                </a:solidFill>
                <a:latin typeface="Calibri"/>
              </a:rPr>
              <a:t>shape: scale on 3 axes + a rotation (quaternion)</a:t>
            </a:r>
          </a:p>
        </p:txBody>
      </p:sp>
      <p:sp>
        <p:nvSpPr>
          <p:cNvPr id="10" name="TextBox 9"/>
          <p:cNvSpPr txBox="1"/>
          <p:nvPr/>
        </p:nvSpPr>
        <p:spPr>
          <a:xfrm>
            <a:off x="3650284" y="2011680"/>
            <a:ext cx="219456" cy="274320"/>
          </a:xfrm>
          <a:prstGeom prst="rect">
            <a:avLst/>
          </a:prstGeom>
          <a:noFill/>
        </p:spPr>
        <p:txBody>
          <a:bodyPr wrap="square" lIns="0" rIns="0" tIns="0" bIns="0" anchor="t">
            <a:spAutoFit/>
          </a:bodyPr>
          <a:lstStyle/>
          <a:p>
            <a:pPr algn="ctr"/>
            <a:r>
              <a:rPr sz="1100" b="0" i="0">
                <a:solidFill>
                  <a:srgbClr val="8F877B"/>
                </a:solidFill>
                <a:latin typeface="Calibri"/>
              </a:rPr>
              <a:t>→</a:t>
            </a:r>
          </a:p>
        </p:txBody>
      </p:sp>
      <p:sp>
        <p:nvSpPr>
          <p:cNvPr id="11" name="Rectangle 10"/>
          <p:cNvSpPr/>
          <p:nvPr/>
        </p:nvSpPr>
        <p:spPr>
          <a:xfrm>
            <a:off x="3833164" y="1234440"/>
            <a:ext cx="1477670"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970324" y="1371600"/>
            <a:ext cx="1203350" cy="548640"/>
          </a:xfrm>
          <a:prstGeom prst="rect">
            <a:avLst/>
          </a:prstGeom>
          <a:noFill/>
        </p:spPr>
        <p:txBody>
          <a:bodyPr wrap="square" lIns="0" rIns="0" tIns="0" bIns="0" anchor="t">
            <a:spAutoFit/>
          </a:bodyPr>
          <a:lstStyle/>
          <a:p>
            <a:pPr algn="l"/>
            <a:r>
              <a:rPr sz="2400" b="0" i="0">
                <a:solidFill>
                  <a:srgbClr val="E7A07F"/>
                </a:solidFill>
                <a:latin typeface="Cambria"/>
              </a:rPr>
              <a:t>1</a:t>
            </a:r>
          </a:p>
        </p:txBody>
      </p:sp>
      <p:sp>
        <p:nvSpPr>
          <p:cNvPr id="13" name="TextBox 12"/>
          <p:cNvSpPr txBox="1"/>
          <p:nvPr/>
        </p:nvSpPr>
        <p:spPr>
          <a:xfrm>
            <a:off x="3970324" y="2011680"/>
            <a:ext cx="1203350" cy="1097280"/>
          </a:xfrm>
          <a:prstGeom prst="rect">
            <a:avLst/>
          </a:prstGeom>
          <a:noFill/>
        </p:spPr>
        <p:txBody>
          <a:bodyPr wrap="square" lIns="0" rIns="0" tIns="0" bIns="0" anchor="t">
            <a:spAutoFit/>
          </a:bodyPr>
          <a:lstStyle/>
          <a:p>
            <a:pPr algn="l"/>
            <a:r>
              <a:rPr sz="1000" b="0" i="0">
                <a:solidFill>
                  <a:srgbClr val="CFC8BA"/>
                </a:solidFill>
                <a:latin typeface="Calibri"/>
              </a:rPr>
              <a:t>opacity</a:t>
            </a:r>
          </a:p>
        </p:txBody>
      </p:sp>
      <p:sp>
        <p:nvSpPr>
          <p:cNvPr id="14" name="TextBox 13"/>
          <p:cNvSpPr txBox="1"/>
          <p:nvPr/>
        </p:nvSpPr>
        <p:spPr>
          <a:xfrm>
            <a:off x="5292547" y="2011680"/>
            <a:ext cx="219456" cy="274320"/>
          </a:xfrm>
          <a:prstGeom prst="rect">
            <a:avLst/>
          </a:prstGeom>
          <a:noFill/>
        </p:spPr>
        <p:txBody>
          <a:bodyPr wrap="square" lIns="0" rIns="0" tIns="0" bIns="0" anchor="t">
            <a:spAutoFit/>
          </a:bodyPr>
          <a:lstStyle/>
          <a:p>
            <a:pPr algn="ctr"/>
            <a:r>
              <a:rPr sz="1100" b="0" i="0">
                <a:solidFill>
                  <a:srgbClr val="8F877B"/>
                </a:solidFill>
                <a:latin typeface="Calibri"/>
              </a:rPr>
              <a:t>→</a:t>
            </a:r>
          </a:p>
        </p:txBody>
      </p:sp>
      <p:sp>
        <p:nvSpPr>
          <p:cNvPr id="15" name="Rectangle 14"/>
          <p:cNvSpPr/>
          <p:nvPr/>
        </p:nvSpPr>
        <p:spPr>
          <a:xfrm>
            <a:off x="5475427" y="1234440"/>
            <a:ext cx="1477670"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612587" y="1371600"/>
            <a:ext cx="1203350" cy="548640"/>
          </a:xfrm>
          <a:prstGeom prst="rect">
            <a:avLst/>
          </a:prstGeom>
          <a:noFill/>
        </p:spPr>
        <p:txBody>
          <a:bodyPr wrap="square" lIns="0" rIns="0" tIns="0" bIns="0" anchor="t">
            <a:spAutoFit/>
          </a:bodyPr>
          <a:lstStyle/>
          <a:p>
            <a:pPr algn="l"/>
            <a:r>
              <a:rPr sz="2400" b="0" i="0">
                <a:solidFill>
                  <a:srgbClr val="E7A07F"/>
                </a:solidFill>
                <a:latin typeface="Cambria"/>
              </a:rPr>
              <a:t>48</a:t>
            </a:r>
          </a:p>
        </p:txBody>
      </p:sp>
      <p:sp>
        <p:nvSpPr>
          <p:cNvPr id="17" name="TextBox 16"/>
          <p:cNvSpPr txBox="1"/>
          <p:nvPr/>
        </p:nvSpPr>
        <p:spPr>
          <a:xfrm>
            <a:off x="5612587" y="2011680"/>
            <a:ext cx="1203350" cy="1097280"/>
          </a:xfrm>
          <a:prstGeom prst="rect">
            <a:avLst/>
          </a:prstGeom>
          <a:noFill/>
        </p:spPr>
        <p:txBody>
          <a:bodyPr wrap="square" lIns="0" rIns="0" tIns="0" bIns="0" anchor="t">
            <a:spAutoFit/>
          </a:bodyPr>
          <a:lstStyle/>
          <a:p>
            <a:pPr algn="l"/>
            <a:r>
              <a:rPr sz="1000" b="0" i="0">
                <a:solidFill>
                  <a:srgbClr val="CFC8BA"/>
                </a:solidFill>
                <a:latin typeface="Calibri"/>
              </a:rPr>
              <a:t>colour that changes with viewing angle (spherical harmonics, 16 × RGB)</a:t>
            </a:r>
          </a:p>
        </p:txBody>
      </p:sp>
      <p:sp>
        <p:nvSpPr>
          <p:cNvPr id="18" name="TextBox 17"/>
          <p:cNvSpPr txBox="1"/>
          <p:nvPr/>
        </p:nvSpPr>
        <p:spPr>
          <a:xfrm>
            <a:off x="6934809" y="2011680"/>
            <a:ext cx="219456" cy="274320"/>
          </a:xfrm>
          <a:prstGeom prst="rect">
            <a:avLst/>
          </a:prstGeom>
          <a:noFill/>
        </p:spPr>
        <p:txBody>
          <a:bodyPr wrap="square" lIns="0" rIns="0" tIns="0" bIns="0" anchor="t">
            <a:spAutoFit/>
          </a:bodyPr>
          <a:lstStyle/>
          <a:p>
            <a:pPr algn="ctr"/>
            <a:r>
              <a:rPr sz="1100" b="0" i="0">
                <a:solidFill>
                  <a:srgbClr val="8F877B"/>
                </a:solidFill>
                <a:latin typeface="Calibri"/>
              </a:rPr>
              <a:t>→</a:t>
            </a:r>
          </a:p>
        </p:txBody>
      </p:sp>
      <p:sp>
        <p:nvSpPr>
          <p:cNvPr id="19" name="Rectangle 18"/>
          <p:cNvSpPr/>
          <p:nvPr/>
        </p:nvSpPr>
        <p:spPr>
          <a:xfrm>
            <a:off x="7117689" y="1234440"/>
            <a:ext cx="1477670"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254849" y="1371600"/>
            <a:ext cx="1203350" cy="548640"/>
          </a:xfrm>
          <a:prstGeom prst="rect">
            <a:avLst/>
          </a:prstGeom>
          <a:noFill/>
        </p:spPr>
        <p:txBody>
          <a:bodyPr wrap="square" lIns="0" rIns="0" tIns="0" bIns="0" anchor="t">
            <a:spAutoFit/>
          </a:bodyPr>
          <a:lstStyle/>
          <a:p>
            <a:pPr algn="l"/>
            <a:r>
              <a:rPr sz="2400" b="0" i="0">
                <a:solidFill>
                  <a:srgbClr val="E7A07F"/>
                </a:solidFill>
                <a:latin typeface="Cambria"/>
              </a:rPr>
              <a:t>= 59</a:t>
            </a:r>
          </a:p>
        </p:txBody>
      </p:sp>
      <p:sp>
        <p:nvSpPr>
          <p:cNvPr id="21" name="TextBox 20"/>
          <p:cNvSpPr txBox="1"/>
          <p:nvPr/>
        </p:nvSpPr>
        <p:spPr>
          <a:xfrm>
            <a:off x="7254849" y="2011680"/>
            <a:ext cx="1203350" cy="1097280"/>
          </a:xfrm>
          <a:prstGeom prst="rect">
            <a:avLst/>
          </a:prstGeom>
          <a:noFill/>
        </p:spPr>
        <p:txBody>
          <a:bodyPr wrap="square" lIns="0" rIns="0" tIns="0" bIns="0" anchor="t">
            <a:spAutoFit/>
          </a:bodyPr>
          <a:lstStyle/>
          <a:p>
            <a:pPr algn="l"/>
            <a:r>
              <a:rPr sz="1000" b="0" i="0">
                <a:solidFill>
                  <a:srgbClr val="CFC8BA"/>
                </a:solidFill>
                <a:latin typeface="Calibri"/>
              </a:rPr>
              <a:t>numbers per splat ≈ 236 bytes. 1 million splats ≈ 236 MB raw</a:t>
            </a:r>
          </a:p>
        </p:txBody>
      </p:sp>
      <p:sp>
        <p:nvSpPr>
          <p:cNvPr id="22" name="TextBox 21"/>
          <p:cNvSpPr txBox="1"/>
          <p:nvPr/>
        </p:nvSpPr>
        <p:spPr>
          <a:xfrm>
            <a:off x="548640" y="3383280"/>
            <a:ext cx="8046720" cy="1005840"/>
          </a:xfrm>
          <a:prstGeom prst="rect">
            <a:avLst/>
          </a:prstGeom>
          <a:noFill/>
        </p:spPr>
        <p:txBody>
          <a:bodyPr wrap="square" lIns="0" rIns="0" tIns="0" bIns="0" anchor="t">
            <a:spAutoFit/>
          </a:bodyPr>
          <a:lstStyle/>
          <a:p>
            <a:pPr algn="l"/>
            <a:r>
              <a:rPr sz="1200" b="0" i="0">
                <a:solidFill>
                  <a:srgbClr val="CFC8BA"/>
                </a:solidFill>
                <a:latin typeface="Calibri"/>
              </a:rPr>
              <a:t>So a room of 1–3 million splats is a few hundred MB as .ply. Compressed formats like .spz (used by Marble) are roughly 10× smaller, which is why splats now stream to phones.</a:t>
            </a:r>
          </a:p>
        </p:txBody>
      </p:sp>
      <p:sp>
        <p:nvSpPr>
          <p:cNvPr id="23" name="TextBox 22"/>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4" name="TextBox 23"/>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35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Under the hood: rasterize, don’t ray-march</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s231a17_41.jpg"/>
          <p:cNvPicPr>
            <a:picLocks noChangeAspect="1"/>
          </p:cNvPicPr>
          <p:nvPr/>
        </p:nvPicPr>
        <p:blipFill>
          <a:blip r:embed="rId3"/>
          <a:stretch>
            <a:fillRect/>
          </a:stretch>
        </p:blipFill>
        <p:spPr>
          <a:xfrm>
            <a:off x="1245869" y="1024128"/>
            <a:ext cx="4183380" cy="3137535"/>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WHY IT IS FAST</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Project every blob onto the screen as a 2D ellipse</a:t>
            </a:r>
          </a:p>
          <a:p>
            <a:pPr algn="l">
              <a:spcAft>
                <a:spcPts val="700"/>
              </a:spcAft>
            </a:pPr>
            <a:r>
              <a:rPr sz="1100" b="0" i="0">
                <a:solidFill>
                  <a:srgbClr val="F4F0E8"/>
                </a:solidFill>
                <a:latin typeface="Calibri"/>
              </a:rPr>
              <a:t>Sort by depth, blend front to back</a:t>
            </a:r>
          </a:p>
          <a:p>
            <a:pPr algn="l">
              <a:spcAft>
                <a:spcPts val="700"/>
              </a:spcAft>
            </a:pPr>
            <a:r>
              <a:rPr sz="1100" b="0" i="0">
                <a:solidFill>
                  <a:srgbClr val="F4F0E8"/>
                </a:solidFill>
                <a:latin typeface="Calibri"/>
              </a:rPr>
              <a:t>This is what GPUs were built for (like games)</a:t>
            </a:r>
          </a:p>
          <a:p>
            <a:pPr algn="l">
              <a:spcAft>
                <a:spcPts val="700"/>
              </a:spcAft>
            </a:pPr>
            <a:r>
              <a:rPr sz="1100" b="0" i="0">
                <a:solidFill>
                  <a:srgbClr val="F4F0E8"/>
                </a:solidFill>
                <a:latin typeface="Calibri"/>
              </a:rPr>
              <a:t>No neural network at render time</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Stanford CS231A Lecture 17 "Gaussian Splatting for Novel View Synthesis" (Silvio Savarese &amp; Jeannette Bohg; slides adapted from MIT 6.S980, Vincent Sitzmann).</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36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The result: from 0.07 to 100+ frames per second</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s231a17_25.jpg"/>
          <p:cNvPicPr>
            <a:picLocks noChangeAspect="1"/>
          </p:cNvPicPr>
          <p:nvPr/>
        </p:nvPicPr>
        <p:blipFill>
          <a:blip r:embed="rId3"/>
          <a:stretch>
            <a:fillRect/>
          </a:stretch>
        </p:blipFill>
        <p:spPr>
          <a:xfrm>
            <a:off x="1245869" y="1024128"/>
            <a:ext cx="4183380" cy="3137535"/>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SPEED</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NeRF-quality views at 0.07 fps (Mip-NeRF 360)</a:t>
            </a:r>
          </a:p>
          <a:p>
            <a:pPr algn="l">
              <a:spcAft>
                <a:spcPts val="700"/>
              </a:spcAft>
            </a:pPr>
            <a:r>
              <a:rPr sz="1100" b="0" i="0">
                <a:solidFill>
                  <a:srgbClr val="F4F0E8"/>
                </a:solidFill>
                <a:latin typeface="Calibri"/>
              </a:rPr>
              <a:t>Instant-NGP: ~9 fps</a:t>
            </a:r>
          </a:p>
          <a:p>
            <a:pPr algn="l">
              <a:spcAft>
                <a:spcPts val="700"/>
              </a:spcAft>
            </a:pPr>
            <a:r>
              <a:rPr sz="1100" b="0" i="0">
                <a:solidFill>
                  <a:srgbClr val="F4F0E8"/>
                </a:solidFill>
                <a:latin typeface="Calibri"/>
              </a:rPr>
              <a:t>3D Gaussian Splatting: 100+ fps</a:t>
            </a:r>
          </a:p>
          <a:p>
            <a:pPr algn="l">
              <a:spcAft>
                <a:spcPts val="700"/>
              </a:spcAft>
            </a:pPr>
            <a:r>
              <a:rPr sz="1100" b="0" i="0">
                <a:solidFill>
                  <a:srgbClr val="F4F0E8"/>
                </a:solidFill>
                <a:latin typeface="Calibri"/>
              </a:rPr>
              <a:t>Real time is what made splats a medium, not just a paper</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Stanford CS231A Lecture 17 "Gaussian Splatting for Novel View Synthesis" (Silvio Savarese &amp; Jeannette Bohg; slides adapted from MIT 6.S980, Vincent Sitzmann).</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37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Under the hood: how splats are trained</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s231a17_60.jpg"/>
          <p:cNvPicPr>
            <a:picLocks noChangeAspect="1"/>
          </p:cNvPicPr>
          <p:nvPr/>
        </p:nvPicPr>
        <p:blipFill>
          <a:blip r:embed="rId3"/>
          <a:stretch>
            <a:fillRect/>
          </a:stretch>
        </p:blipFill>
        <p:spPr>
          <a:xfrm>
            <a:off x="1245869" y="1024128"/>
            <a:ext cx="4183380" cy="3137535"/>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TRAINING</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Start from the 3D points that photo-matching (SfM) already found</a:t>
            </a:r>
          </a:p>
          <a:p>
            <a:pPr algn="l">
              <a:spcAft>
                <a:spcPts val="700"/>
              </a:spcAft>
            </a:pPr>
            <a:r>
              <a:rPr sz="1100" b="0" i="0">
                <a:solidFill>
                  <a:srgbClr val="F4F0E8"/>
                </a:solidFill>
                <a:latin typeface="Calibri"/>
              </a:rPr>
              <a:t>Render, compare to your photos, nudge every blob</a:t>
            </a:r>
          </a:p>
          <a:p>
            <a:pPr algn="l">
              <a:spcAft>
                <a:spcPts val="700"/>
              </a:spcAft>
            </a:pPr>
            <a:r>
              <a:rPr sz="1100" b="0" i="0">
                <a:solidFill>
                  <a:srgbClr val="F4F0E8"/>
                </a:solidFill>
                <a:latin typeface="Calibri"/>
              </a:rPr>
              <a:t>Split blobs that are too big, clone where detail is missing, prune invisible ones</a:t>
            </a:r>
          </a:p>
          <a:p>
            <a:pPr algn="l">
              <a:spcAft>
                <a:spcPts val="700"/>
              </a:spcAft>
            </a:pPr>
            <a:r>
              <a:rPr sz="1100" b="0" i="0">
                <a:solidFill>
                  <a:srgbClr val="F4F0E8"/>
                </a:solidFill>
                <a:latin typeface="Calibri"/>
              </a:rPr>
              <a:t>~20–40 minutes on one GPU for a room</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Stanford CS231A Lecture 17 "Gaussian Splatting for Novel View Synthesis" (Silvio Savarese &amp; Jeannette Bohg; slides adapted from MIT 6.S980, Vincent Sitzmann).</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38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Capture or generate: two roads to the same file</a:t>
            </a:r>
          </a:p>
        </p:txBody>
      </p:sp>
      <p:sp>
        <p:nvSpPr>
          <p:cNvPr id="3" name="TextBox 2"/>
          <p:cNvSpPr txBox="1"/>
          <p:nvPr/>
        </p:nvSpPr>
        <p:spPr>
          <a:xfrm>
            <a:off x="548640" y="1353312"/>
            <a:ext cx="1371600" cy="548640"/>
          </a:xfrm>
          <a:prstGeom prst="rect">
            <a:avLst/>
          </a:prstGeom>
          <a:noFill/>
        </p:spPr>
        <p:txBody>
          <a:bodyPr wrap="square" lIns="0" rIns="0" tIns="0" bIns="0" anchor="t">
            <a:spAutoFit/>
          </a:bodyPr>
          <a:lstStyle/>
          <a:p>
            <a:pPr algn="l"/>
            <a:r>
              <a:rPr sz="1050" b="1" i="0">
                <a:solidFill>
                  <a:srgbClr val="E7A07F"/>
                </a:solidFill>
                <a:latin typeface="Calibri"/>
              </a:rPr>
              <a:t>Capture</a:t>
            </a:r>
          </a:p>
        </p:txBody>
      </p:sp>
      <p:sp>
        <p:nvSpPr>
          <p:cNvPr id="4" name="Rectangle 3"/>
          <p:cNvSpPr/>
          <p:nvPr/>
        </p:nvSpPr>
        <p:spPr>
          <a:xfrm>
            <a:off x="1965960" y="1188720"/>
            <a:ext cx="1437894"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2057400" y="1234440"/>
            <a:ext cx="1255014" cy="685800"/>
          </a:xfrm>
          <a:prstGeom prst="rect">
            <a:avLst/>
          </a:prstGeom>
          <a:noFill/>
        </p:spPr>
        <p:txBody>
          <a:bodyPr wrap="square" lIns="0" rIns="0" tIns="0" bIns="0" anchor="ctr">
            <a:spAutoFit/>
          </a:bodyPr>
          <a:lstStyle/>
          <a:p>
            <a:pPr algn="ctr"/>
            <a:r>
              <a:rPr sz="1050" b="0" i="0">
                <a:solidFill>
                  <a:srgbClr val="F4F0E8"/>
                </a:solidFill>
                <a:latin typeface="Calibri"/>
              </a:rPr>
              <a:t>60–150 phone photos or a video</a:t>
            </a:r>
          </a:p>
        </p:txBody>
      </p:sp>
      <p:sp>
        <p:nvSpPr>
          <p:cNvPr id="6" name="TextBox 5"/>
          <p:cNvSpPr txBox="1"/>
          <p:nvPr/>
        </p:nvSpPr>
        <p:spPr>
          <a:xfrm>
            <a:off x="3403854" y="141732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7" name="Rectangle 6"/>
          <p:cNvSpPr/>
          <p:nvPr/>
        </p:nvSpPr>
        <p:spPr>
          <a:xfrm>
            <a:off x="3696462" y="1188720"/>
            <a:ext cx="1437894"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787902" y="1234440"/>
            <a:ext cx="1255014" cy="685800"/>
          </a:xfrm>
          <a:prstGeom prst="rect">
            <a:avLst/>
          </a:prstGeom>
          <a:noFill/>
        </p:spPr>
        <p:txBody>
          <a:bodyPr wrap="square" lIns="0" rIns="0" tIns="0" bIns="0" anchor="ctr">
            <a:spAutoFit/>
          </a:bodyPr>
          <a:lstStyle/>
          <a:p>
            <a:pPr algn="ctr"/>
            <a:r>
              <a:rPr sz="1050" b="0" i="0">
                <a:solidFill>
                  <a:srgbClr val="F4F0E8"/>
                </a:solidFill>
                <a:latin typeface="Calibri"/>
              </a:rPr>
              <a:t>match photos → camera poses (SfM)</a:t>
            </a:r>
          </a:p>
        </p:txBody>
      </p:sp>
      <p:sp>
        <p:nvSpPr>
          <p:cNvPr id="9" name="TextBox 8"/>
          <p:cNvSpPr txBox="1"/>
          <p:nvPr/>
        </p:nvSpPr>
        <p:spPr>
          <a:xfrm>
            <a:off x="5134356" y="141732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10" name="Rectangle 9"/>
          <p:cNvSpPr/>
          <p:nvPr/>
        </p:nvSpPr>
        <p:spPr>
          <a:xfrm>
            <a:off x="5426964" y="1188720"/>
            <a:ext cx="1437894"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518404" y="1234440"/>
            <a:ext cx="1255014" cy="685800"/>
          </a:xfrm>
          <a:prstGeom prst="rect">
            <a:avLst/>
          </a:prstGeom>
          <a:noFill/>
        </p:spPr>
        <p:txBody>
          <a:bodyPr wrap="square" lIns="0" rIns="0" tIns="0" bIns="0" anchor="ctr">
            <a:spAutoFit/>
          </a:bodyPr>
          <a:lstStyle/>
          <a:p>
            <a:pPr algn="ctr"/>
            <a:r>
              <a:rPr sz="1050" b="0" i="0">
                <a:solidFill>
                  <a:srgbClr val="F4F0E8"/>
                </a:solidFill>
                <a:latin typeface="Calibri"/>
              </a:rPr>
              <a:t>optimise splats (≈30 min)</a:t>
            </a:r>
          </a:p>
        </p:txBody>
      </p:sp>
      <p:sp>
        <p:nvSpPr>
          <p:cNvPr id="12" name="TextBox 11"/>
          <p:cNvSpPr txBox="1"/>
          <p:nvPr/>
        </p:nvSpPr>
        <p:spPr>
          <a:xfrm>
            <a:off x="6864858" y="141732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13" name="Rectangle 12"/>
          <p:cNvSpPr/>
          <p:nvPr/>
        </p:nvSpPr>
        <p:spPr>
          <a:xfrm>
            <a:off x="7157466" y="1188720"/>
            <a:ext cx="1437894" cy="777240"/>
          </a:xfrm>
          <a:prstGeom prst="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248906" y="1234440"/>
            <a:ext cx="1255014" cy="685800"/>
          </a:xfrm>
          <a:prstGeom prst="rect">
            <a:avLst/>
          </a:prstGeom>
          <a:noFill/>
        </p:spPr>
        <p:txBody>
          <a:bodyPr wrap="square" lIns="0" rIns="0" tIns="0" bIns="0" anchor="ctr">
            <a:spAutoFit/>
          </a:bodyPr>
          <a:lstStyle/>
          <a:p>
            <a:pPr algn="ctr"/>
            <a:r>
              <a:rPr sz="1050" b="0" i="0">
                <a:solidFill>
                  <a:srgbClr val="FBF3EC"/>
                </a:solidFill>
                <a:latin typeface="Calibri"/>
              </a:rPr>
              <a:t>.ply / .spz world</a:t>
            </a:r>
          </a:p>
        </p:txBody>
      </p:sp>
      <p:sp>
        <p:nvSpPr>
          <p:cNvPr id="15" name="TextBox 14"/>
          <p:cNvSpPr txBox="1"/>
          <p:nvPr/>
        </p:nvSpPr>
        <p:spPr>
          <a:xfrm>
            <a:off x="548640" y="2404872"/>
            <a:ext cx="1371600" cy="548640"/>
          </a:xfrm>
          <a:prstGeom prst="rect">
            <a:avLst/>
          </a:prstGeom>
          <a:noFill/>
        </p:spPr>
        <p:txBody>
          <a:bodyPr wrap="square" lIns="0" rIns="0" tIns="0" bIns="0" anchor="t">
            <a:spAutoFit/>
          </a:bodyPr>
          <a:lstStyle/>
          <a:p>
            <a:pPr algn="l"/>
            <a:r>
              <a:rPr sz="1050" b="1" i="0">
                <a:solidFill>
                  <a:srgbClr val="E7A07F"/>
                </a:solidFill>
                <a:latin typeface="Calibri"/>
              </a:rPr>
              <a:t>Generate</a:t>
            </a:r>
          </a:p>
        </p:txBody>
      </p:sp>
      <p:sp>
        <p:nvSpPr>
          <p:cNvPr id="16" name="Rectangle 15"/>
          <p:cNvSpPr/>
          <p:nvPr/>
        </p:nvSpPr>
        <p:spPr>
          <a:xfrm>
            <a:off x="1965960" y="2240280"/>
            <a:ext cx="1437894"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2057400" y="2286000"/>
            <a:ext cx="1255014" cy="685800"/>
          </a:xfrm>
          <a:prstGeom prst="rect">
            <a:avLst/>
          </a:prstGeom>
          <a:noFill/>
        </p:spPr>
        <p:txBody>
          <a:bodyPr wrap="square" lIns="0" rIns="0" tIns="0" bIns="0" anchor="ctr">
            <a:spAutoFit/>
          </a:bodyPr>
          <a:lstStyle/>
          <a:p>
            <a:pPr algn="ctr"/>
            <a:r>
              <a:rPr sz="1050" b="0" i="0">
                <a:solidFill>
                  <a:srgbClr val="F4F0E8"/>
                </a:solidFill>
                <a:latin typeface="Calibri"/>
              </a:rPr>
              <a:t>text, one image, or 2–3 photos</a:t>
            </a:r>
          </a:p>
        </p:txBody>
      </p:sp>
      <p:sp>
        <p:nvSpPr>
          <p:cNvPr id="18" name="TextBox 17"/>
          <p:cNvSpPr txBox="1"/>
          <p:nvPr/>
        </p:nvSpPr>
        <p:spPr>
          <a:xfrm>
            <a:off x="3403854" y="246888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19" name="Rectangle 18"/>
          <p:cNvSpPr/>
          <p:nvPr/>
        </p:nvSpPr>
        <p:spPr>
          <a:xfrm>
            <a:off x="3696462" y="2240280"/>
            <a:ext cx="1437894"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787902" y="2286000"/>
            <a:ext cx="1255014" cy="685800"/>
          </a:xfrm>
          <a:prstGeom prst="rect">
            <a:avLst/>
          </a:prstGeom>
          <a:noFill/>
        </p:spPr>
        <p:txBody>
          <a:bodyPr wrap="square" lIns="0" rIns="0" tIns="0" bIns="0" anchor="ctr">
            <a:spAutoFit/>
          </a:bodyPr>
          <a:lstStyle/>
          <a:p>
            <a:pPr algn="ctr"/>
            <a:r>
              <a:rPr sz="1050" b="0" i="0">
                <a:solidFill>
                  <a:srgbClr val="F4F0E8"/>
                </a:solidFill>
                <a:latin typeface="Calibri"/>
              </a:rPr>
              <a:t>imagine new views (Marble, Atlas, HY-World)</a:t>
            </a:r>
          </a:p>
        </p:txBody>
      </p:sp>
      <p:sp>
        <p:nvSpPr>
          <p:cNvPr id="21" name="TextBox 20"/>
          <p:cNvSpPr txBox="1"/>
          <p:nvPr/>
        </p:nvSpPr>
        <p:spPr>
          <a:xfrm>
            <a:off x="5134356" y="246888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22" name="Rectangle 21"/>
          <p:cNvSpPr/>
          <p:nvPr/>
        </p:nvSpPr>
        <p:spPr>
          <a:xfrm>
            <a:off x="5426964" y="2240280"/>
            <a:ext cx="1437894"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518404" y="2286000"/>
            <a:ext cx="1255014" cy="685800"/>
          </a:xfrm>
          <a:prstGeom prst="rect">
            <a:avLst/>
          </a:prstGeom>
          <a:noFill/>
        </p:spPr>
        <p:txBody>
          <a:bodyPr wrap="square" lIns="0" rIns="0" tIns="0" bIns="0" anchor="ctr">
            <a:spAutoFit/>
          </a:bodyPr>
          <a:lstStyle/>
          <a:p>
            <a:pPr algn="ctr"/>
            <a:r>
              <a:rPr sz="1050" b="0" i="0">
                <a:solidFill>
                  <a:srgbClr val="F4F0E8"/>
                </a:solidFill>
                <a:latin typeface="Calibri"/>
              </a:rPr>
              <a:t>lift views to 3D in one pass</a:t>
            </a:r>
          </a:p>
        </p:txBody>
      </p:sp>
      <p:sp>
        <p:nvSpPr>
          <p:cNvPr id="24" name="TextBox 23"/>
          <p:cNvSpPr txBox="1"/>
          <p:nvPr/>
        </p:nvSpPr>
        <p:spPr>
          <a:xfrm>
            <a:off x="6864858" y="246888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25" name="Rectangle 24"/>
          <p:cNvSpPr/>
          <p:nvPr/>
        </p:nvSpPr>
        <p:spPr>
          <a:xfrm>
            <a:off x="7157466" y="2240280"/>
            <a:ext cx="1437894" cy="777240"/>
          </a:xfrm>
          <a:prstGeom prst="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248906" y="2286000"/>
            <a:ext cx="1255014" cy="685800"/>
          </a:xfrm>
          <a:prstGeom prst="rect">
            <a:avLst/>
          </a:prstGeom>
          <a:noFill/>
        </p:spPr>
        <p:txBody>
          <a:bodyPr wrap="square" lIns="0" rIns="0" tIns="0" bIns="0" anchor="ctr">
            <a:spAutoFit/>
          </a:bodyPr>
          <a:lstStyle/>
          <a:p>
            <a:pPr algn="ctr"/>
            <a:r>
              <a:rPr sz="1050" b="0" i="0">
                <a:solidFill>
                  <a:srgbClr val="FBF3EC"/>
                </a:solidFill>
                <a:latin typeface="Calibri"/>
              </a:rPr>
              <a:t>.ply / .spz world</a:t>
            </a:r>
          </a:p>
        </p:txBody>
      </p:sp>
      <p:sp>
        <p:nvSpPr>
          <p:cNvPr id="27" name="TextBox 26"/>
          <p:cNvSpPr txBox="1"/>
          <p:nvPr/>
        </p:nvSpPr>
        <p:spPr>
          <a:xfrm>
            <a:off x="548640" y="3337560"/>
            <a:ext cx="8046720" cy="1188720"/>
          </a:xfrm>
          <a:prstGeom prst="rect">
            <a:avLst/>
          </a:prstGeom>
          <a:noFill/>
        </p:spPr>
        <p:txBody>
          <a:bodyPr wrap="square" lIns="0" rIns="0" tIns="0" bIns="0" anchor="t">
            <a:spAutoFit/>
          </a:bodyPr>
          <a:lstStyle/>
          <a:p>
            <a:pPr algn="ctr"/>
            <a:r>
              <a:rPr sz="1150" b="0" i="0">
                <a:solidFill>
                  <a:srgbClr val="CFC8BA"/>
                </a:solidFill>
                <a:latin typeface="Calibri"/>
              </a:rPr>
              <a:t>Capture is faithful but needs the place. Generation needs only a prompt but invents what it cannot see. Atlas blurs the line: more photos means less invention.</a:t>
            </a:r>
          </a:p>
        </p:txBody>
      </p:sp>
      <p:sp>
        <p:nvSpPr>
          <p:cNvPr id="28" name="TextBox 27"/>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9" name="TextBox 28"/>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39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This autumn, splats became a normal file format</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splattools_1.jpg">
            <a:hlinkClick r:id="rId4"/>
          </p:cNvPr>
          <p:cNvPicPr>
            <a:picLocks noChangeAspect="1"/>
          </p:cNvPicPr>
          <p:nvPr/>
        </p:nvPicPr>
        <p:blipFill>
          <a:blip r:embed="rId3"/>
          <a:stretch>
            <a:fillRect/>
          </a:stretch>
        </p:blipFill>
        <p:spPr>
          <a:xfrm>
            <a:off x="548640" y="1383029"/>
            <a:ext cx="4754880" cy="2674620"/>
          </a:xfrm>
          <a:prstGeom prst="rect">
            <a:avLst/>
          </a:prstGeom>
        </p:spPr>
      </p:pic>
      <p:sp>
        <p:nvSpPr>
          <p:cNvPr id="5" name="TextBox 4"/>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Blender 5.3 (alpha): native PLY / SPZ splat import and render in EEVEE and Cycles</a:t>
            </a:r>
          </a:p>
          <a:p>
            <a:pPr algn="l">
              <a:spcAft>
                <a:spcPts val="600"/>
              </a:spcAft>
            </a:pPr>
            <a:r>
              <a:rPr sz="1200" b="0" i="0">
                <a:solidFill>
                  <a:srgbClr val="F4F0E8"/>
                </a:solidFill>
                <a:latin typeface="Calibri"/>
              </a:rPr>
              <a:t>•  three.js r186: a built-in splat renderer for the web</a:t>
            </a:r>
          </a:p>
          <a:p>
            <a:pPr algn="l">
              <a:spcAft>
                <a:spcPts val="600"/>
              </a:spcAft>
            </a:pPr>
            <a:r>
              <a:rPr sz="1200" b="0" i="0">
                <a:solidFill>
                  <a:srgbClr val="F4F0E8"/>
                </a:solidFill>
                <a:latin typeface="Calibri"/>
              </a:rPr>
              <a:t>•  Khronos: a glTF Gaussian-splatting extension</a:t>
            </a:r>
          </a:p>
          <a:p>
            <a:pPr algn="l">
              <a:spcAft>
                <a:spcPts val="600"/>
              </a:spcAft>
            </a:pPr>
            <a:r>
              <a:rPr sz="1200" b="0" i="0">
                <a:solidFill>
                  <a:srgbClr val="F4F0E8"/>
                </a:solidFill>
                <a:latin typeface="Calibri"/>
              </a:rPr>
              <a:t>•  SuperSplat 3.0 editor; 4D splats streamed for live sport</a:t>
            </a:r>
          </a:p>
        </p:txBody>
      </p:sp>
      <p:sp>
        <p:nvSpPr>
          <p:cNvPr id="6" name="Rounded Rectangle 5">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Radiance Fields: Sept 2026 round-up</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Radiance Fields, “Gaussian Splatting in September 2026”; Khronos Group glTF press release.</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40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Useful: phone → splat → Blender, in one evening</a:t>
            </a:r>
          </a:p>
        </p:txBody>
      </p:sp>
      <p:sp>
        <p:nvSpPr>
          <p:cNvPr id="3" name="Rectangle 2"/>
          <p:cNvSpPr/>
          <p:nvPr/>
        </p:nvSpPr>
        <p:spPr>
          <a:xfrm>
            <a:off x="548640" y="1097280"/>
            <a:ext cx="1888236"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1</a:t>
            </a:r>
          </a:p>
        </p:txBody>
      </p:sp>
      <p:sp>
        <p:nvSpPr>
          <p:cNvPr id="5" name="TextBox 4"/>
          <p:cNvSpPr txBox="1"/>
          <p:nvPr/>
        </p:nvSpPr>
        <p:spPr>
          <a:xfrm>
            <a:off x="1280160" y="1243584"/>
            <a:ext cx="1019556" cy="548640"/>
          </a:xfrm>
          <a:prstGeom prst="rect">
            <a:avLst/>
          </a:prstGeom>
          <a:noFill/>
        </p:spPr>
        <p:txBody>
          <a:bodyPr wrap="square" lIns="0" rIns="0" tIns="0" bIns="0" anchor="t">
            <a:spAutoFit/>
          </a:bodyPr>
          <a:lstStyle/>
          <a:p>
            <a:pPr algn="l"/>
            <a:r>
              <a:rPr sz="1200" b="1" i="0">
                <a:solidFill>
                  <a:srgbClr val="F4F0E8"/>
                </a:solidFill>
                <a:latin typeface="Calibri"/>
              </a:rPr>
              <a:t>Capture</a:t>
            </a:r>
          </a:p>
        </p:txBody>
      </p:sp>
      <p:sp>
        <p:nvSpPr>
          <p:cNvPr id="6" name="TextBox 5"/>
          <p:cNvSpPr txBox="1"/>
          <p:nvPr/>
        </p:nvSpPr>
        <p:spPr>
          <a:xfrm>
            <a:off x="1280160" y="1700784"/>
            <a:ext cx="1019556" cy="2606039"/>
          </a:xfrm>
          <a:prstGeom prst="rect">
            <a:avLst/>
          </a:prstGeom>
          <a:noFill/>
        </p:spPr>
        <p:txBody>
          <a:bodyPr wrap="square" lIns="0" rIns="0" tIns="0" bIns="0" anchor="t">
            <a:spAutoFit/>
          </a:bodyPr>
          <a:lstStyle/>
          <a:p>
            <a:pPr algn="l"/>
            <a:r>
              <a:rPr sz="1000" b="0" i="0">
                <a:solidFill>
                  <a:srgbClr val="CFC8BA"/>
                </a:solidFill>
                <a:latin typeface="Calibri"/>
              </a:rPr>
              <a:t>Orbit slowly, 60–150 photos or a 1-minute video. Even light, no moving people, lots of overlap</a:t>
            </a:r>
          </a:p>
        </p:txBody>
      </p:sp>
      <p:sp>
        <p:nvSpPr>
          <p:cNvPr id="7" name="Rectangle 6"/>
          <p:cNvSpPr/>
          <p:nvPr/>
        </p:nvSpPr>
        <p:spPr>
          <a:xfrm>
            <a:off x="2601468" y="1097280"/>
            <a:ext cx="1888236"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766060"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2</a:t>
            </a:r>
          </a:p>
        </p:txBody>
      </p:sp>
      <p:sp>
        <p:nvSpPr>
          <p:cNvPr id="9" name="TextBox 8"/>
          <p:cNvSpPr txBox="1"/>
          <p:nvPr/>
        </p:nvSpPr>
        <p:spPr>
          <a:xfrm>
            <a:off x="3332988" y="1243584"/>
            <a:ext cx="1019556" cy="548640"/>
          </a:xfrm>
          <a:prstGeom prst="rect">
            <a:avLst/>
          </a:prstGeom>
          <a:noFill/>
        </p:spPr>
        <p:txBody>
          <a:bodyPr wrap="square" lIns="0" rIns="0" tIns="0" bIns="0" anchor="t">
            <a:spAutoFit/>
          </a:bodyPr>
          <a:lstStyle/>
          <a:p>
            <a:pPr algn="l"/>
            <a:r>
              <a:rPr sz="1200" b="1" i="0">
                <a:solidFill>
                  <a:srgbClr val="F4F0E8"/>
                </a:solidFill>
                <a:latin typeface="Calibri"/>
              </a:rPr>
              <a:t>Train</a:t>
            </a:r>
          </a:p>
        </p:txBody>
      </p:sp>
      <p:sp>
        <p:nvSpPr>
          <p:cNvPr id="10" name="TextBox 9"/>
          <p:cNvSpPr txBox="1"/>
          <p:nvPr/>
        </p:nvSpPr>
        <p:spPr>
          <a:xfrm>
            <a:off x="3332988" y="1700784"/>
            <a:ext cx="1019556" cy="2606039"/>
          </a:xfrm>
          <a:prstGeom prst="rect">
            <a:avLst/>
          </a:prstGeom>
          <a:noFill/>
        </p:spPr>
        <p:txBody>
          <a:bodyPr wrap="square" lIns="0" rIns="0" tIns="0" bIns="0" anchor="t">
            <a:spAutoFit/>
          </a:bodyPr>
          <a:lstStyle/>
          <a:p>
            <a:pPr algn="l"/>
            <a:r>
              <a:rPr sz="1000" b="0" i="0">
                <a:solidFill>
                  <a:srgbClr val="CFC8BA"/>
                </a:solidFill>
                <a:latin typeface="Calibri"/>
              </a:rPr>
              <a:t>Free/desktop: Postshot, Brush, or nerfstudio’s gsplat. Or an app (Polycam, Scaniverse)</a:t>
            </a:r>
          </a:p>
        </p:txBody>
      </p:sp>
      <p:sp>
        <p:nvSpPr>
          <p:cNvPr id="11" name="Rectangle 10"/>
          <p:cNvSpPr/>
          <p:nvPr/>
        </p:nvSpPr>
        <p:spPr>
          <a:xfrm>
            <a:off x="4654296" y="1097280"/>
            <a:ext cx="1888236"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818888"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3</a:t>
            </a:r>
          </a:p>
        </p:txBody>
      </p:sp>
      <p:sp>
        <p:nvSpPr>
          <p:cNvPr id="13" name="TextBox 12"/>
          <p:cNvSpPr txBox="1"/>
          <p:nvPr/>
        </p:nvSpPr>
        <p:spPr>
          <a:xfrm>
            <a:off x="5385816" y="1243584"/>
            <a:ext cx="1019556" cy="548640"/>
          </a:xfrm>
          <a:prstGeom prst="rect">
            <a:avLst/>
          </a:prstGeom>
          <a:noFill/>
        </p:spPr>
        <p:txBody>
          <a:bodyPr wrap="square" lIns="0" rIns="0" tIns="0" bIns="0" anchor="t">
            <a:spAutoFit/>
          </a:bodyPr>
          <a:lstStyle/>
          <a:p>
            <a:pPr algn="l"/>
            <a:r>
              <a:rPr sz="1200" b="1" i="0">
                <a:solidFill>
                  <a:srgbClr val="F4F0E8"/>
                </a:solidFill>
                <a:latin typeface="Calibri"/>
              </a:rPr>
              <a:t>Clean</a:t>
            </a:r>
          </a:p>
        </p:txBody>
      </p:sp>
      <p:sp>
        <p:nvSpPr>
          <p:cNvPr id="14" name="TextBox 13"/>
          <p:cNvSpPr txBox="1"/>
          <p:nvPr/>
        </p:nvSpPr>
        <p:spPr>
          <a:xfrm>
            <a:off x="5385816" y="1700784"/>
            <a:ext cx="1019556" cy="2606039"/>
          </a:xfrm>
          <a:prstGeom prst="rect">
            <a:avLst/>
          </a:prstGeom>
          <a:noFill/>
        </p:spPr>
        <p:txBody>
          <a:bodyPr wrap="square" lIns="0" rIns="0" tIns="0" bIns="0" anchor="t">
            <a:spAutoFit/>
          </a:bodyPr>
          <a:lstStyle/>
          <a:p>
            <a:pPr algn="l"/>
            <a:r>
              <a:rPr sz="1000" b="0" i="0">
                <a:solidFill>
                  <a:srgbClr val="CFC8BA"/>
                </a:solidFill>
                <a:latin typeface="Calibri"/>
              </a:rPr>
              <a:t>SuperSplat in the browser: crop floaters and sky, set the floor level</a:t>
            </a:r>
          </a:p>
        </p:txBody>
      </p:sp>
      <p:sp>
        <p:nvSpPr>
          <p:cNvPr id="15" name="Rectangle 14"/>
          <p:cNvSpPr/>
          <p:nvPr/>
        </p:nvSpPr>
        <p:spPr>
          <a:xfrm>
            <a:off x="6707124" y="1097280"/>
            <a:ext cx="1888236"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71716"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4</a:t>
            </a:r>
          </a:p>
        </p:txBody>
      </p:sp>
      <p:sp>
        <p:nvSpPr>
          <p:cNvPr id="17" name="TextBox 16"/>
          <p:cNvSpPr txBox="1"/>
          <p:nvPr/>
        </p:nvSpPr>
        <p:spPr>
          <a:xfrm>
            <a:off x="7438644" y="1243584"/>
            <a:ext cx="1019556" cy="548640"/>
          </a:xfrm>
          <a:prstGeom prst="rect">
            <a:avLst/>
          </a:prstGeom>
          <a:noFill/>
        </p:spPr>
        <p:txBody>
          <a:bodyPr wrap="square" lIns="0" rIns="0" tIns="0" bIns="0" anchor="t">
            <a:spAutoFit/>
          </a:bodyPr>
          <a:lstStyle/>
          <a:p>
            <a:pPr algn="l"/>
            <a:r>
              <a:rPr sz="1200" b="1" i="0">
                <a:solidFill>
                  <a:srgbClr val="F4F0E8"/>
                </a:solidFill>
                <a:latin typeface="Calibri"/>
              </a:rPr>
              <a:t>Use</a:t>
            </a:r>
          </a:p>
        </p:txBody>
      </p:sp>
      <p:sp>
        <p:nvSpPr>
          <p:cNvPr id="18" name="TextBox 17"/>
          <p:cNvSpPr txBox="1"/>
          <p:nvPr/>
        </p:nvSpPr>
        <p:spPr>
          <a:xfrm>
            <a:off x="7438644" y="1700784"/>
            <a:ext cx="1019556" cy="2606039"/>
          </a:xfrm>
          <a:prstGeom prst="rect">
            <a:avLst/>
          </a:prstGeom>
          <a:noFill/>
        </p:spPr>
        <p:txBody>
          <a:bodyPr wrap="square" lIns="0" rIns="0" tIns="0" bIns="0" anchor="t">
            <a:spAutoFit/>
          </a:bodyPr>
          <a:lstStyle/>
          <a:p>
            <a:pPr algn="l"/>
            <a:r>
              <a:rPr sz="1000" b="0" i="0">
                <a:solidFill>
                  <a:srgbClr val="CFC8BA"/>
                </a:solidFill>
                <a:latin typeface="Calibri"/>
              </a:rPr>
              <a:t>Blender 5.3 or three.js / Spark; or skip 1–2 and ask Marble or HY-World to generate</a:t>
            </a:r>
          </a:p>
        </p:txBody>
      </p:sp>
      <p:sp>
        <p:nvSpPr>
          <p:cNvPr id="19" name="TextBox 18"/>
          <p:cNvSpPr txBox="1"/>
          <p:nvPr/>
        </p:nvSpPr>
        <p:spPr>
          <a:xfrm>
            <a:off x="548640" y="4315968"/>
            <a:ext cx="8046720" cy="274320"/>
          </a:xfrm>
          <a:prstGeom prst="rect">
            <a:avLst/>
          </a:prstGeom>
          <a:noFill/>
        </p:spPr>
        <p:txBody>
          <a:bodyPr wrap="square" lIns="0" rIns="0" tIns="0" bIns="0" anchor="t">
            <a:spAutoFit/>
          </a:bodyPr>
          <a:lstStyle/>
          <a:p>
            <a:pPr algn="ctr"/>
            <a:r>
              <a:rPr sz="1050" b="0" i="1">
                <a:solidFill>
                  <a:srgbClr val="CFC8BA"/>
                </a:solidFill>
                <a:latin typeface="Calibri"/>
              </a:rPr>
              <a:t>Tip: a splat is lit by the light you captured. Shoot at the hour you want the scene to feel like.</a:t>
            </a:r>
          </a:p>
        </p:txBody>
      </p:sp>
      <p:sp>
        <p:nvSpPr>
          <p:cNvPr id="20" name="TextBox 19"/>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1" name="TextBox 20"/>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41</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Three art prompts for a splat</a:t>
            </a:r>
          </a:p>
        </p:txBody>
      </p:sp>
      <p:sp>
        <p:nvSpPr>
          <p:cNvPr id="3" name="Rectangle 2"/>
          <p:cNvSpPr/>
          <p:nvPr/>
        </p:nvSpPr>
        <p:spPr>
          <a:xfrm>
            <a:off x="548640" y="1097280"/>
            <a:ext cx="2572512"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I</a:t>
            </a:r>
          </a:p>
        </p:txBody>
      </p:sp>
      <p:sp>
        <p:nvSpPr>
          <p:cNvPr id="5" name="TextBox 4"/>
          <p:cNvSpPr txBox="1"/>
          <p:nvPr/>
        </p:nvSpPr>
        <p:spPr>
          <a:xfrm>
            <a:off x="1280160"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A place that is about to disappear</a:t>
            </a:r>
          </a:p>
        </p:txBody>
      </p:sp>
      <p:sp>
        <p:nvSpPr>
          <p:cNvPr id="6" name="TextBox 5"/>
          <p:cNvSpPr txBox="1"/>
          <p:nvPr/>
        </p:nvSpPr>
        <p:spPr>
          <a:xfrm>
            <a:off x="1280160" y="1901952"/>
            <a:ext cx="1703832" cy="2788920"/>
          </a:xfrm>
          <a:prstGeom prst="rect">
            <a:avLst/>
          </a:prstGeom>
          <a:noFill/>
        </p:spPr>
        <p:txBody>
          <a:bodyPr wrap="square" lIns="0" rIns="0" tIns="0" bIns="0" anchor="t">
            <a:spAutoFit/>
          </a:bodyPr>
          <a:lstStyle/>
          <a:p>
            <a:pPr algn="l"/>
            <a:r>
              <a:rPr sz="1050" b="0" i="0">
                <a:solidFill>
                  <a:srgbClr val="CFC8BA"/>
                </a:solidFill>
                <a:latin typeface="Calibri"/>
              </a:rPr>
              <a:t>Scan a shop, a room, a street before it changes. A splat freezes a place the way a photo freezes a moment</a:t>
            </a:r>
          </a:p>
        </p:txBody>
      </p:sp>
      <p:sp>
        <p:nvSpPr>
          <p:cNvPr id="7" name="Rectangle 6"/>
          <p:cNvSpPr/>
          <p:nvPr/>
        </p:nvSpPr>
        <p:spPr>
          <a:xfrm>
            <a:off x="3285744" y="1097280"/>
            <a:ext cx="2572512"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50336"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II</a:t>
            </a:r>
          </a:p>
        </p:txBody>
      </p:sp>
      <p:sp>
        <p:nvSpPr>
          <p:cNvPr id="9" name="TextBox 8"/>
          <p:cNvSpPr txBox="1"/>
          <p:nvPr/>
        </p:nvSpPr>
        <p:spPr>
          <a:xfrm>
            <a:off x="4017264"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An impossible join</a:t>
            </a:r>
          </a:p>
        </p:txBody>
      </p:sp>
      <p:sp>
        <p:nvSpPr>
          <p:cNvPr id="10" name="TextBox 9"/>
          <p:cNvSpPr txBox="1"/>
          <p:nvPr/>
        </p:nvSpPr>
        <p:spPr>
          <a:xfrm>
            <a:off x="4017264" y="1700784"/>
            <a:ext cx="1703832" cy="2788920"/>
          </a:xfrm>
          <a:prstGeom prst="rect">
            <a:avLst/>
          </a:prstGeom>
          <a:noFill/>
        </p:spPr>
        <p:txBody>
          <a:bodyPr wrap="square" lIns="0" rIns="0" tIns="0" bIns="0" anchor="t">
            <a:spAutoFit/>
          </a:bodyPr>
          <a:lstStyle/>
          <a:p>
            <a:pPr algn="l"/>
            <a:r>
              <a:rPr sz="1050" b="0" i="0">
                <a:solidFill>
                  <a:srgbClr val="CFC8BA"/>
                </a:solidFill>
                <a:latin typeface="Calibri"/>
              </a:rPr>
              <a:t>Give Atlas or Marble two unrelated photos and let it invent the corridor between them. What does the model think connects them?</a:t>
            </a:r>
          </a:p>
        </p:txBody>
      </p:sp>
      <p:sp>
        <p:nvSpPr>
          <p:cNvPr id="11" name="Rectangle 10"/>
          <p:cNvSpPr/>
          <p:nvPr/>
        </p:nvSpPr>
        <p:spPr>
          <a:xfrm>
            <a:off x="6022848" y="1097280"/>
            <a:ext cx="2572512"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187440"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III</a:t>
            </a:r>
          </a:p>
        </p:txBody>
      </p:sp>
      <p:sp>
        <p:nvSpPr>
          <p:cNvPr id="13" name="TextBox 12"/>
          <p:cNvSpPr txBox="1"/>
          <p:nvPr/>
        </p:nvSpPr>
        <p:spPr>
          <a:xfrm>
            <a:off x="6754368"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A level for your game</a:t>
            </a:r>
          </a:p>
        </p:txBody>
      </p:sp>
      <p:sp>
        <p:nvSpPr>
          <p:cNvPr id="14" name="TextBox 13"/>
          <p:cNvSpPr txBox="1"/>
          <p:nvPr/>
        </p:nvSpPr>
        <p:spPr>
          <a:xfrm>
            <a:off x="6754368" y="1700784"/>
            <a:ext cx="1703832" cy="2788920"/>
          </a:xfrm>
          <a:prstGeom prst="rect">
            <a:avLst/>
          </a:prstGeom>
          <a:noFill/>
        </p:spPr>
        <p:txBody>
          <a:bodyPr wrap="square" lIns="0" rIns="0" tIns="0" bIns="0" anchor="t">
            <a:spAutoFit/>
          </a:bodyPr>
          <a:lstStyle/>
          <a:p>
            <a:pPr algn="l"/>
            <a:r>
              <a:rPr sz="1050" b="0" i="0">
                <a:solidFill>
                  <a:srgbClr val="CFC8BA"/>
                </a:solidFill>
                <a:latin typeface="Calibri"/>
              </a:rPr>
              <a:t>Scan a real corner of campus, then break it: change the light, remove the floor, add one impossible door (Assignment 3)</a:t>
            </a:r>
          </a:p>
        </p:txBody>
      </p:sp>
      <p:sp>
        <p:nvSpPr>
          <p:cNvPr id="15" name="TextBox 14"/>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6" name="TextBox 15"/>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42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731520" y="914400"/>
            <a:ext cx="7680960" cy="274320"/>
          </a:xfrm>
          <a:prstGeom prst="rect">
            <a:avLst/>
          </a:prstGeom>
          <a:noFill/>
        </p:spPr>
        <p:txBody>
          <a:bodyPr wrap="square" lIns="0" rIns="0" tIns="0" bIns="0" anchor="t">
            <a:spAutoFit/>
          </a:bodyPr>
          <a:lstStyle/>
          <a:p>
            <a:pPr algn="l"/>
            <a:r>
              <a:rPr sz="800" b="1" i="0">
                <a:solidFill>
                  <a:srgbClr val="E7A07F"/>
                </a:solidFill>
                <a:latin typeface="Calibri"/>
              </a:rPr>
              <a:t>DISCUSSION · 3 MINUTES</a:t>
            </a:r>
          </a:p>
        </p:txBody>
      </p:sp>
      <p:sp>
        <p:nvSpPr>
          <p:cNvPr id="3" name="TextBox 2"/>
          <p:cNvSpPr txBox="1"/>
          <p:nvPr/>
        </p:nvSpPr>
        <p:spPr>
          <a:xfrm>
            <a:off x="731520" y="1280160"/>
            <a:ext cx="7680960" cy="1645920"/>
          </a:xfrm>
          <a:prstGeom prst="rect">
            <a:avLst/>
          </a:prstGeom>
          <a:noFill/>
        </p:spPr>
        <p:txBody>
          <a:bodyPr wrap="square" lIns="0" rIns="0" tIns="0" bIns="0" anchor="t">
            <a:spAutoFit/>
          </a:bodyPr>
          <a:lstStyle/>
          <a:p>
            <a:pPr algn="l"/>
            <a:r>
              <a:rPr sz="2400" b="0" i="1">
                <a:solidFill>
                  <a:srgbClr val="F4F0E8"/>
                </a:solidFill>
                <a:latin typeface="Cambria"/>
              </a:rPr>
              <a:t>A photo freezes a moment. A splat freezes a place. What should you be allowed to scan, and who owns the copy?</a:t>
            </a:r>
          </a:p>
        </p:txBody>
      </p:sp>
      <p:sp>
        <p:nvSpPr>
          <p:cNvPr id="4" name="Rectangle 3"/>
          <p:cNvSpPr/>
          <p:nvPr/>
        </p:nvSpPr>
        <p:spPr>
          <a:xfrm>
            <a:off x="73152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6868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Your own room?</a:t>
            </a:r>
          </a:p>
        </p:txBody>
      </p:sp>
      <p:sp>
        <p:nvSpPr>
          <p:cNvPr id="6" name="Rectangle 5"/>
          <p:cNvSpPr/>
          <p:nvPr/>
        </p:nvSpPr>
        <p:spPr>
          <a:xfrm>
            <a:off x="335280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8996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A shop, a temple, a museum gallery?</a:t>
            </a:r>
          </a:p>
        </p:txBody>
      </p:sp>
      <p:sp>
        <p:nvSpPr>
          <p:cNvPr id="8" name="Rectangle 7"/>
          <p:cNvSpPr/>
          <p:nvPr/>
        </p:nvSpPr>
        <p:spPr>
          <a:xfrm>
            <a:off x="597408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11124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A stranger’s home, from photos they posted online?</a:t>
            </a:r>
          </a:p>
        </p:txBody>
      </p:sp>
      <p:sp>
        <p:nvSpPr>
          <p:cNvPr id="10" name="TextBox 9"/>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1" name="TextBox 10"/>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43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1143000"/>
            <a:ext cx="3657600" cy="228600"/>
          </a:xfrm>
          <a:prstGeom prst="rect">
            <a:avLst/>
          </a:prstGeom>
          <a:noFill/>
        </p:spPr>
        <p:txBody>
          <a:bodyPr wrap="square" lIns="0" rIns="0" tIns="0" bIns="0" anchor="t">
            <a:spAutoFit/>
          </a:bodyPr>
          <a:lstStyle/>
          <a:p>
            <a:pPr algn="l"/>
            <a:r>
              <a:rPr sz="800" b="1" i="0">
                <a:solidFill>
                  <a:srgbClr val="E7A07F"/>
                </a:solidFill>
                <a:latin typeface="Calibri"/>
              </a:rPr>
              <a:t>STORY 3 OF 4</a:t>
            </a:r>
          </a:p>
        </p:txBody>
      </p:sp>
      <p:sp>
        <p:nvSpPr>
          <p:cNvPr id="3" name="TextBox 2"/>
          <p:cNvSpPr txBox="1"/>
          <p:nvPr/>
        </p:nvSpPr>
        <p:spPr>
          <a:xfrm>
            <a:off x="548640" y="1463040"/>
            <a:ext cx="3657600" cy="731520"/>
          </a:xfrm>
          <a:prstGeom prst="rect">
            <a:avLst/>
          </a:prstGeom>
          <a:noFill/>
        </p:spPr>
        <p:txBody>
          <a:bodyPr wrap="square" lIns="0" rIns="0" tIns="0" bIns="0" anchor="t">
            <a:spAutoFit/>
          </a:bodyPr>
          <a:lstStyle/>
          <a:p>
            <a:pPr algn="l"/>
            <a:r>
              <a:rPr sz="4000" b="0" i="1">
                <a:solidFill>
                  <a:srgbClr val="E7A07F"/>
                </a:solidFill>
                <a:latin typeface="Cambria"/>
              </a:rPr>
              <a:t>03</a:t>
            </a:r>
          </a:p>
        </p:txBody>
      </p:sp>
      <p:sp>
        <p:nvSpPr>
          <p:cNvPr id="4" name="TextBox 3"/>
          <p:cNvSpPr txBox="1"/>
          <p:nvPr/>
        </p:nvSpPr>
        <p:spPr>
          <a:xfrm>
            <a:off x="548640" y="2240280"/>
            <a:ext cx="3657600" cy="914400"/>
          </a:xfrm>
          <a:prstGeom prst="rect">
            <a:avLst/>
          </a:prstGeom>
          <a:noFill/>
        </p:spPr>
        <p:txBody>
          <a:bodyPr wrap="square" lIns="0" rIns="0" tIns="0" bIns="0" anchor="t">
            <a:spAutoFit/>
          </a:bodyPr>
          <a:lstStyle/>
          <a:p>
            <a:pPr algn="l"/>
            <a:r>
              <a:rPr sz="2400" b="0" i="0">
                <a:solidFill>
                  <a:srgbClr val="F4F0E8"/>
                </a:solidFill>
                <a:latin typeface="Cambria"/>
              </a:rPr>
              <a:t>Robots that learn by watching</a:t>
            </a:r>
          </a:p>
        </p:txBody>
      </p:sp>
      <p:sp>
        <p:nvSpPr>
          <p:cNvPr id="5" name="TextBox 4"/>
          <p:cNvSpPr txBox="1"/>
          <p:nvPr/>
        </p:nvSpPr>
        <p:spPr>
          <a:xfrm>
            <a:off x="548640" y="3200400"/>
            <a:ext cx="3657600" cy="731520"/>
          </a:xfrm>
          <a:prstGeom prst="rect">
            <a:avLst/>
          </a:prstGeom>
          <a:noFill/>
        </p:spPr>
        <p:txBody>
          <a:bodyPr wrap="square" lIns="0" rIns="0" tIns="0" bIns="0" anchor="t">
            <a:spAutoFit/>
          </a:bodyPr>
          <a:lstStyle/>
          <a:p>
            <a:pPr algn="l"/>
            <a:r>
              <a:rPr sz="1200" b="0" i="0">
                <a:solidFill>
                  <a:srgbClr val="CFC8BA"/>
                </a:solidFill>
                <a:latin typeface="Calibri"/>
              </a:rPr>
              <a:t>First-person video, a simulator built from a video, and a model released yesterday</a:t>
            </a:r>
          </a:p>
        </p:txBody>
      </p:sp>
      <p:sp>
        <p:nvSpPr>
          <p:cNvPr id="6" name="Rectangle 5"/>
          <p:cNvSpPr/>
          <p:nvPr/>
        </p:nvSpPr>
        <p:spPr>
          <a:xfrm>
            <a:off x="4754880" y="0"/>
            <a:ext cx="4389120" cy="514350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lambda0_5.jpg"/>
          <p:cNvPicPr>
            <a:picLocks noChangeAspect="1"/>
          </p:cNvPicPr>
          <p:nvPr/>
        </p:nvPicPr>
        <p:blipFill>
          <a:blip r:embed="rId3"/>
          <a:srcRect l="26000" r="26000"/>
          <a:stretch>
            <a:fillRect/>
          </a:stretch>
        </p:blipFill>
        <p:spPr>
          <a:xfrm>
            <a:off x="4754880" y="0"/>
            <a:ext cx="4389120" cy="5143500"/>
          </a:xfrm>
          <a:prstGeom prst="rect">
            <a:avLst/>
          </a:prstGeom>
        </p:spPr>
      </p:pic>
      <p:sp>
        <p:nvSpPr>
          <p:cNvPr id="8" name="TextBox 7"/>
          <p:cNvSpPr txBox="1"/>
          <p:nvPr/>
        </p:nvSpPr>
        <p:spPr>
          <a:xfrm>
            <a:off x="4846320" y="4846320"/>
            <a:ext cx="4114800" cy="182880"/>
          </a:xfrm>
          <a:prstGeom prst="rect">
            <a:avLst/>
          </a:prstGeom>
          <a:noFill/>
        </p:spPr>
        <p:txBody>
          <a:bodyPr wrap="square" lIns="0" rIns="0" tIns="0" bIns="0" anchor="t">
            <a:spAutoFit/>
          </a:bodyPr>
          <a:lstStyle/>
          <a:p>
            <a:pPr algn="l"/>
            <a:r>
              <a:rPr sz="700" b="0" i="0">
                <a:solidFill>
                  <a:srgbClr val="FBF3EC"/>
                </a:solidFill>
                <a:latin typeface="Calibri"/>
              </a:rPr>
              <a:t>λ0 · Alibaba Amap</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Where we left robots: Lecture 07 and Lecture 03</a:t>
            </a:r>
          </a:p>
        </p:txBody>
      </p:sp>
      <p:sp>
        <p:nvSpPr>
          <p:cNvPr id="3" name="Rectangle 2"/>
          <p:cNvSpPr/>
          <p:nvPr/>
        </p:nvSpPr>
        <p:spPr>
          <a:xfrm>
            <a:off x="548640" y="1051560"/>
            <a:ext cx="3931920" cy="26517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ecture-07_slides_046.jpg"/>
          <p:cNvPicPr>
            <a:picLocks noChangeAspect="1"/>
          </p:cNvPicPr>
          <p:nvPr/>
        </p:nvPicPr>
        <p:blipFill>
          <a:blip r:embed="rId3"/>
          <a:stretch>
            <a:fillRect/>
          </a:stretch>
        </p:blipFill>
        <p:spPr>
          <a:xfrm>
            <a:off x="548640" y="1271587"/>
            <a:ext cx="3931920" cy="2211705"/>
          </a:xfrm>
          <a:prstGeom prst="rect">
            <a:avLst/>
          </a:prstGeom>
        </p:spPr>
      </p:pic>
      <p:sp>
        <p:nvSpPr>
          <p:cNvPr id="5" name="TextBox 4"/>
          <p:cNvSpPr txBox="1"/>
          <p:nvPr/>
        </p:nvSpPr>
        <p:spPr>
          <a:xfrm>
            <a:off x="548640" y="3749039"/>
            <a:ext cx="3931920" cy="274320"/>
          </a:xfrm>
          <a:prstGeom prst="rect">
            <a:avLst/>
          </a:prstGeom>
          <a:noFill/>
        </p:spPr>
        <p:txBody>
          <a:bodyPr wrap="square" lIns="0" rIns="0" tIns="0" bIns="0" anchor="t">
            <a:spAutoFit/>
          </a:bodyPr>
          <a:lstStyle/>
          <a:p>
            <a:pPr algn="ctr"/>
            <a:r>
              <a:rPr sz="950" b="0" i="0">
                <a:solidFill>
                  <a:srgbClr val="CFC8BA"/>
                </a:solidFill>
                <a:latin typeface="Calibri"/>
              </a:rPr>
              <a:t>Lecture 07: a humanoid learns a K-pop challenge from phone video</a:t>
            </a:r>
          </a:p>
        </p:txBody>
      </p:sp>
      <p:sp>
        <p:nvSpPr>
          <p:cNvPr id="6" name="Rectangle 5"/>
          <p:cNvSpPr/>
          <p:nvPr/>
        </p:nvSpPr>
        <p:spPr>
          <a:xfrm>
            <a:off x="4663440" y="1051560"/>
            <a:ext cx="3931920" cy="26517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lecture-03_slides_087.jpg"/>
          <p:cNvPicPr>
            <a:picLocks noChangeAspect="1"/>
          </p:cNvPicPr>
          <p:nvPr/>
        </p:nvPicPr>
        <p:blipFill>
          <a:blip r:embed="rId4"/>
          <a:stretch>
            <a:fillRect/>
          </a:stretch>
        </p:blipFill>
        <p:spPr>
          <a:xfrm>
            <a:off x="4663440" y="1271587"/>
            <a:ext cx="3931920" cy="2211705"/>
          </a:xfrm>
          <a:prstGeom prst="rect">
            <a:avLst/>
          </a:prstGeom>
        </p:spPr>
      </p:pic>
      <p:sp>
        <p:nvSpPr>
          <p:cNvPr id="8" name="TextBox 7"/>
          <p:cNvSpPr txBox="1"/>
          <p:nvPr/>
        </p:nvSpPr>
        <p:spPr>
          <a:xfrm>
            <a:off x="4663440" y="3749039"/>
            <a:ext cx="3931920" cy="274320"/>
          </a:xfrm>
          <a:prstGeom prst="rect">
            <a:avLst/>
          </a:prstGeom>
          <a:noFill/>
        </p:spPr>
        <p:txBody>
          <a:bodyPr wrap="square" lIns="0" rIns="0" tIns="0" bIns="0" anchor="t">
            <a:spAutoFit/>
          </a:bodyPr>
          <a:lstStyle/>
          <a:p>
            <a:pPr algn="ctr"/>
            <a:r>
              <a:rPr sz="950" b="0" i="0">
                <a:solidFill>
                  <a:srgbClr val="CFC8BA"/>
                </a:solidFill>
                <a:latin typeface="Calibri"/>
              </a:rPr>
              <a:t>Lecture 03: robot actions need a coordinate system</a:t>
            </a:r>
          </a:p>
        </p:txBody>
      </p:sp>
      <p:sp>
        <p:nvSpPr>
          <p:cNvPr id="9" name="TextBox 8"/>
          <p:cNvSpPr txBox="1"/>
          <p:nvPr/>
        </p:nvSpPr>
        <p:spPr>
          <a:xfrm>
            <a:off x="548640" y="4224528"/>
            <a:ext cx="8046720" cy="274320"/>
          </a:xfrm>
          <a:prstGeom prst="rect">
            <a:avLst/>
          </a:prstGeom>
          <a:noFill/>
        </p:spPr>
        <p:txBody>
          <a:bodyPr wrap="square" lIns="0" rIns="0" tIns="0" bIns="0" anchor="t">
            <a:spAutoFit/>
          </a:bodyPr>
          <a:lstStyle/>
          <a:p>
            <a:pPr algn="ctr"/>
            <a:r>
              <a:rPr sz="1050" b="0" i="1">
                <a:solidFill>
                  <a:srgbClr val="CFC8BA"/>
                </a:solidFill>
                <a:latin typeface="Calibri"/>
              </a:rPr>
              <a:t>Copying one dance is retargeting. Tonight: learning many tasks, with objects, from people’s video.</a:t>
            </a:r>
          </a:p>
        </p:txBody>
      </p:sp>
      <p:sp>
        <p:nvSpPr>
          <p:cNvPr id="10" name="TextBox 9"/>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1" name="TextBox 10"/>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45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Under the hood: what is inside a VLA?</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s224r17_5.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VLA = VISION-LANGUAGE-ACTION</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Start from a vision-language model (it already knows objects and words)</a:t>
            </a:r>
          </a:p>
          <a:p>
            <a:pPr algn="l">
              <a:spcAft>
                <a:spcPts val="700"/>
              </a:spcAft>
            </a:pPr>
            <a:r>
              <a:rPr sz="1100" b="0" i="0">
                <a:solidFill>
                  <a:srgbClr val="F4F0E8"/>
                </a:solidFill>
                <a:latin typeface="Calibri"/>
              </a:rPr>
              <a:t>Add an “action expert”: diffusion or flow matching (Lecture 03) outputs continuous joint commands</a:t>
            </a:r>
          </a:p>
          <a:p>
            <a:pPr algn="l">
              <a:spcAft>
                <a:spcPts val="700"/>
              </a:spcAft>
            </a:pPr>
            <a:r>
              <a:rPr sz="1100" b="0" i="0">
                <a:solidFill>
                  <a:srgbClr val="F4F0E8"/>
                </a:solidFill>
                <a:latin typeface="Calibri"/>
              </a:rPr>
              <a:t>Train on robot demos + web tasks + human video</a:t>
            </a:r>
          </a:p>
          <a:p>
            <a:pPr algn="l">
              <a:spcAft>
                <a:spcPts val="700"/>
              </a:spcAft>
            </a:pPr>
            <a:r>
              <a:rPr sz="1100" b="0" i="0">
                <a:solidFill>
                  <a:srgbClr val="F4F0E8"/>
                </a:solidFill>
                <a:latin typeface="Calibri"/>
              </a:rPr>
              <a:t>Output: a short chunk of actions, ~50 at a time</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Stanford CS 224R Deep RL, Lecture 17 "RL for Robot Foundation Models" (Chelsea Finn, Spring 2026). cs224r.stanford.edu</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46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Under the hood: why predict a chunk of actions?</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s224r02_18.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ACTION CHUNKING</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A 50 Hz robot must decide every 20 ms</a:t>
            </a:r>
          </a:p>
          <a:p>
            <a:pPr algn="l">
              <a:spcAft>
                <a:spcPts val="700"/>
              </a:spcAft>
            </a:pPr>
            <a:r>
              <a:rPr sz="1100" b="0" i="0">
                <a:solidFill>
                  <a:srgbClr val="F4F0E8"/>
                </a:solidFill>
                <a:latin typeface="Calibri"/>
              </a:rPr>
              <a:t>Predict the next ~1 second of actions at once</a:t>
            </a:r>
          </a:p>
          <a:p>
            <a:pPr algn="l">
              <a:spcAft>
                <a:spcPts val="700"/>
              </a:spcAft>
            </a:pPr>
            <a:r>
              <a:rPr sz="1100" b="0" i="0">
                <a:solidFill>
                  <a:srgbClr val="F4F0E8"/>
                </a:solidFill>
                <a:latin typeface="Calibri"/>
              </a:rPr>
              <a:t>Smoother motion, fewer chances to hesitate</a:t>
            </a:r>
          </a:p>
          <a:p>
            <a:pPr algn="l">
              <a:spcAft>
                <a:spcPts val="700"/>
              </a:spcAft>
            </a:pPr>
            <a:r>
              <a:rPr sz="1100" b="0" i="0">
                <a:solidFill>
                  <a:srgbClr val="F4F0E8"/>
                </a:solidFill>
                <a:latin typeface="Calibri"/>
              </a:rPr>
              <a:t>Same idea as generating a video clip, not a single frame</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Stanford CS 224R Deep RL, Lecture 2 "Imitation Learning" (Chelsea Finn, Spring 2026). cs224r.stanford.edu</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47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Under the hood: small mistakes compound</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s224r02_23.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COVARIATE SHIFT</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The robot copies the expert, but never perfectly</a:t>
            </a:r>
          </a:p>
          <a:p>
            <a:pPr algn="l">
              <a:spcAft>
                <a:spcPts val="700"/>
              </a:spcAft>
            </a:pPr>
            <a:r>
              <a:rPr sz="1100" b="0" i="0">
                <a:solidFill>
                  <a:srgbClr val="F4F0E8"/>
                </a:solidFill>
                <a:latin typeface="Calibri"/>
              </a:rPr>
              <a:t>One small error → a state the expert never showed</a:t>
            </a:r>
          </a:p>
          <a:p>
            <a:pPr algn="l">
              <a:spcAft>
                <a:spcPts val="700"/>
              </a:spcAft>
            </a:pPr>
            <a:r>
              <a:rPr sz="1100" b="0" i="0">
                <a:solidFill>
                  <a:srgbClr val="F4F0E8"/>
                </a:solidFill>
                <a:latin typeface="Calibri"/>
              </a:rPr>
              <a:t>There it makes a bigger error → drift</a:t>
            </a:r>
          </a:p>
          <a:p>
            <a:pPr algn="l">
              <a:spcAft>
                <a:spcPts val="700"/>
              </a:spcAft>
            </a:pPr>
            <a:r>
              <a:rPr sz="1100" b="0" i="0">
                <a:solidFill>
                  <a:srgbClr val="F4F0E8"/>
                </a:solidFill>
                <a:latin typeface="Calibri"/>
              </a:rPr>
              <a:t>Same shape as long-video drift (Lecture 07)</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Stanford CS 224R Deep RL, Lecture 2 "Imitation Learning" (Chelsea Finn, Spring 2026). cs224r.stanford.edu</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48</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The data problem: can robots learn from videos of people?</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s224r02_29.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THE EMBODIMENT GAP</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Robots have no internet of their own</a:t>
            </a:r>
          </a:p>
          <a:p>
            <a:pPr algn="l">
              <a:spcAft>
                <a:spcPts val="700"/>
              </a:spcAft>
            </a:pPr>
            <a:r>
              <a:rPr sz="1100" b="0" i="0">
                <a:solidFill>
                  <a:srgbClr val="F4F0E8"/>
                </a:solidFill>
                <a:latin typeface="Calibri"/>
              </a:rPr>
              <a:t>Teleoperation is precise but slow and costly</a:t>
            </a:r>
          </a:p>
          <a:p>
            <a:pPr algn="l">
              <a:spcAft>
                <a:spcPts val="700"/>
              </a:spcAft>
            </a:pPr>
            <a:r>
              <a:rPr sz="1100" b="0" i="0">
                <a:solidFill>
                  <a:srgbClr val="F4F0E8"/>
                </a:solidFill>
                <a:latin typeface="Calibri"/>
              </a:rPr>
              <a:t>Human video is everywhere, but people look and move differently</a:t>
            </a:r>
          </a:p>
          <a:p>
            <a:pPr algn="l">
              <a:spcAft>
                <a:spcPts val="700"/>
              </a:spcAft>
            </a:pPr>
            <a:r>
              <a:rPr sz="1100" b="0" i="0">
                <a:solidFill>
                  <a:srgbClr val="F4F0E8"/>
                </a:solidFill>
                <a:latin typeface="Calibri"/>
              </a:rPr>
              <a:t>Bridging this gap is tonight’s main news</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Stanford CS 224R Deep RL, Lecture 2 "Imitation Learning" (Chelsea Finn, Spring 2026). cs224r.stanford.edu</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49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λ0 (26 Oct 2026): a humanoid that learned from people</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ambda0_5.jpg">
            <a:hlinkClick r:id="rId4"/>
          </p:cNvPr>
          <p:cNvPicPr>
            <a:picLocks noChangeAspect="1"/>
          </p:cNvPicPr>
          <p:nvPr/>
        </p:nvPicPr>
        <p:blipFill>
          <a:blip r:embed="rId3"/>
          <a:stretch>
            <a:fillRect/>
          </a:stretch>
        </p:blipFill>
        <p:spPr>
          <a:xfrm>
            <a:off x="548640" y="1383029"/>
            <a:ext cx="4754880" cy="2674620"/>
          </a:xfrm>
          <a:prstGeom prst="rect">
            <a:avLst/>
          </a:prstGeom>
        </p:spPr>
      </p:pic>
      <p:sp>
        <p:nvSpPr>
          <p:cNvPr id="5" name="Oval 4">
            <a:hlinkClick r:id="rId4"/>
          </p:cNvPr>
          <p:cNvSpPr/>
          <p:nvPr/>
        </p:nvSpPr>
        <p:spPr>
          <a:xfrm>
            <a:off x="2651760" y="24460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834640" y="26014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From Alibaba’s Amap and Token Hub, released yesterday</a:t>
            </a:r>
          </a:p>
          <a:p>
            <a:pPr algn="l">
              <a:spcAft>
                <a:spcPts val="600"/>
              </a:spcAft>
            </a:pPr>
            <a:r>
              <a:rPr sz="1200" b="0" i="0">
                <a:solidFill>
                  <a:srgbClr val="F4F0E8"/>
                </a:solidFill>
                <a:latin typeface="Calibri"/>
              </a:rPr>
              <a:t>•  Whole-body tasks: walk, bend, carry, use both hands</a:t>
            </a:r>
          </a:p>
          <a:p>
            <a:pPr algn="l">
              <a:spcAft>
                <a:spcPts val="600"/>
              </a:spcAft>
            </a:pPr>
            <a:r>
              <a:rPr sz="1200" b="0" i="0">
                <a:solidFill>
                  <a:srgbClr val="F4F0E8"/>
                </a:solidFill>
                <a:latin typeface="Calibri"/>
              </a:rPr>
              <a:t>•  Robot: Unitree G1 with five-fingered hands</a:t>
            </a:r>
          </a:p>
          <a:p>
            <a:pPr algn="l">
              <a:spcAft>
                <a:spcPts val="600"/>
              </a:spcAft>
            </a:pPr>
            <a:r>
              <a:rPr sz="1200" b="0" i="0">
                <a:solidFill>
                  <a:srgbClr val="F4F0E8"/>
                </a:solidFill>
                <a:latin typeface="Calibri"/>
              </a:rPr>
              <a:t>•  Trained mostly on HumanVerse: 500 hours of people doing everyday things</a:t>
            </a:r>
          </a:p>
        </p:txBody>
      </p:sp>
      <p:sp>
        <p:nvSpPr>
          <p:cNvPr id="8" name="Rounded Rectangle 7">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λ0 project page</a:t>
            </a:r>
          </a:p>
        </p:txBody>
      </p:sp>
      <p:sp>
        <p:nvSpPr>
          <p:cNvPr id="10" name="TextBox 9"/>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Alibaba Amap, λ0 project page (lambdahumanoid.github.io); TechNode, 26 October 2026.</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50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HumanVerse: wear the robot’s eyes</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ambda0_6.jpg">
            <a:hlinkClick r:id="rId4"/>
          </p:cNvPr>
          <p:cNvPicPr>
            <a:picLocks noChangeAspect="1"/>
          </p:cNvPicPr>
          <p:nvPr/>
        </p:nvPicPr>
        <p:blipFill>
          <a:blip r:embed="rId3"/>
          <a:stretch>
            <a:fillRect/>
          </a:stretch>
        </p:blipFill>
        <p:spPr>
          <a:xfrm>
            <a:off x="548640" y="1383029"/>
            <a:ext cx="4754880" cy="2674620"/>
          </a:xfrm>
          <a:prstGeom prst="rect">
            <a:avLst/>
          </a:prstGeom>
        </p:spPr>
      </p:pic>
      <p:sp>
        <p:nvSpPr>
          <p:cNvPr id="5" name="TextBox 4"/>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A GoPro on the neck, at the robot’s camera height</a:t>
            </a:r>
          </a:p>
          <a:p>
            <a:pPr algn="l">
              <a:spcAft>
                <a:spcPts val="600"/>
              </a:spcAft>
            </a:pPr>
            <a:r>
              <a:rPr sz="1200" b="0" i="0">
                <a:solidFill>
                  <a:srgbClr val="F4F0E8"/>
                </a:solidFill>
                <a:latin typeface="Calibri"/>
              </a:rPr>
              <a:t>•  Body tracking: 24 joints; hands: 21 joints each</a:t>
            </a:r>
          </a:p>
          <a:p>
            <a:pPr algn="l">
              <a:spcAft>
                <a:spcPts val="600"/>
              </a:spcAft>
            </a:pPr>
            <a:r>
              <a:rPr sz="1200" b="0" i="0">
                <a:solidFill>
                  <a:srgbClr val="F4F0E8"/>
                </a:solidFill>
                <a:latin typeface="Calibri"/>
              </a:rPr>
              <a:t>•  Recorded in real places, not a lab</a:t>
            </a:r>
          </a:p>
          <a:p>
            <a:pPr algn="l">
              <a:spcAft>
                <a:spcPts val="600"/>
              </a:spcAft>
            </a:pPr>
            <a:r>
              <a:rPr sz="1200" b="0" i="0">
                <a:solidFill>
                  <a:srgbClr val="F4F0E8"/>
                </a:solidFill>
                <a:latin typeface="Calibri"/>
              </a:rPr>
              <a:t>•  About 3.4× faster to collect than teleoperation</a:t>
            </a:r>
          </a:p>
        </p:txBody>
      </p:sp>
      <p:sp>
        <p:nvSpPr>
          <p:cNvPr id="6" name="Rounded Rectangle 5">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Watch the demo</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λ0 project page: HumanVerse capture setup.</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51</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λ0: three stages, from human hands to a robot body</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ambda0_4.jpg">
            <a:hlinkClick r:id="rId4"/>
          </p:cNvPr>
          <p:cNvPicPr>
            <a:picLocks noChangeAspect="1"/>
          </p:cNvPicPr>
          <p:nvPr/>
        </p:nvPicPr>
        <p:blipFill>
          <a:blip r:embed="rId3"/>
          <a:stretch>
            <a:fillRect/>
          </a:stretch>
        </p:blipFill>
        <p:spPr>
          <a:xfrm>
            <a:off x="548640" y="1971446"/>
            <a:ext cx="4754880" cy="1497787"/>
          </a:xfrm>
          <a:prstGeom prst="rect">
            <a:avLst/>
          </a:prstGeom>
        </p:spPr>
      </p:pic>
      <p:sp>
        <p:nvSpPr>
          <p:cNvPr id="5" name="TextBox 4"/>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I · Learn hands and objects from 7 first-person human datasets</a:t>
            </a:r>
          </a:p>
          <a:p>
            <a:pPr algn="l">
              <a:spcAft>
                <a:spcPts val="600"/>
              </a:spcAft>
            </a:pPr>
            <a:r>
              <a:rPr sz="1200" b="0" i="0">
                <a:solidFill>
                  <a:srgbClr val="F4F0E8"/>
                </a:solidFill>
                <a:latin typeface="Calibri"/>
              </a:rPr>
              <a:t>•  II · Translate HumanVerse into the robot’s view and joints (“alignment”)</a:t>
            </a:r>
          </a:p>
          <a:p>
            <a:pPr algn="l">
              <a:spcAft>
                <a:spcPts val="600"/>
              </a:spcAft>
            </a:pPr>
            <a:r>
              <a:rPr sz="1200" b="0" i="0">
                <a:solidFill>
                  <a:srgbClr val="F4F0E8"/>
                </a:solidFill>
                <a:latin typeface="Calibri"/>
              </a:rPr>
              <a:t>•  III · Finish on 600 real robot demos (150 per task)</a:t>
            </a:r>
          </a:p>
          <a:p>
            <a:pPr algn="l">
              <a:spcAft>
                <a:spcPts val="600"/>
              </a:spcAft>
            </a:pPr>
            <a:r>
              <a:rPr sz="1200" b="0" i="0">
                <a:solidFill>
                  <a:srgbClr val="F4F0E8"/>
                </a:solidFill>
                <a:latin typeface="Calibri"/>
              </a:rPr>
              <a:t>•  At run time: camera + instruction + body sense → whole-body motion</a:t>
            </a:r>
          </a:p>
        </p:txBody>
      </p:sp>
      <p:sp>
        <p:nvSpPr>
          <p:cNvPr id="6" name="Rounded Rectangle 5">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Watch the demo</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λ0 project page: training recipe.</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52</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λ0, by the numbers</a:t>
            </a:r>
          </a:p>
        </p:txBody>
      </p:sp>
      <p:sp>
        <p:nvSpPr>
          <p:cNvPr id="3" name="Rectangle 2"/>
          <p:cNvSpPr/>
          <p:nvPr/>
        </p:nvSpPr>
        <p:spPr>
          <a:xfrm>
            <a:off x="548640" y="1234440"/>
            <a:ext cx="1888236"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71600"/>
            <a:ext cx="1613916" cy="548640"/>
          </a:xfrm>
          <a:prstGeom prst="rect">
            <a:avLst/>
          </a:prstGeom>
          <a:noFill/>
        </p:spPr>
        <p:txBody>
          <a:bodyPr wrap="square" lIns="0" rIns="0" tIns="0" bIns="0" anchor="t">
            <a:spAutoFit/>
          </a:bodyPr>
          <a:lstStyle/>
          <a:p>
            <a:pPr algn="l"/>
            <a:r>
              <a:rPr sz="2400" b="0" i="0">
                <a:solidFill>
                  <a:srgbClr val="E7A07F"/>
                </a:solidFill>
                <a:latin typeface="Cambria"/>
              </a:rPr>
              <a:t>40.0%</a:t>
            </a:r>
          </a:p>
        </p:txBody>
      </p:sp>
      <p:sp>
        <p:nvSpPr>
          <p:cNvPr id="5" name="TextBox 4"/>
          <p:cNvSpPr txBox="1"/>
          <p:nvPr/>
        </p:nvSpPr>
        <p:spPr>
          <a:xfrm>
            <a:off x="685800" y="2011680"/>
            <a:ext cx="1613916" cy="1097280"/>
          </a:xfrm>
          <a:prstGeom prst="rect">
            <a:avLst/>
          </a:prstGeom>
          <a:noFill/>
        </p:spPr>
        <p:txBody>
          <a:bodyPr wrap="square" lIns="0" rIns="0" tIns="0" bIns="0" anchor="t">
            <a:spAutoFit/>
          </a:bodyPr>
          <a:lstStyle/>
          <a:p>
            <a:pPr algn="l"/>
            <a:r>
              <a:rPr sz="1000" b="0" i="0">
                <a:solidFill>
                  <a:srgbClr val="CFC8BA"/>
                </a:solidFill>
                <a:latin typeface="Calibri"/>
              </a:rPr>
              <a:t>success of the strongest baseline (π0.5) on 4 real tasks</a:t>
            </a:r>
          </a:p>
        </p:txBody>
      </p:sp>
      <p:sp>
        <p:nvSpPr>
          <p:cNvPr id="6" name="Rectangle 5"/>
          <p:cNvSpPr/>
          <p:nvPr/>
        </p:nvSpPr>
        <p:spPr>
          <a:xfrm>
            <a:off x="2601468" y="1234440"/>
            <a:ext cx="1888236" cy="1920240"/>
          </a:xfrm>
          <a:prstGeom prst="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738628" y="1371600"/>
            <a:ext cx="1613916" cy="548640"/>
          </a:xfrm>
          <a:prstGeom prst="rect">
            <a:avLst/>
          </a:prstGeom>
          <a:noFill/>
        </p:spPr>
        <p:txBody>
          <a:bodyPr wrap="square" lIns="0" rIns="0" tIns="0" bIns="0" anchor="t">
            <a:spAutoFit/>
          </a:bodyPr>
          <a:lstStyle/>
          <a:p>
            <a:pPr algn="l"/>
            <a:r>
              <a:rPr sz="2400" b="0" i="0">
                <a:solidFill>
                  <a:srgbClr val="FBF3EC"/>
                </a:solidFill>
                <a:latin typeface="Cambria"/>
              </a:rPr>
              <a:t>62.5%</a:t>
            </a:r>
          </a:p>
        </p:txBody>
      </p:sp>
      <p:sp>
        <p:nvSpPr>
          <p:cNvPr id="8" name="TextBox 7"/>
          <p:cNvSpPr txBox="1"/>
          <p:nvPr/>
        </p:nvSpPr>
        <p:spPr>
          <a:xfrm>
            <a:off x="2738628" y="2011680"/>
            <a:ext cx="1613916" cy="1097280"/>
          </a:xfrm>
          <a:prstGeom prst="rect">
            <a:avLst/>
          </a:prstGeom>
          <a:noFill/>
        </p:spPr>
        <p:txBody>
          <a:bodyPr wrap="square" lIns="0" rIns="0" tIns="0" bIns="0" anchor="t">
            <a:spAutoFit/>
          </a:bodyPr>
          <a:lstStyle/>
          <a:p>
            <a:pPr algn="l"/>
            <a:r>
              <a:rPr sz="1000" b="0" i="0">
                <a:solidFill>
                  <a:srgbClr val="FBF3EC"/>
                </a:solidFill>
                <a:latin typeface="Calibri"/>
              </a:rPr>
              <a:t>λ0: 25 of 40 real trials</a:t>
            </a:r>
          </a:p>
        </p:txBody>
      </p:sp>
      <p:sp>
        <p:nvSpPr>
          <p:cNvPr id="9" name="Rectangle 8"/>
          <p:cNvSpPr/>
          <p:nvPr/>
        </p:nvSpPr>
        <p:spPr>
          <a:xfrm>
            <a:off x="4654296" y="1234440"/>
            <a:ext cx="1888236"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791456" y="1371600"/>
            <a:ext cx="1613916" cy="548640"/>
          </a:xfrm>
          <a:prstGeom prst="rect">
            <a:avLst/>
          </a:prstGeom>
          <a:noFill/>
        </p:spPr>
        <p:txBody>
          <a:bodyPr wrap="square" lIns="0" rIns="0" tIns="0" bIns="0" anchor="t">
            <a:spAutoFit/>
          </a:bodyPr>
          <a:lstStyle/>
          <a:p>
            <a:pPr algn="l"/>
            <a:r>
              <a:rPr sz="2400" b="0" i="0">
                <a:solidFill>
                  <a:srgbClr val="E7A07F"/>
                </a:solidFill>
                <a:latin typeface="Cambria"/>
              </a:rPr>
              <a:t>22.5%</a:t>
            </a:r>
          </a:p>
        </p:txBody>
      </p:sp>
      <p:sp>
        <p:nvSpPr>
          <p:cNvPr id="11" name="TextBox 10"/>
          <p:cNvSpPr txBox="1"/>
          <p:nvPr/>
        </p:nvSpPr>
        <p:spPr>
          <a:xfrm>
            <a:off x="4791456" y="2011680"/>
            <a:ext cx="1613916" cy="1097280"/>
          </a:xfrm>
          <a:prstGeom prst="rect">
            <a:avLst/>
          </a:prstGeom>
          <a:noFill/>
        </p:spPr>
        <p:txBody>
          <a:bodyPr wrap="square" lIns="0" rIns="0" tIns="0" bIns="0" anchor="t">
            <a:spAutoFit/>
          </a:bodyPr>
          <a:lstStyle/>
          <a:p>
            <a:pPr algn="l"/>
            <a:r>
              <a:rPr sz="1000" b="0" i="0">
                <a:solidFill>
                  <a:srgbClr val="CFC8BA"/>
                </a:solidFill>
                <a:latin typeface="Calibri"/>
              </a:rPr>
              <a:t>λ0 without stage II (no human-to-robot translation)</a:t>
            </a:r>
          </a:p>
        </p:txBody>
      </p:sp>
      <p:sp>
        <p:nvSpPr>
          <p:cNvPr id="12" name="Rectangle 11"/>
          <p:cNvSpPr/>
          <p:nvPr/>
        </p:nvSpPr>
        <p:spPr>
          <a:xfrm>
            <a:off x="6707124" y="1234440"/>
            <a:ext cx="1888236" cy="1920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844284" y="1371600"/>
            <a:ext cx="1613916" cy="548640"/>
          </a:xfrm>
          <a:prstGeom prst="rect">
            <a:avLst/>
          </a:prstGeom>
          <a:noFill/>
        </p:spPr>
        <p:txBody>
          <a:bodyPr wrap="square" lIns="0" rIns="0" tIns="0" bIns="0" anchor="t">
            <a:spAutoFit/>
          </a:bodyPr>
          <a:lstStyle/>
          <a:p>
            <a:pPr algn="l"/>
            <a:r>
              <a:rPr sz="2400" b="0" i="0">
                <a:solidFill>
                  <a:srgbClr val="E7A07F"/>
                </a:solidFill>
                <a:latin typeface="Cambria"/>
              </a:rPr>
              <a:t>15.0%</a:t>
            </a:r>
          </a:p>
        </p:txBody>
      </p:sp>
      <p:sp>
        <p:nvSpPr>
          <p:cNvPr id="14" name="TextBox 13"/>
          <p:cNvSpPr txBox="1"/>
          <p:nvPr/>
        </p:nvSpPr>
        <p:spPr>
          <a:xfrm>
            <a:off x="6844284" y="2011680"/>
            <a:ext cx="1613916" cy="1097280"/>
          </a:xfrm>
          <a:prstGeom prst="rect">
            <a:avLst/>
          </a:prstGeom>
          <a:noFill/>
        </p:spPr>
        <p:txBody>
          <a:bodyPr wrap="square" lIns="0" rIns="0" tIns="0" bIns="0" anchor="t">
            <a:spAutoFit/>
          </a:bodyPr>
          <a:lstStyle/>
          <a:p>
            <a:pPr algn="l"/>
            <a:r>
              <a:rPr sz="1000" b="0" i="0">
                <a:solidFill>
                  <a:srgbClr val="CFC8BA"/>
                </a:solidFill>
                <a:latin typeface="Calibri"/>
              </a:rPr>
              <a:t>λ0 without any human-data pretraining</a:t>
            </a:r>
          </a:p>
        </p:txBody>
      </p:sp>
      <p:sp>
        <p:nvSpPr>
          <p:cNvPr id="15" name="TextBox 14"/>
          <p:cNvSpPr txBox="1"/>
          <p:nvPr/>
        </p:nvSpPr>
        <p:spPr>
          <a:xfrm>
            <a:off x="548640" y="3383280"/>
            <a:ext cx="8046720" cy="1005840"/>
          </a:xfrm>
          <a:prstGeom prst="rect">
            <a:avLst/>
          </a:prstGeom>
          <a:noFill/>
        </p:spPr>
        <p:txBody>
          <a:bodyPr wrap="square" lIns="0" rIns="0" tIns="0" bIns="0" anchor="t">
            <a:spAutoFit/>
          </a:bodyPr>
          <a:lstStyle/>
          <a:p>
            <a:pPr algn="l"/>
            <a:r>
              <a:rPr sz="1200" b="0" i="0">
                <a:solidFill>
                  <a:srgbClr val="CFC8BA"/>
                </a:solidFill>
                <a:latin typeface="Calibri"/>
              </a:rPr>
              <a:t>The ablation is the lesson: remove the human video and success falls from 62.5% to 15%. Human video is not decoration; it is most of the skill.</a:t>
            </a:r>
          </a:p>
        </p:txBody>
      </p:sp>
      <p:sp>
        <p:nvSpPr>
          <p:cNvPr id="16" name="TextBox 15"/>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7" name="TextBox 16"/>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53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Gemini 4 Argon (13 Oct): watch a video, write a simulator</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argon_1.jpg">
            <a:hlinkClick r:id="rId4"/>
          </p:cNvPr>
          <p:cNvPicPr>
            <a:picLocks noChangeAspect="1"/>
          </p:cNvPicPr>
          <p:nvPr/>
        </p:nvPicPr>
        <p:blipFill>
          <a:blip r:embed="rId3"/>
          <a:stretch>
            <a:fillRect/>
          </a:stretch>
        </p:blipFill>
        <p:spPr>
          <a:xfrm>
            <a:off x="548640" y="1383029"/>
            <a:ext cx="4754880" cy="2674620"/>
          </a:xfrm>
          <a:prstGeom prst="rect">
            <a:avLst/>
          </a:prstGeom>
        </p:spPr>
      </p:pic>
      <p:sp>
        <p:nvSpPr>
          <p:cNvPr id="5" name="Oval 4">
            <a:hlinkClick r:id="rId4"/>
          </p:cNvPr>
          <p:cNvSpPr/>
          <p:nvPr/>
        </p:nvSpPr>
        <p:spPr>
          <a:xfrm>
            <a:off x="2651760" y="24460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834640" y="26014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A general Gemini model with strong physical reasoning</a:t>
            </a:r>
          </a:p>
          <a:p>
            <a:pPr algn="l">
              <a:spcAft>
                <a:spcPts val="600"/>
              </a:spcAft>
            </a:pPr>
            <a:r>
              <a:rPr sz="1200" b="0" i="0">
                <a:solidFill>
                  <a:srgbClr val="F4F0E8"/>
                </a:solidFill>
                <a:latin typeface="Calibri"/>
              </a:rPr>
              <a:t>•  Turns robot camera feeds, human video, even a sketch into a MuJoCo simulation</a:t>
            </a:r>
          </a:p>
          <a:p>
            <a:pPr algn="l">
              <a:spcAft>
                <a:spcPts val="600"/>
              </a:spcAft>
            </a:pPr>
            <a:r>
              <a:rPr sz="1200" b="0" i="0">
                <a:solidFill>
                  <a:srgbClr val="F4F0E8"/>
                </a:solidFill>
                <a:latin typeface="Calibri"/>
              </a:rPr>
              <a:t>•  Writes control code; practises in sim; improves real success (56% → 75% in one demo)</a:t>
            </a:r>
          </a:p>
          <a:p>
            <a:pPr algn="l">
              <a:spcAft>
                <a:spcPts val="600"/>
              </a:spcAft>
            </a:pPr>
            <a:r>
              <a:rPr sz="1200" b="0" i="0">
                <a:solidFill>
                  <a:srgbClr val="F4F0E8"/>
                </a:solidFill>
                <a:latin typeface="Calibri"/>
              </a:rPr>
              <a:t>•  Available in the Gemini API and AI Studio</a:t>
            </a:r>
          </a:p>
        </p:txBody>
      </p:sp>
      <p:sp>
        <p:nvSpPr>
          <p:cNvPr id="8" name="Rounded Rectangle 7">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Argon robotics demos</a:t>
            </a:r>
          </a:p>
        </p:txBody>
      </p:sp>
      <p:sp>
        <p:nvSpPr>
          <p:cNvPr id="10" name="TextBox 9"/>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Google for Developers, “Gemini 4 Argon for robotics”, 13 October 2026.</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54</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Argon demos: video → simulation → robot</a:t>
            </a:r>
          </a:p>
        </p:txBody>
      </p:sp>
      <p:sp>
        <p:nvSpPr>
          <p:cNvPr id="3" name="Rectangle 2"/>
          <p:cNvSpPr/>
          <p:nvPr/>
        </p:nvSpPr>
        <p:spPr>
          <a:xfrm>
            <a:off x="548640" y="1051560"/>
            <a:ext cx="3931920" cy="109728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argon_2.jpg">
            <a:hlinkClick r:id="rId4"/>
          </p:cNvPr>
          <p:cNvPicPr>
            <a:picLocks noChangeAspect="1"/>
          </p:cNvPicPr>
          <p:nvPr/>
        </p:nvPicPr>
        <p:blipFill>
          <a:blip r:embed="rId3"/>
          <a:stretch>
            <a:fillRect/>
          </a:stretch>
        </p:blipFill>
        <p:spPr>
          <a:xfrm>
            <a:off x="852054" y="1051560"/>
            <a:ext cx="3325090" cy="1097280"/>
          </a:xfrm>
          <a:prstGeom prst="rect">
            <a:avLst/>
          </a:prstGeom>
        </p:spPr>
      </p:pic>
      <p:sp>
        <p:nvSpPr>
          <p:cNvPr id="5" name="Oval 4">
            <a:hlinkClick r:id="rId4"/>
          </p:cNvPr>
          <p:cNvSpPr/>
          <p:nvPr/>
        </p:nvSpPr>
        <p:spPr>
          <a:xfrm>
            <a:off x="2240280" y="132588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423160" y="148132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2194559"/>
            <a:ext cx="3931920" cy="274320"/>
          </a:xfrm>
          <a:prstGeom prst="rect">
            <a:avLst/>
          </a:prstGeom>
          <a:noFill/>
        </p:spPr>
        <p:txBody>
          <a:bodyPr wrap="square" lIns="0" rIns="0" tIns="0" bIns="0" anchor="t">
            <a:spAutoFit/>
          </a:bodyPr>
          <a:lstStyle/>
          <a:p>
            <a:pPr algn="ctr"/>
            <a:r>
              <a:rPr sz="950" b="0" i="0">
                <a:solidFill>
                  <a:srgbClr val="CFC8BA"/>
                </a:solidFill>
                <a:latin typeface="Calibri"/>
              </a:rPr>
              <a:t>Sketch → simulation of a humanoid throwing a ball</a:t>
            </a:r>
          </a:p>
        </p:txBody>
      </p:sp>
      <p:sp>
        <p:nvSpPr>
          <p:cNvPr id="8" name="Rectangle 7"/>
          <p:cNvSpPr/>
          <p:nvPr/>
        </p:nvSpPr>
        <p:spPr>
          <a:xfrm>
            <a:off x="4663440" y="1051560"/>
            <a:ext cx="3931920" cy="109728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argon_6.jpg">
            <a:hlinkClick r:id="rId4"/>
          </p:cNvPr>
          <p:cNvPicPr>
            <a:picLocks noChangeAspect="1"/>
          </p:cNvPicPr>
          <p:nvPr/>
        </p:nvPicPr>
        <p:blipFill>
          <a:blip r:embed="rId5"/>
          <a:stretch>
            <a:fillRect/>
          </a:stretch>
        </p:blipFill>
        <p:spPr>
          <a:xfrm>
            <a:off x="5359790" y="1051560"/>
            <a:ext cx="2539218" cy="1097280"/>
          </a:xfrm>
          <a:prstGeom prst="rect">
            <a:avLst/>
          </a:prstGeom>
        </p:spPr>
      </p:pic>
      <p:sp>
        <p:nvSpPr>
          <p:cNvPr id="10" name="Oval 9">
            <a:hlinkClick r:id="rId4"/>
          </p:cNvPr>
          <p:cNvSpPr/>
          <p:nvPr/>
        </p:nvSpPr>
        <p:spPr>
          <a:xfrm>
            <a:off x="6355080" y="132588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Isosceles Triangle 10">
            <a:hlinkClick r:id="rId4"/>
          </p:cNvPr>
          <p:cNvSpPr/>
          <p:nvPr/>
        </p:nvSpPr>
        <p:spPr>
          <a:xfrm rot="5400000">
            <a:off x="6537960" y="148132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3440" y="2194559"/>
            <a:ext cx="3931920" cy="274320"/>
          </a:xfrm>
          <a:prstGeom prst="rect">
            <a:avLst/>
          </a:prstGeom>
          <a:noFill/>
        </p:spPr>
        <p:txBody>
          <a:bodyPr wrap="square" lIns="0" rIns="0" tIns="0" bIns="0" anchor="t">
            <a:spAutoFit/>
          </a:bodyPr>
          <a:lstStyle/>
          <a:p>
            <a:pPr algn="ctr"/>
            <a:r>
              <a:rPr sz="950" b="0" i="0">
                <a:solidFill>
                  <a:srgbClr val="CFC8BA"/>
                </a:solidFill>
                <a:latin typeface="Calibri"/>
              </a:rPr>
              <a:t>Robot camera feeds → a calibrated simulated twin</a:t>
            </a:r>
          </a:p>
        </p:txBody>
      </p:sp>
      <p:sp>
        <p:nvSpPr>
          <p:cNvPr id="13" name="Rectangle 12"/>
          <p:cNvSpPr/>
          <p:nvPr/>
        </p:nvSpPr>
        <p:spPr>
          <a:xfrm>
            <a:off x="548640" y="2651759"/>
            <a:ext cx="3931920" cy="109728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argon_4.jpg">
            <a:hlinkClick r:id="rId4"/>
          </p:cNvPr>
          <p:cNvPicPr>
            <a:picLocks noChangeAspect="1"/>
          </p:cNvPicPr>
          <p:nvPr/>
        </p:nvPicPr>
        <p:blipFill>
          <a:blip r:embed="rId6"/>
          <a:stretch>
            <a:fillRect/>
          </a:stretch>
        </p:blipFill>
        <p:spPr>
          <a:xfrm>
            <a:off x="548640" y="2660989"/>
            <a:ext cx="3931920" cy="1078820"/>
          </a:xfrm>
          <a:prstGeom prst="rect">
            <a:avLst/>
          </a:prstGeom>
        </p:spPr>
      </p:pic>
      <p:sp>
        <p:nvSpPr>
          <p:cNvPr id="15" name="Oval 14">
            <a:hlinkClick r:id="rId4"/>
          </p:cNvPr>
          <p:cNvSpPr/>
          <p:nvPr/>
        </p:nvSpPr>
        <p:spPr>
          <a:xfrm>
            <a:off x="2240280" y="2926079"/>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Isosceles Triangle 15">
            <a:hlinkClick r:id="rId4"/>
          </p:cNvPr>
          <p:cNvSpPr/>
          <p:nvPr/>
        </p:nvSpPr>
        <p:spPr>
          <a:xfrm rot="5400000">
            <a:off x="2423160" y="3081527"/>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48640" y="3794759"/>
            <a:ext cx="3931920" cy="274320"/>
          </a:xfrm>
          <a:prstGeom prst="rect">
            <a:avLst/>
          </a:prstGeom>
          <a:noFill/>
        </p:spPr>
        <p:txBody>
          <a:bodyPr wrap="square" lIns="0" rIns="0" tIns="0" bIns="0" anchor="t">
            <a:spAutoFit/>
          </a:bodyPr>
          <a:lstStyle/>
          <a:p>
            <a:pPr algn="ctr"/>
            <a:r>
              <a:rPr sz="950" b="0" i="0">
                <a:solidFill>
                  <a:srgbClr val="CFC8BA"/>
                </a:solidFill>
                <a:latin typeface="Calibri"/>
              </a:rPr>
              <a:t>Steering a world model to spell A-R-G-O-N</a:t>
            </a:r>
          </a:p>
        </p:txBody>
      </p:sp>
      <p:sp>
        <p:nvSpPr>
          <p:cNvPr id="18" name="Rectangle 17"/>
          <p:cNvSpPr/>
          <p:nvPr/>
        </p:nvSpPr>
        <p:spPr>
          <a:xfrm>
            <a:off x="4663440" y="2651759"/>
            <a:ext cx="3931920" cy="109728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argon_5.jpg">
            <a:hlinkClick r:id="rId4"/>
          </p:cNvPr>
          <p:cNvPicPr>
            <a:picLocks noChangeAspect="1"/>
          </p:cNvPicPr>
          <p:nvPr/>
        </p:nvPicPr>
        <p:blipFill>
          <a:blip r:embed="rId7"/>
          <a:stretch>
            <a:fillRect/>
          </a:stretch>
        </p:blipFill>
        <p:spPr>
          <a:xfrm>
            <a:off x="5420276" y="2651759"/>
            <a:ext cx="2418247" cy="1097280"/>
          </a:xfrm>
          <a:prstGeom prst="rect">
            <a:avLst/>
          </a:prstGeom>
        </p:spPr>
      </p:pic>
      <p:sp>
        <p:nvSpPr>
          <p:cNvPr id="20" name="Oval 19">
            <a:hlinkClick r:id="rId4"/>
          </p:cNvPr>
          <p:cNvSpPr/>
          <p:nvPr/>
        </p:nvSpPr>
        <p:spPr>
          <a:xfrm>
            <a:off x="6355080" y="2926079"/>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Isosceles Triangle 20">
            <a:hlinkClick r:id="rId4"/>
          </p:cNvPr>
          <p:cNvSpPr/>
          <p:nvPr/>
        </p:nvSpPr>
        <p:spPr>
          <a:xfrm rot="5400000">
            <a:off x="6537960" y="3081527"/>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663440" y="3794759"/>
            <a:ext cx="3931920" cy="274320"/>
          </a:xfrm>
          <a:prstGeom prst="rect">
            <a:avLst/>
          </a:prstGeom>
          <a:noFill/>
        </p:spPr>
        <p:txBody>
          <a:bodyPr wrap="square" lIns="0" rIns="0" tIns="0" bIns="0" anchor="t">
            <a:spAutoFit/>
          </a:bodyPr>
          <a:lstStyle/>
          <a:p>
            <a:pPr algn="ctr"/>
            <a:r>
              <a:rPr sz="950" b="0" i="0">
                <a:solidFill>
                  <a:srgbClr val="CFC8BA"/>
                </a:solidFill>
                <a:latin typeface="Calibri"/>
              </a:rPr>
              <a:t>SO-101 arm improves itself: 58.9 s → 22.9 s → 17.4 s</a:t>
            </a:r>
          </a:p>
        </p:txBody>
      </p:sp>
      <p:sp>
        <p:nvSpPr>
          <p:cNvPr id="23" name="TextBox 22"/>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Google for Developers, “Gemini 4 Argon for robotics”, 13 October 2026 (demo videos).</a:t>
            </a:r>
          </a:p>
        </p:txBody>
      </p:sp>
      <p:sp>
        <p:nvSpPr>
          <p:cNvPr id="24" name="TextBox 23"/>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5" name="TextBox 24"/>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55</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Watch one person play cornhole, then do it</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argon_3.jpg">
            <a:hlinkClick r:id="rId4"/>
          </p:cNvPr>
          <p:cNvPicPr>
            <a:picLocks noChangeAspect="1"/>
          </p:cNvPicPr>
          <p:nvPr/>
        </p:nvPicPr>
        <p:blipFill>
          <a:blip r:embed="rId3"/>
          <a:stretch>
            <a:fillRect/>
          </a:stretch>
        </p:blipFill>
        <p:spPr>
          <a:xfrm>
            <a:off x="548640" y="1178718"/>
            <a:ext cx="4754880" cy="3083242"/>
          </a:xfrm>
          <a:prstGeom prst="rect">
            <a:avLst/>
          </a:prstGeom>
        </p:spPr>
      </p:pic>
      <p:sp>
        <p:nvSpPr>
          <p:cNvPr id="5" name="Oval 4">
            <a:hlinkClick r:id="rId4"/>
          </p:cNvPr>
          <p:cNvSpPr/>
          <p:nvPr/>
        </p:nvSpPr>
        <p:spPr>
          <a:xfrm>
            <a:off x="2651760" y="24460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834640" y="26014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Argon watches a raw video of a person playing cornhole</a:t>
            </a:r>
          </a:p>
          <a:p>
            <a:pPr algn="l">
              <a:spcAft>
                <a:spcPts val="600"/>
              </a:spcAft>
            </a:pPr>
            <a:r>
              <a:rPr sz="1200" b="0" i="0">
                <a:solidFill>
                  <a:srgbClr val="F4F0E8"/>
                </a:solidFill>
                <a:latin typeface="Calibri"/>
              </a:rPr>
              <a:t>•  Maps the space and works out whole-body joint motion</a:t>
            </a:r>
          </a:p>
          <a:p>
            <a:pPr algn="l">
              <a:spcAft>
                <a:spcPts val="600"/>
              </a:spcAft>
            </a:pPr>
            <a:r>
              <a:rPr sz="1200" b="0" i="0">
                <a:solidFill>
                  <a:srgbClr val="F4F0E8"/>
                </a:solidFill>
                <a:latin typeface="Calibri"/>
              </a:rPr>
              <a:t>•  Writes the simulation itself → trains → Apptronik Apollo</a:t>
            </a:r>
          </a:p>
          <a:p>
            <a:pPr algn="l">
              <a:spcAft>
                <a:spcPts val="600"/>
              </a:spcAft>
            </a:pPr>
            <a:r>
              <a:rPr sz="1200" b="0" i="0">
                <a:solidFill>
                  <a:srgbClr val="F4F0E8"/>
                </a:solidFill>
                <a:latin typeface="Calibri"/>
              </a:rPr>
              <a:t>•  Real trial: seven throws in a row on target</a:t>
            </a:r>
          </a:p>
        </p:txBody>
      </p:sp>
      <p:sp>
        <p:nvSpPr>
          <p:cNvPr id="8" name="Rounded Rectangle 7">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Apollo cornhole (Oct 22)</a:t>
            </a:r>
          </a:p>
        </p:txBody>
      </p:sp>
      <p:sp>
        <p:nvSpPr>
          <p:cNvPr id="10" name="TextBox 9"/>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Robotics &amp; Automation News, 22 October 2026, on Google DeepMind and Apptronik.</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56</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Gemini Robotics 2 (July): one model for the whole body</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gr2_2.jpg">
            <a:hlinkClick r:id="rId4"/>
          </p:cNvPr>
          <p:cNvPicPr>
            <a:picLocks noChangeAspect="1"/>
          </p:cNvPicPr>
          <p:nvPr/>
        </p:nvPicPr>
        <p:blipFill>
          <a:blip r:embed="rId3"/>
          <a:stretch>
            <a:fillRect/>
          </a:stretch>
        </p:blipFill>
        <p:spPr>
          <a:xfrm>
            <a:off x="548640" y="1383029"/>
            <a:ext cx="4754880" cy="2674620"/>
          </a:xfrm>
          <a:prstGeom prst="rect">
            <a:avLst/>
          </a:prstGeom>
        </p:spPr>
      </p:pic>
      <p:sp>
        <p:nvSpPr>
          <p:cNvPr id="5" name="Oval 4">
            <a:hlinkClick r:id="rId4"/>
          </p:cNvPr>
          <p:cNvSpPr/>
          <p:nvPr/>
        </p:nvSpPr>
        <p:spPr>
          <a:xfrm>
            <a:off x="2651760" y="24460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834640" y="26014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VLA that walks and manipulates: “put the watering can in the green bin on the bottom shelf”</a:t>
            </a:r>
          </a:p>
          <a:p>
            <a:pPr algn="l">
              <a:spcAft>
                <a:spcPts val="600"/>
              </a:spcAft>
            </a:pPr>
            <a:r>
              <a:rPr sz="1200" b="0" i="0">
                <a:solidFill>
                  <a:srgbClr val="F4F0E8"/>
                </a:solidFill>
                <a:latin typeface="Calibri"/>
              </a:rPr>
              <a:t>•  ER 2 plans and checks progress; the VLA acts</a:t>
            </a:r>
          </a:p>
          <a:p>
            <a:pPr algn="l">
              <a:spcAft>
                <a:spcPts val="600"/>
              </a:spcAft>
            </a:pPr>
            <a:r>
              <a:rPr sz="1200" b="0" i="0">
                <a:solidFill>
                  <a:srgbClr val="F4F0E8"/>
                </a:solidFill>
                <a:latin typeface="Calibri"/>
              </a:rPr>
              <a:t>•  Adapts to a new robot body with fewer than ~200 examples</a:t>
            </a:r>
          </a:p>
          <a:p>
            <a:pPr algn="l">
              <a:spcAft>
                <a:spcPts val="600"/>
              </a:spcAft>
            </a:pPr>
            <a:r>
              <a:rPr sz="1200" b="0" i="0">
                <a:solidFill>
                  <a:srgbClr val="F4F0E8"/>
                </a:solidFill>
                <a:latin typeface="Calibri"/>
              </a:rPr>
              <a:t>•  Lecture 03, slide 86, in motion</a:t>
            </a:r>
          </a:p>
        </p:txBody>
      </p:sp>
      <p:sp>
        <p:nvSpPr>
          <p:cNvPr id="8" name="Rounded Rectangle 7">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Gemini Robotics 2</a:t>
            </a:r>
          </a:p>
        </p:txBody>
      </p:sp>
      <p:sp>
        <p:nvSpPr>
          <p:cNvPr id="10" name="TextBox 9"/>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Google DeepMind, Gemini Robotics 2, 30 July 2026; The Robot Report, 2 August 2026.</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57</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π0.7 and the Pi API: robot brains as a service</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pi07_2.jpg">
            <a:hlinkClick r:id="rId4"/>
          </p:cNvPr>
          <p:cNvPicPr>
            <a:picLocks noChangeAspect="1"/>
          </p:cNvPicPr>
          <p:nvPr/>
        </p:nvPicPr>
        <p:blipFill>
          <a:blip r:embed="rId3"/>
          <a:stretch>
            <a:fillRect/>
          </a:stretch>
        </p:blipFill>
        <p:spPr>
          <a:xfrm>
            <a:off x="840105" y="1051560"/>
            <a:ext cx="4171950" cy="3337560"/>
          </a:xfrm>
          <a:prstGeom prst="rect">
            <a:avLst/>
          </a:prstGeom>
        </p:spPr>
      </p:pic>
      <p:sp>
        <p:nvSpPr>
          <p:cNvPr id="5" name="Oval 4">
            <a:hlinkClick r:id="rId4"/>
          </p:cNvPr>
          <p:cNvSpPr/>
          <p:nvPr/>
        </p:nvSpPr>
        <p:spPr>
          <a:xfrm>
            <a:off x="2651760" y="24460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834640" y="26014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π0.7 (April): steer with more than words: speed, quality, subgoal images</a:t>
            </a:r>
          </a:p>
          <a:p>
            <a:pPr algn="l">
              <a:spcAft>
                <a:spcPts val="600"/>
              </a:spcAft>
            </a:pPr>
            <a:r>
              <a:rPr sz="1200" b="0" i="0">
                <a:solidFill>
                  <a:srgbClr val="F4F0E8"/>
                </a:solidFill>
                <a:latin typeface="Calibri"/>
              </a:rPr>
              <a:t>•  Folded laundry on a robot with no laundry training data</a:t>
            </a:r>
          </a:p>
          <a:p>
            <a:pPr algn="l">
              <a:spcAft>
                <a:spcPts val="600"/>
              </a:spcAft>
            </a:pPr>
            <a:r>
              <a:rPr sz="1200" b="0" i="0">
                <a:solidFill>
                  <a:srgbClr val="F4F0E8"/>
                </a:solidFill>
                <a:latin typeface="Calibri"/>
              </a:rPr>
              <a:t>•  Pi API beta (13 Oct): upload demos → fine-tune → hosted inference</a:t>
            </a:r>
          </a:p>
          <a:p>
            <a:pPr algn="l">
              <a:spcAft>
                <a:spcPts val="600"/>
              </a:spcAft>
            </a:pPr>
            <a:r>
              <a:rPr sz="1200" b="0" i="0">
                <a:solidFill>
                  <a:srgbClr val="F4F0E8"/>
                </a:solidFill>
                <a:latin typeface="Calibri"/>
              </a:rPr>
              <a:t>•  Older π0 / π0.5 weights are open (openpi, Apache-2.0)</a:t>
            </a:r>
          </a:p>
        </p:txBody>
      </p:sp>
      <p:sp>
        <p:nvSpPr>
          <p:cNvPr id="8" name="Rounded Rectangle 7">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Physical Intelligence</a:t>
            </a:r>
          </a:p>
        </p:txBody>
      </p:sp>
      <p:sp>
        <p:nvSpPr>
          <p:cNvPr id="10" name="TextBox 9"/>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Physical Intelligence, π0.7 (16 April 2026) and Pi API beta (13 October 2026); openpi on GitHub.</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58</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Under the hood: why copying plateaus around 80%</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s224r17_7.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THE LAST 20%</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Imitation-trained VLAs often plateau around 80% reliability</a:t>
            </a:r>
          </a:p>
          <a:p>
            <a:pPr algn="l">
              <a:spcAft>
                <a:spcPts val="700"/>
              </a:spcAft>
            </a:pPr>
            <a:r>
              <a:rPr sz="1100" b="0" i="0">
                <a:solidFill>
                  <a:srgbClr val="F4F0E8"/>
                </a:solidFill>
                <a:latin typeface="Calibri"/>
              </a:rPr>
              <a:t>A home or factory needs 99%+</a:t>
            </a:r>
          </a:p>
          <a:p>
            <a:pPr algn="l">
              <a:spcAft>
                <a:spcPts val="700"/>
              </a:spcAft>
            </a:pPr>
            <a:r>
              <a:rPr sz="1100" b="0" i="0">
                <a:solidFill>
                  <a:srgbClr val="F4F0E8"/>
                </a:solidFill>
                <a:latin typeface="Calibri"/>
              </a:rPr>
              <a:t>Copying can’t be better than the demos</a:t>
            </a:r>
          </a:p>
          <a:p>
            <a:pPr algn="l">
              <a:spcAft>
                <a:spcPts val="700"/>
              </a:spcAft>
            </a:pPr>
            <a:r>
              <a:rPr sz="1100" b="0" i="0">
                <a:solidFill>
                  <a:srgbClr val="F4F0E8"/>
                </a:solidFill>
                <a:latin typeface="Calibri"/>
              </a:rPr>
              <a:t>So: let the robot practise and learn from its own attempts (RL)</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Stanford CS 224R Deep RL, Lecture 17 "RL for Robot Foundation Models" (Chelsea Finn, Spring 2026). cs224r.stanford.edu</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59</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Practice beats copying: RL roughly doubles throughput</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s224r17_16.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π*0.6 RESULT</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Fit a value function: “is this going well?”</a:t>
            </a:r>
          </a:p>
          <a:p>
            <a:pPr algn="l">
              <a:spcAft>
                <a:spcPts val="700"/>
              </a:spcAft>
            </a:pPr>
            <a:r>
              <a:rPr sz="1100" b="0" i="0">
                <a:solidFill>
                  <a:srgbClr val="F4F0E8"/>
                </a:solidFill>
                <a:latin typeface="Calibri"/>
              </a:rPr>
              <a:t>Fine-tune on what worked</a:t>
            </a:r>
          </a:p>
          <a:p>
            <a:pPr algn="l">
              <a:spcAft>
                <a:spcPts val="700"/>
              </a:spcAft>
            </a:pPr>
            <a:r>
              <a:rPr sz="1100" b="0" i="0">
                <a:solidFill>
                  <a:srgbClr val="F4F0E8"/>
                </a:solidFill>
                <a:latin typeface="Calibri"/>
              </a:rPr>
              <a:t>About 2× throughput vs. imitation alone, on real tasks</a:t>
            </a:r>
          </a:p>
          <a:p>
            <a:pPr algn="l">
              <a:spcAft>
                <a:spcPts val="700"/>
              </a:spcAft>
            </a:pPr>
            <a:r>
              <a:rPr sz="1100" b="0" i="0">
                <a:solidFill>
                  <a:srgbClr val="F4F0E8"/>
                </a:solidFill>
                <a:latin typeface="Calibri"/>
              </a:rPr>
              <a:t>Where world models help: practise in imagination, not on real dishes</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Stanford CS 224R Deep RL, Lecture 17 "RL for Robot Foundation Models" (Chelsea Finn, Spring 2026). cs224r.stanford.edu</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60</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Three ways to teach a robot, 2026</a:t>
            </a:r>
          </a:p>
        </p:txBody>
      </p:sp>
      <p:sp>
        <p:nvSpPr>
          <p:cNvPr id="3" name="Rectangle 2"/>
          <p:cNvSpPr/>
          <p:nvPr/>
        </p:nvSpPr>
        <p:spPr>
          <a:xfrm>
            <a:off x="548640" y="1097280"/>
            <a:ext cx="2572512"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1</a:t>
            </a:r>
          </a:p>
        </p:txBody>
      </p:sp>
      <p:sp>
        <p:nvSpPr>
          <p:cNvPr id="5" name="TextBox 4"/>
          <p:cNvSpPr txBox="1"/>
          <p:nvPr/>
        </p:nvSpPr>
        <p:spPr>
          <a:xfrm>
            <a:off x="1280160"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Steer it (teleoperation)</a:t>
            </a:r>
          </a:p>
        </p:txBody>
      </p:sp>
      <p:sp>
        <p:nvSpPr>
          <p:cNvPr id="6" name="TextBox 5"/>
          <p:cNvSpPr txBox="1"/>
          <p:nvPr/>
        </p:nvSpPr>
        <p:spPr>
          <a:xfrm>
            <a:off x="1280160" y="1700784"/>
            <a:ext cx="1703832" cy="2606039"/>
          </a:xfrm>
          <a:prstGeom prst="rect">
            <a:avLst/>
          </a:prstGeom>
          <a:noFill/>
        </p:spPr>
        <p:txBody>
          <a:bodyPr wrap="square" lIns="0" rIns="0" tIns="0" bIns="0" anchor="t">
            <a:spAutoFit/>
          </a:bodyPr>
          <a:lstStyle/>
          <a:p>
            <a:pPr algn="l"/>
            <a:r>
              <a:rPr sz="1050" b="0" i="0">
                <a:solidFill>
                  <a:srgbClr val="CFC8BA"/>
                </a:solidFill>
                <a:latin typeface="Calibri"/>
              </a:rPr>
              <a:t>+ precise, the robot’s own body
− slow, costly, needs a person per robot
π models: 10,000+ hours</a:t>
            </a:r>
          </a:p>
        </p:txBody>
      </p:sp>
      <p:sp>
        <p:nvSpPr>
          <p:cNvPr id="7" name="Rectangle 6"/>
          <p:cNvSpPr/>
          <p:nvPr/>
        </p:nvSpPr>
        <p:spPr>
          <a:xfrm>
            <a:off x="3285744" y="1097280"/>
            <a:ext cx="2572512"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50336"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2</a:t>
            </a:r>
          </a:p>
        </p:txBody>
      </p:sp>
      <p:sp>
        <p:nvSpPr>
          <p:cNvPr id="9" name="TextBox 8"/>
          <p:cNvSpPr txBox="1"/>
          <p:nvPr/>
        </p:nvSpPr>
        <p:spPr>
          <a:xfrm>
            <a:off x="4017264"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Show it (human video)</a:t>
            </a:r>
          </a:p>
        </p:txBody>
      </p:sp>
      <p:sp>
        <p:nvSpPr>
          <p:cNvPr id="10" name="TextBox 9"/>
          <p:cNvSpPr txBox="1"/>
          <p:nvPr/>
        </p:nvSpPr>
        <p:spPr>
          <a:xfrm>
            <a:off x="4017264" y="1700784"/>
            <a:ext cx="1703832" cy="2606039"/>
          </a:xfrm>
          <a:prstGeom prst="rect">
            <a:avLst/>
          </a:prstGeom>
          <a:noFill/>
        </p:spPr>
        <p:txBody>
          <a:bodyPr wrap="square" lIns="0" rIns="0" tIns="0" bIns="0" anchor="t">
            <a:spAutoFit/>
          </a:bodyPr>
          <a:lstStyle/>
          <a:p>
            <a:pPr algn="l"/>
            <a:r>
              <a:rPr sz="1050" b="0" i="0">
                <a:solidFill>
                  <a:srgbClr val="CFC8BA"/>
                </a:solidFill>
                <a:latin typeface="Calibri"/>
              </a:rPr>
              <a:t>+ cheap, everywhere, real homes
− different body, different eyes
λ0: 500 hours of HumanVerse</a:t>
            </a:r>
          </a:p>
        </p:txBody>
      </p:sp>
      <p:sp>
        <p:nvSpPr>
          <p:cNvPr id="11" name="Rectangle 10"/>
          <p:cNvSpPr/>
          <p:nvPr/>
        </p:nvSpPr>
        <p:spPr>
          <a:xfrm>
            <a:off x="6022848" y="1097280"/>
            <a:ext cx="2572512"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187440"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3</a:t>
            </a:r>
          </a:p>
        </p:txBody>
      </p:sp>
      <p:sp>
        <p:nvSpPr>
          <p:cNvPr id="13" name="TextBox 12"/>
          <p:cNvSpPr txBox="1"/>
          <p:nvPr/>
        </p:nvSpPr>
        <p:spPr>
          <a:xfrm>
            <a:off x="6754368"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Imagine it (simulation, world models)</a:t>
            </a:r>
          </a:p>
        </p:txBody>
      </p:sp>
      <p:sp>
        <p:nvSpPr>
          <p:cNvPr id="14" name="TextBox 13"/>
          <p:cNvSpPr txBox="1"/>
          <p:nvPr/>
        </p:nvSpPr>
        <p:spPr>
          <a:xfrm>
            <a:off x="6754368" y="1901952"/>
            <a:ext cx="1703832" cy="2606039"/>
          </a:xfrm>
          <a:prstGeom prst="rect">
            <a:avLst/>
          </a:prstGeom>
          <a:noFill/>
        </p:spPr>
        <p:txBody>
          <a:bodyPr wrap="square" lIns="0" rIns="0" tIns="0" bIns="0" anchor="t">
            <a:spAutoFit/>
          </a:bodyPr>
          <a:lstStyle/>
          <a:p>
            <a:pPr algn="l"/>
            <a:r>
              <a:rPr sz="1050" b="0" i="0">
                <a:solidFill>
                  <a:srgbClr val="CFC8BA"/>
                </a:solidFill>
                <a:latin typeface="Calibri"/>
              </a:rPr>
              <a:t>+ unlimited practice, rare events
− the sim-to-real gap (Lecture 07)
Argon, Cosmos, Atlas, Genie</a:t>
            </a:r>
          </a:p>
        </p:txBody>
      </p:sp>
      <p:sp>
        <p:nvSpPr>
          <p:cNvPr id="15" name="TextBox 14"/>
          <p:cNvSpPr txBox="1"/>
          <p:nvPr/>
        </p:nvSpPr>
        <p:spPr>
          <a:xfrm>
            <a:off x="548640" y="4315968"/>
            <a:ext cx="8046720" cy="274320"/>
          </a:xfrm>
          <a:prstGeom prst="rect">
            <a:avLst/>
          </a:prstGeom>
          <a:noFill/>
        </p:spPr>
        <p:txBody>
          <a:bodyPr wrap="square" lIns="0" rIns="0" tIns="0" bIns="0" anchor="t">
            <a:spAutoFit/>
          </a:bodyPr>
          <a:lstStyle/>
          <a:p>
            <a:pPr algn="ctr"/>
            <a:r>
              <a:rPr sz="1050" b="0" i="1">
                <a:solidFill>
                  <a:srgbClr val="CFC8BA"/>
                </a:solidFill>
                <a:latin typeface="Calibri"/>
              </a:rPr>
              <a:t>Every serious system in 2026 mixes all three.</a:t>
            </a:r>
          </a:p>
        </p:txBody>
      </p:sp>
      <p:sp>
        <p:nvSpPr>
          <p:cNvPr id="16" name="TextBox 15"/>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7" name="TextBox 16"/>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61</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731520" y="914400"/>
            <a:ext cx="7680960" cy="274320"/>
          </a:xfrm>
          <a:prstGeom prst="rect">
            <a:avLst/>
          </a:prstGeom>
          <a:noFill/>
        </p:spPr>
        <p:txBody>
          <a:bodyPr wrap="square" lIns="0" rIns="0" tIns="0" bIns="0" anchor="t">
            <a:spAutoFit/>
          </a:bodyPr>
          <a:lstStyle/>
          <a:p>
            <a:pPr algn="l"/>
            <a:r>
              <a:rPr sz="800" b="1" i="0">
                <a:solidFill>
                  <a:srgbClr val="E7A07F"/>
                </a:solidFill>
                <a:latin typeface="Calibri"/>
              </a:rPr>
              <a:t>GAME · 4 MINUTES</a:t>
            </a:r>
          </a:p>
        </p:txBody>
      </p:sp>
      <p:sp>
        <p:nvSpPr>
          <p:cNvPr id="3" name="TextBox 2"/>
          <p:cNvSpPr txBox="1"/>
          <p:nvPr/>
        </p:nvSpPr>
        <p:spPr>
          <a:xfrm>
            <a:off x="731520" y="1280160"/>
            <a:ext cx="7680960" cy="1645920"/>
          </a:xfrm>
          <a:prstGeom prst="rect">
            <a:avLst/>
          </a:prstGeom>
          <a:noFill/>
        </p:spPr>
        <p:txBody>
          <a:bodyPr wrap="square" lIns="0" rIns="0" tIns="0" bIns="0" anchor="t">
            <a:spAutoFit/>
          </a:bodyPr>
          <a:lstStyle/>
          <a:p>
            <a:pPr algn="l"/>
            <a:r>
              <a:rPr sz="2600" b="0" i="1">
                <a:solidFill>
                  <a:srgbClr val="F4F0E8"/>
                </a:solidFill>
                <a:latin typeface="Cambria"/>
              </a:rPr>
              <a:t>Be the VLA</a:t>
            </a:r>
          </a:p>
        </p:txBody>
      </p:sp>
      <p:sp>
        <p:nvSpPr>
          <p:cNvPr id="4" name="Rectangle 3"/>
          <p:cNvSpPr/>
          <p:nvPr/>
        </p:nvSpPr>
        <p:spPr>
          <a:xfrm>
            <a:off x="73152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6868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One student is the robot: eyes closed, moves only on instructions</a:t>
            </a:r>
          </a:p>
        </p:txBody>
      </p:sp>
      <p:sp>
        <p:nvSpPr>
          <p:cNvPr id="6" name="Rectangle 5"/>
          <p:cNvSpPr/>
          <p:nvPr/>
        </p:nvSpPr>
        <p:spPr>
          <a:xfrm>
            <a:off x="335280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8996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A partner gives one-sentence commands: “move your right hand 20 cm left”</a:t>
            </a:r>
          </a:p>
        </p:txBody>
      </p:sp>
      <p:sp>
        <p:nvSpPr>
          <p:cNvPr id="8" name="Rectangle 7"/>
          <p:cNvSpPr/>
          <p:nvPr/>
        </p:nvSpPr>
        <p:spPr>
          <a:xfrm>
            <a:off x="597408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11124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Goal: put a pen into a cup. Count the commands. Now try with eyes open</a:t>
            </a:r>
          </a:p>
        </p:txBody>
      </p:sp>
      <p:sp>
        <p:nvSpPr>
          <p:cNvPr id="10" name="TextBox 9"/>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1" name="TextBox 10"/>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62</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731520" y="914400"/>
            <a:ext cx="7680960" cy="274320"/>
          </a:xfrm>
          <a:prstGeom prst="rect">
            <a:avLst/>
          </a:prstGeom>
          <a:noFill/>
        </p:spPr>
        <p:txBody>
          <a:bodyPr wrap="square" lIns="0" rIns="0" tIns="0" bIns="0" anchor="t">
            <a:spAutoFit/>
          </a:bodyPr>
          <a:lstStyle/>
          <a:p>
            <a:pPr algn="l"/>
            <a:r>
              <a:rPr sz="800" b="1" i="0">
                <a:solidFill>
                  <a:srgbClr val="E7A07F"/>
                </a:solidFill>
                <a:latin typeface="Calibri"/>
              </a:rPr>
              <a:t>DISCUSSION · 3 MINUTES</a:t>
            </a:r>
          </a:p>
        </p:txBody>
      </p:sp>
      <p:sp>
        <p:nvSpPr>
          <p:cNvPr id="3" name="TextBox 2"/>
          <p:cNvSpPr txBox="1"/>
          <p:nvPr/>
        </p:nvSpPr>
        <p:spPr>
          <a:xfrm>
            <a:off x="731520" y="1280160"/>
            <a:ext cx="7680960" cy="1645920"/>
          </a:xfrm>
          <a:prstGeom prst="rect">
            <a:avLst/>
          </a:prstGeom>
          <a:noFill/>
        </p:spPr>
        <p:txBody>
          <a:bodyPr wrap="square" lIns="0" rIns="0" tIns="0" bIns="0" anchor="t">
            <a:spAutoFit/>
          </a:bodyPr>
          <a:lstStyle/>
          <a:p>
            <a:pPr algn="l"/>
            <a:r>
              <a:rPr sz="2400" b="0" i="1">
                <a:solidFill>
                  <a:srgbClr val="F4F0E8"/>
                </a:solidFill>
                <a:latin typeface="Cambria"/>
              </a:rPr>
              <a:t>If robots learn from first-person video of people’s daily lives, whose bodies and homes become the training data?</a:t>
            </a:r>
          </a:p>
        </p:txBody>
      </p:sp>
      <p:sp>
        <p:nvSpPr>
          <p:cNvPr id="4" name="Rectangle 3"/>
          <p:cNvSpPr/>
          <p:nvPr/>
        </p:nvSpPr>
        <p:spPr>
          <a:xfrm>
            <a:off x="73152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6868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Who should be paid or credited?</a:t>
            </a:r>
          </a:p>
        </p:txBody>
      </p:sp>
      <p:sp>
        <p:nvSpPr>
          <p:cNvPr id="6" name="Rectangle 5"/>
          <p:cNvSpPr/>
          <p:nvPr/>
        </p:nvSpPr>
        <p:spPr>
          <a:xfrm>
            <a:off x="335280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8996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What should never be recorded?</a:t>
            </a:r>
          </a:p>
        </p:txBody>
      </p:sp>
      <p:sp>
        <p:nvSpPr>
          <p:cNvPr id="8" name="Rectangle 7"/>
          <p:cNvSpPr/>
          <p:nvPr/>
        </p:nvSpPr>
        <p:spPr>
          <a:xfrm>
            <a:off x="597408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11124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Would you wear the camera for a week? For how much?</a:t>
            </a:r>
          </a:p>
        </p:txBody>
      </p:sp>
      <p:sp>
        <p:nvSpPr>
          <p:cNvPr id="10" name="TextBox 9"/>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1" name="TextBox 10"/>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63</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1143000"/>
            <a:ext cx="3657600" cy="228600"/>
          </a:xfrm>
          <a:prstGeom prst="rect">
            <a:avLst/>
          </a:prstGeom>
          <a:noFill/>
        </p:spPr>
        <p:txBody>
          <a:bodyPr wrap="square" lIns="0" rIns="0" tIns="0" bIns="0" anchor="t">
            <a:spAutoFit/>
          </a:bodyPr>
          <a:lstStyle/>
          <a:p>
            <a:pPr algn="l"/>
            <a:r>
              <a:rPr sz="800" b="1" i="0">
                <a:solidFill>
                  <a:srgbClr val="E7A07F"/>
                </a:solidFill>
                <a:latin typeface="Calibri"/>
              </a:rPr>
              <a:t>STORY 4 OF 4</a:t>
            </a:r>
          </a:p>
        </p:txBody>
      </p:sp>
      <p:sp>
        <p:nvSpPr>
          <p:cNvPr id="3" name="TextBox 2"/>
          <p:cNvSpPr txBox="1"/>
          <p:nvPr/>
        </p:nvSpPr>
        <p:spPr>
          <a:xfrm>
            <a:off x="548640" y="1463040"/>
            <a:ext cx="3657600" cy="731520"/>
          </a:xfrm>
          <a:prstGeom prst="rect">
            <a:avLst/>
          </a:prstGeom>
          <a:noFill/>
        </p:spPr>
        <p:txBody>
          <a:bodyPr wrap="square" lIns="0" rIns="0" tIns="0" bIns="0" anchor="t">
            <a:spAutoFit/>
          </a:bodyPr>
          <a:lstStyle/>
          <a:p>
            <a:pPr algn="l"/>
            <a:r>
              <a:rPr sz="4000" b="0" i="1">
                <a:solidFill>
                  <a:srgbClr val="E7A07F"/>
                </a:solidFill>
                <a:latin typeface="Cambria"/>
              </a:rPr>
              <a:t>04</a:t>
            </a:r>
          </a:p>
        </p:txBody>
      </p:sp>
      <p:sp>
        <p:nvSpPr>
          <p:cNvPr id="4" name="TextBox 3"/>
          <p:cNvSpPr txBox="1"/>
          <p:nvPr/>
        </p:nvSpPr>
        <p:spPr>
          <a:xfrm>
            <a:off x="548640" y="2240280"/>
            <a:ext cx="3657600" cy="914400"/>
          </a:xfrm>
          <a:prstGeom prst="rect">
            <a:avLst/>
          </a:prstGeom>
          <a:noFill/>
        </p:spPr>
        <p:txBody>
          <a:bodyPr wrap="square" lIns="0" rIns="0" tIns="0" bIns="0" anchor="t">
            <a:spAutoFit/>
          </a:bodyPr>
          <a:lstStyle/>
          <a:p>
            <a:pPr algn="l"/>
            <a:r>
              <a:rPr sz="2400" b="0" i="0">
                <a:solidFill>
                  <a:srgbClr val="F4F0E8"/>
                </a:solidFill>
                <a:latin typeface="Cambria"/>
              </a:rPr>
              <a:t>Does a world model need to draw pixels?</a:t>
            </a:r>
          </a:p>
        </p:txBody>
      </p:sp>
      <p:sp>
        <p:nvSpPr>
          <p:cNvPr id="5" name="TextBox 4"/>
          <p:cNvSpPr txBox="1"/>
          <p:nvPr/>
        </p:nvSpPr>
        <p:spPr>
          <a:xfrm>
            <a:off x="548640" y="3200400"/>
            <a:ext cx="3657600" cy="731520"/>
          </a:xfrm>
          <a:prstGeom prst="rect">
            <a:avLst/>
          </a:prstGeom>
          <a:noFill/>
        </p:spPr>
        <p:txBody>
          <a:bodyPr wrap="square" lIns="0" rIns="0" tIns="0" bIns="0" anchor="t">
            <a:spAutoFit/>
          </a:bodyPr>
          <a:lstStyle/>
          <a:p>
            <a:pPr algn="l"/>
            <a:r>
              <a:rPr sz="1200" b="0" i="0">
                <a:solidFill>
                  <a:srgbClr val="CFC8BA"/>
                </a:solidFill>
                <a:latin typeface="Calibri"/>
              </a:rPr>
              <a:t>Generate the world, or predict it in a space you never see</a:t>
            </a:r>
          </a:p>
        </p:txBody>
      </p:sp>
      <p:sp>
        <p:nvSpPr>
          <p:cNvPr id="6" name="Rectangle 5"/>
          <p:cNvSpPr/>
          <p:nvPr/>
        </p:nvSpPr>
        <p:spPr>
          <a:xfrm>
            <a:off x="4754880" y="0"/>
            <a:ext cx="4389120" cy="514350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waymowm_3.jpg"/>
          <p:cNvPicPr>
            <a:picLocks noChangeAspect="1"/>
          </p:cNvPicPr>
          <p:nvPr/>
        </p:nvPicPr>
        <p:blipFill>
          <a:blip r:embed="rId3"/>
          <a:srcRect l="23227" r="23227"/>
          <a:stretch>
            <a:fillRect/>
          </a:stretch>
        </p:blipFill>
        <p:spPr>
          <a:xfrm>
            <a:off x="4754880" y="0"/>
            <a:ext cx="4389120" cy="5143500"/>
          </a:xfrm>
          <a:prstGeom prst="rect">
            <a:avLst/>
          </a:prstGeom>
        </p:spPr>
      </p:pic>
      <p:sp>
        <p:nvSpPr>
          <p:cNvPr id="8" name="TextBox 7"/>
          <p:cNvSpPr txBox="1"/>
          <p:nvPr/>
        </p:nvSpPr>
        <p:spPr>
          <a:xfrm>
            <a:off x="4846320" y="4846320"/>
            <a:ext cx="4114800" cy="182880"/>
          </a:xfrm>
          <a:prstGeom prst="rect">
            <a:avLst/>
          </a:prstGeom>
          <a:noFill/>
        </p:spPr>
        <p:txBody>
          <a:bodyPr wrap="square" lIns="0" rIns="0" tIns="0" bIns="0" anchor="t">
            <a:spAutoFit/>
          </a:bodyPr>
          <a:lstStyle/>
          <a:p>
            <a:pPr algn="l"/>
            <a:r>
              <a:rPr sz="700" b="0" i="0">
                <a:solidFill>
                  <a:srgbClr val="FBF3EC"/>
                </a:solidFill>
                <a:latin typeface="Calibri"/>
              </a:rPr>
              <a:t>Waymo World Model · generated camera and lidar</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Two camps</a:t>
            </a:r>
          </a:p>
        </p:txBody>
      </p:sp>
      <p:sp>
        <p:nvSpPr>
          <p:cNvPr id="3" name="Rectangle 2"/>
          <p:cNvSpPr/>
          <p:nvPr/>
        </p:nvSpPr>
        <p:spPr>
          <a:xfrm>
            <a:off x="548640" y="1097280"/>
            <a:ext cx="3941064"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A</a:t>
            </a:r>
          </a:p>
        </p:txBody>
      </p:sp>
      <p:sp>
        <p:nvSpPr>
          <p:cNvPr id="5" name="TextBox 4"/>
          <p:cNvSpPr txBox="1"/>
          <p:nvPr/>
        </p:nvSpPr>
        <p:spPr>
          <a:xfrm>
            <a:off x="1280160" y="1243584"/>
            <a:ext cx="3072384" cy="548640"/>
          </a:xfrm>
          <a:prstGeom prst="rect">
            <a:avLst/>
          </a:prstGeom>
          <a:noFill/>
        </p:spPr>
        <p:txBody>
          <a:bodyPr wrap="square" lIns="0" rIns="0" tIns="0" bIns="0" anchor="t">
            <a:spAutoFit/>
          </a:bodyPr>
          <a:lstStyle/>
          <a:p>
            <a:pPr algn="l"/>
            <a:r>
              <a:rPr sz="1300" b="1" i="0">
                <a:solidFill>
                  <a:srgbClr val="F4F0E8"/>
                </a:solidFill>
                <a:latin typeface="Calibri"/>
              </a:rPr>
              <a:t>Generate the world</a:t>
            </a:r>
          </a:p>
        </p:txBody>
      </p:sp>
      <p:sp>
        <p:nvSpPr>
          <p:cNvPr id="6" name="TextBox 5"/>
          <p:cNvSpPr txBox="1"/>
          <p:nvPr/>
        </p:nvSpPr>
        <p:spPr>
          <a:xfrm>
            <a:off x="1280160" y="1700784"/>
            <a:ext cx="3072384" cy="2788920"/>
          </a:xfrm>
          <a:prstGeom prst="rect">
            <a:avLst/>
          </a:prstGeom>
          <a:noFill/>
        </p:spPr>
        <p:txBody>
          <a:bodyPr wrap="square" lIns="0" rIns="0" tIns="0" bIns="0" anchor="t">
            <a:spAutoFit/>
          </a:bodyPr>
          <a:lstStyle/>
          <a:p>
            <a:pPr algn="l"/>
            <a:r>
              <a:rPr sz="1050" b="0" i="0">
                <a:solidFill>
                  <a:srgbClr val="CFC8BA"/>
                </a:solidFill>
                <a:latin typeface="Calibri"/>
              </a:rPr>
              <a:t>Predict the next frame in pixels (or splats). You can watch the prediction, train robots inside it, and sell it as video.
Genie 3 · Gemini Omni · Cosmos 3 · Atlas</a:t>
            </a:r>
          </a:p>
        </p:txBody>
      </p:sp>
      <p:sp>
        <p:nvSpPr>
          <p:cNvPr id="7" name="Rectangle 6"/>
          <p:cNvSpPr/>
          <p:nvPr/>
        </p:nvSpPr>
        <p:spPr>
          <a:xfrm>
            <a:off x="4654296" y="1097280"/>
            <a:ext cx="3941064"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18888"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B</a:t>
            </a:r>
          </a:p>
        </p:txBody>
      </p:sp>
      <p:sp>
        <p:nvSpPr>
          <p:cNvPr id="9" name="TextBox 8"/>
          <p:cNvSpPr txBox="1"/>
          <p:nvPr/>
        </p:nvSpPr>
        <p:spPr>
          <a:xfrm>
            <a:off x="5385816" y="1243584"/>
            <a:ext cx="3072384" cy="548640"/>
          </a:xfrm>
          <a:prstGeom prst="rect">
            <a:avLst/>
          </a:prstGeom>
          <a:noFill/>
        </p:spPr>
        <p:txBody>
          <a:bodyPr wrap="square" lIns="0" rIns="0" tIns="0" bIns="0" anchor="t">
            <a:spAutoFit/>
          </a:bodyPr>
          <a:lstStyle/>
          <a:p>
            <a:pPr algn="l"/>
            <a:r>
              <a:rPr sz="1300" b="1" i="0">
                <a:solidFill>
                  <a:srgbClr val="F4F0E8"/>
                </a:solidFill>
                <a:latin typeface="Calibri"/>
              </a:rPr>
              <a:t>Predict in latent space</a:t>
            </a:r>
          </a:p>
        </p:txBody>
      </p:sp>
      <p:sp>
        <p:nvSpPr>
          <p:cNvPr id="10" name="TextBox 9"/>
          <p:cNvSpPr txBox="1"/>
          <p:nvPr/>
        </p:nvSpPr>
        <p:spPr>
          <a:xfrm>
            <a:off x="5385816" y="1700784"/>
            <a:ext cx="3072384" cy="2788920"/>
          </a:xfrm>
          <a:prstGeom prst="rect">
            <a:avLst/>
          </a:prstGeom>
          <a:noFill/>
        </p:spPr>
        <p:txBody>
          <a:bodyPr wrap="square" lIns="0" rIns="0" tIns="0" bIns="0" anchor="t">
            <a:spAutoFit/>
          </a:bodyPr>
          <a:lstStyle/>
          <a:p>
            <a:pPr algn="l"/>
            <a:r>
              <a:rPr sz="1050" b="0" i="0">
                <a:solidFill>
                  <a:srgbClr val="CFC8BA"/>
                </a:solidFill>
                <a:latin typeface="Calibri"/>
              </a:rPr>
              <a:t>Predict an abstract summary of the next moment, never the pixels. Ignore leaves and reflections; keep what matters for acting.
Yann LeCun · JEPA · V-JEPA 2 · AMI Labs</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65</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000" b="0" i="0">
                <a:solidFill>
                  <a:srgbClr val="F4F0E8"/>
                </a:solidFill>
                <a:latin typeface="Cambria"/>
              </a:rPr>
              <a:t>NVIDIA Cosmos 3: one open model to reason, simulate and act</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osmos3_1.jpg">
            <a:hlinkClick r:id="rId4"/>
          </p:cNvPr>
          <p:cNvPicPr>
            <a:picLocks noChangeAspect="1"/>
          </p:cNvPicPr>
          <p:nvPr/>
        </p:nvPicPr>
        <p:blipFill>
          <a:blip r:embed="rId3"/>
          <a:stretch>
            <a:fillRect/>
          </a:stretch>
        </p:blipFill>
        <p:spPr>
          <a:xfrm>
            <a:off x="548640" y="1457324"/>
            <a:ext cx="4754880" cy="2526030"/>
          </a:xfrm>
          <a:prstGeom prst="rect">
            <a:avLst/>
          </a:prstGeom>
        </p:spPr>
      </p:pic>
      <p:sp>
        <p:nvSpPr>
          <p:cNvPr id="5" name="TextBox 4"/>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Announced 31 May 2026 at GTC Taipei; fully open weights, data and training code</a:t>
            </a:r>
          </a:p>
          <a:p>
            <a:pPr algn="l">
              <a:spcAft>
                <a:spcPts val="600"/>
              </a:spcAft>
            </a:pPr>
            <a:r>
              <a:rPr sz="1200" b="0" i="0">
                <a:solidFill>
                  <a:srgbClr val="F4F0E8"/>
                </a:solidFill>
                <a:latin typeface="Calibri"/>
              </a:rPr>
              <a:t>•  Two towers: a Reasoner (VLM) + a Generator (video and actions)</a:t>
            </a:r>
          </a:p>
          <a:p>
            <a:pPr algn="l">
              <a:spcAft>
                <a:spcPts val="600"/>
              </a:spcAft>
            </a:pPr>
            <a:r>
              <a:rPr sz="1200" b="0" i="0">
                <a:solidFill>
                  <a:srgbClr val="F4F0E8"/>
                </a:solidFill>
                <a:latin typeface="Calibri"/>
              </a:rPr>
              <a:t>•  Super 32B for data centres; Nano 8B for a workstation</a:t>
            </a:r>
          </a:p>
          <a:p>
            <a:pPr algn="l">
              <a:spcAft>
                <a:spcPts val="600"/>
              </a:spcAft>
            </a:pPr>
            <a:r>
              <a:rPr sz="1200" b="0" i="0">
                <a:solidFill>
                  <a:srgbClr val="F4F0E8"/>
                </a:solidFill>
                <a:latin typeface="Calibri"/>
              </a:rPr>
              <a:t>•  Use: synthetic training data and testing robot policies</a:t>
            </a:r>
          </a:p>
        </p:txBody>
      </p:sp>
      <p:sp>
        <p:nvSpPr>
          <p:cNvPr id="6" name="Rounded Rectangle 5">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NVIDIA Cosmos</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NVIDIA, Cosmos 3 announcement, GTC Taipei, 31 May 2026; DataNorth summary, June 2026.</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66</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Why generate pixels? Because cameras are what robots see</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atlas_3.jpg">
            <a:hlinkClick r:id="rId4"/>
          </p:cNvPr>
          <p:cNvPicPr>
            <a:picLocks noChangeAspect="1"/>
          </p:cNvPicPr>
          <p:nvPr/>
        </p:nvPicPr>
        <p:blipFill>
          <a:blip r:embed="rId3"/>
          <a:stretch>
            <a:fillRect/>
          </a:stretch>
        </p:blipFill>
        <p:spPr>
          <a:xfrm>
            <a:off x="548640" y="1383029"/>
            <a:ext cx="4754880" cy="2674620"/>
          </a:xfrm>
          <a:prstGeom prst="rect">
            <a:avLst/>
          </a:prstGeom>
        </p:spPr>
      </p:pic>
      <p:sp>
        <p:nvSpPr>
          <p:cNvPr id="5" name="Oval 4">
            <a:hlinkClick r:id="rId4"/>
          </p:cNvPr>
          <p:cNvSpPr/>
          <p:nvPr/>
        </p:nvSpPr>
        <p:spPr>
          <a:xfrm>
            <a:off x="2651760" y="2446020"/>
            <a:ext cx="548640" cy="548640"/>
          </a:xfrm>
          <a:prstGeom prst="ellipse">
            <a:avLst/>
          </a:prstGeom>
          <a:solidFill>
            <a:srgbClr val="B4472A"/>
          </a:solidFill>
          <a:ln w="9525">
            <a:solidFill>
              <a:srgbClr val="FBF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4"/>
          </p:cNvPr>
          <p:cNvSpPr/>
          <p:nvPr/>
        </p:nvSpPr>
        <p:spPr>
          <a:xfrm rot="5400000">
            <a:off x="2834640" y="2601468"/>
            <a:ext cx="237744" cy="237744"/>
          </a:xfrm>
          <a:prstGeom prst="triangle">
            <a:avLst/>
          </a:prstGeom>
          <a:solidFill>
            <a:srgbClr val="FB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A robot’s sensors see pixels and depth, so a simulator must produce them</a:t>
            </a:r>
          </a:p>
          <a:p>
            <a:pPr algn="l">
              <a:spcAft>
                <a:spcPts val="600"/>
              </a:spcAft>
            </a:pPr>
            <a:r>
              <a:rPr sz="1200" b="0" i="0">
                <a:solidFill>
                  <a:srgbClr val="F4F0E8"/>
                </a:solidFill>
                <a:latin typeface="Calibri"/>
              </a:rPr>
              <a:t>•  Atlas: 24 phone frames per room → RGB + depth for any robot path</a:t>
            </a:r>
          </a:p>
          <a:p>
            <a:pPr algn="l">
              <a:spcAft>
                <a:spcPts val="600"/>
              </a:spcAft>
            </a:pPr>
            <a:r>
              <a:rPr sz="1200" b="0" i="0">
                <a:solidFill>
                  <a:srgbClr val="F4F0E8"/>
                </a:solidFill>
                <a:latin typeface="Calibri"/>
              </a:rPr>
              <a:t>•  Waymo: rehearse crashes that can’t be filmed</a:t>
            </a:r>
          </a:p>
          <a:p>
            <a:pPr algn="l">
              <a:spcAft>
                <a:spcPts val="600"/>
              </a:spcAft>
            </a:pPr>
            <a:r>
              <a:rPr sz="1200" b="0" i="0">
                <a:solidFill>
                  <a:srgbClr val="F4F0E8"/>
                </a:solidFill>
                <a:latin typeface="Calibri"/>
              </a:rPr>
              <a:t>•  Pixels are checkable: you can watch what the model believes</a:t>
            </a:r>
          </a:p>
        </p:txBody>
      </p:sp>
      <p:sp>
        <p:nvSpPr>
          <p:cNvPr id="8" name="Rounded Rectangle 7">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Atlas robotics demo</a:t>
            </a:r>
          </a:p>
        </p:txBody>
      </p:sp>
      <p:sp>
        <p:nvSpPr>
          <p:cNvPr id="10" name="TextBox 9"/>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World Labs, “Atlas” (robotics section), September 2026; Waymo World Model.</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67</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Why not pixels? JEPA predicts the meaning, not the picture</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mu26_35.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V-JEPA (META)</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Mask part of a video; predict the representation of the missing part, not its pixels</a:t>
            </a:r>
          </a:p>
          <a:p>
            <a:pPr algn="l">
              <a:spcAft>
                <a:spcPts val="700"/>
              </a:spcAft>
            </a:pPr>
            <a:r>
              <a:rPr sz="1100" b="0" i="0">
                <a:solidFill>
                  <a:srgbClr val="F4F0E8"/>
                </a:solidFill>
                <a:latin typeface="Calibri"/>
              </a:rPr>
              <a:t>V-JEPA 2: pretrained on 1M+ hours of video</a:t>
            </a:r>
          </a:p>
          <a:p>
            <a:pPr algn="l">
              <a:spcAft>
                <a:spcPts val="700"/>
              </a:spcAft>
            </a:pPr>
            <a:r>
              <a:rPr sz="1100" b="0" i="0">
                <a:solidFill>
                  <a:srgbClr val="F4F0E8"/>
                </a:solidFill>
                <a:latin typeface="Calibri"/>
              </a:rPr>
              <a:t>+ under 62 hours of robot video → an action-conditioned model that can plan</a:t>
            </a:r>
          </a:p>
          <a:p>
            <a:pPr algn="l">
              <a:spcAft>
                <a:spcPts val="700"/>
              </a:spcAft>
            </a:pPr>
            <a:r>
              <a:rPr sz="1100" b="0" i="0">
                <a:solidFill>
                  <a:srgbClr val="F4F0E8"/>
                </a:solidFill>
                <a:latin typeface="Calibri"/>
              </a:rPr>
              <a:t>LeCun’s AMI Labs: $1.03B seed (March 2026) to build this</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CMU 10-423/623/723 Generative AI, Lecture 26 "Interactive World Models" (Matt Gormley &amp; Aran Nayebi). cs.cmu.edu/~mgormley/courses/10423 Facts: Meta V-JEPA 2 (2025); TorontoStarts on AMI Labs, Sept 2026.</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68</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V-JEPA 2-AC: plan a robot move without drawing the future</a:t>
            </a:r>
          </a:p>
        </p:txBody>
      </p:sp>
      <p:sp>
        <p:nvSpPr>
          <p:cNvPr id="3" name="Rectangle 2"/>
          <p:cNvSpPr/>
          <p:nvPr/>
        </p:nvSpPr>
        <p:spPr>
          <a:xfrm>
            <a:off x="548640" y="1051560"/>
            <a:ext cx="4754880" cy="3337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vjepa2_2.jpg">
            <a:hlinkClick r:id="rId4"/>
          </p:cNvPr>
          <p:cNvPicPr>
            <a:picLocks noChangeAspect="1"/>
          </p:cNvPicPr>
          <p:nvPr/>
        </p:nvPicPr>
        <p:blipFill>
          <a:blip r:embed="rId3"/>
          <a:stretch>
            <a:fillRect/>
          </a:stretch>
        </p:blipFill>
        <p:spPr>
          <a:xfrm>
            <a:off x="548640" y="2048031"/>
            <a:ext cx="4754880" cy="1344617"/>
          </a:xfrm>
          <a:prstGeom prst="rect">
            <a:avLst/>
          </a:prstGeom>
        </p:spPr>
      </p:pic>
      <p:sp>
        <p:nvSpPr>
          <p:cNvPr id="5" name="TextBox 4"/>
          <p:cNvSpPr txBox="1"/>
          <p:nvPr/>
        </p:nvSpPr>
        <p:spPr>
          <a:xfrm>
            <a:off x="5532120" y="1097280"/>
            <a:ext cx="3063240" cy="2880360"/>
          </a:xfrm>
          <a:prstGeom prst="rect">
            <a:avLst/>
          </a:prstGeom>
          <a:noFill/>
        </p:spPr>
        <p:txBody>
          <a:bodyPr wrap="square" lIns="0" rIns="0" tIns="0" bIns="0" anchor="t">
            <a:spAutoFit/>
          </a:bodyPr>
          <a:lstStyle/>
          <a:p>
            <a:pPr algn="l">
              <a:spcAft>
                <a:spcPts val="600"/>
              </a:spcAft>
            </a:pPr>
            <a:r>
              <a:rPr sz="1200" b="0" i="0">
                <a:solidFill>
                  <a:srgbClr val="F4F0E8"/>
                </a:solidFill>
                <a:latin typeface="Calibri"/>
              </a:rPr>
              <a:t>•  Give a goal image: “the cup should end up here”</a:t>
            </a:r>
          </a:p>
          <a:p>
            <a:pPr algn="l">
              <a:spcAft>
                <a:spcPts val="600"/>
              </a:spcAft>
            </a:pPr>
            <a:r>
              <a:rPr sz="1200" b="0" i="0">
                <a:solidFill>
                  <a:srgbClr val="F4F0E8"/>
                </a:solidFill>
                <a:latin typeface="Calibri"/>
              </a:rPr>
              <a:t>•  Imagine many action sequences, in embedding space only</a:t>
            </a:r>
          </a:p>
          <a:p>
            <a:pPr algn="l">
              <a:spcAft>
                <a:spcPts val="600"/>
              </a:spcAft>
            </a:pPr>
            <a:r>
              <a:rPr sz="1200" b="0" i="0">
                <a:solidFill>
                  <a:srgbClr val="F4F0E8"/>
                </a:solidFill>
                <a:latin typeface="Calibri"/>
              </a:rPr>
              <a:t>•  Pick the one whose predicted embedding is closest to the goal</a:t>
            </a:r>
          </a:p>
          <a:p>
            <a:pPr algn="l">
              <a:spcAft>
                <a:spcPts val="600"/>
              </a:spcAft>
            </a:pPr>
            <a:r>
              <a:rPr sz="1200" b="0" i="0">
                <a:solidFill>
                  <a:srgbClr val="F4F0E8"/>
                </a:solidFill>
                <a:latin typeface="Calibri"/>
              </a:rPr>
              <a:t>•  Execute a step, look again, re-plan</a:t>
            </a:r>
          </a:p>
        </p:txBody>
      </p:sp>
      <p:sp>
        <p:nvSpPr>
          <p:cNvPr id="6" name="Rounded Rectangle 5">
            <a:hlinkClick r:id="rId4"/>
          </p:cNvPr>
          <p:cNvSpPr/>
          <p:nvPr/>
        </p:nvSpPr>
        <p:spPr>
          <a:xfrm>
            <a:off x="5532120" y="4069080"/>
            <a:ext cx="2926080" cy="292608"/>
          </a:xfrm>
          <a:prstGeom prst="round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a:hlinkClick r:id="rId4"/>
          </p:cNvPr>
          <p:cNvSpPr txBox="1"/>
          <p:nvPr/>
        </p:nvSpPr>
        <p:spPr>
          <a:xfrm>
            <a:off x="5641848" y="4123944"/>
            <a:ext cx="2743200" cy="201168"/>
          </a:xfrm>
          <a:prstGeom prst="rect">
            <a:avLst/>
          </a:prstGeom>
          <a:noFill/>
        </p:spPr>
        <p:txBody>
          <a:bodyPr wrap="square" lIns="0" rIns="0" tIns="0" bIns="0" anchor="t">
            <a:spAutoFit/>
          </a:bodyPr>
          <a:lstStyle/>
          <a:p>
            <a:pPr algn="l"/>
            <a:r>
              <a:rPr sz="1050" b="1" i="0">
                <a:solidFill>
                  <a:srgbClr val="FBF3EC"/>
                </a:solidFill>
                <a:latin typeface="Calibri"/>
              </a:rPr>
              <a:t>▶  V-JEPA 2 paper</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Assran et al., “V-JEPA 2: Self-Supervised Video Models Enable Understanding, Prediction and Planning”, Meta, 2025 (arXiv 2506.09985).</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69</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Under the hood: the two losses, side by side</a:t>
            </a:r>
          </a:p>
        </p:txBody>
      </p:sp>
      <p:sp>
        <p:nvSpPr>
          <p:cNvPr id="3" name="Rectangle 2"/>
          <p:cNvSpPr/>
          <p:nvPr/>
        </p:nvSpPr>
        <p:spPr>
          <a:xfrm>
            <a:off x="548640" y="1024128"/>
            <a:ext cx="5577840" cy="3137535"/>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mu26_37.jpg"/>
          <p:cNvPicPr>
            <a:picLocks noChangeAspect="1"/>
          </p:cNvPicPr>
          <p:nvPr/>
        </p:nvPicPr>
        <p:blipFill>
          <a:blip r:embed="rId3"/>
          <a:stretch>
            <a:fillRect/>
          </a:stretch>
        </p:blipFill>
        <p:spPr>
          <a:xfrm>
            <a:off x="548640" y="1024484"/>
            <a:ext cx="5577840" cy="3136822"/>
          </a:xfrm>
          <a:prstGeom prst="rect">
            <a:avLst/>
          </a:prstGeom>
        </p:spPr>
      </p:pic>
      <p:sp>
        <p:nvSpPr>
          <p:cNvPr id="5" name="Rectangle 4"/>
          <p:cNvSpPr/>
          <p:nvPr/>
        </p:nvSpPr>
        <p:spPr>
          <a:xfrm>
            <a:off x="6355080" y="1024128"/>
            <a:ext cx="2240280" cy="313639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0" y="1161288"/>
            <a:ext cx="2011680" cy="228600"/>
          </a:xfrm>
          <a:prstGeom prst="rect">
            <a:avLst/>
          </a:prstGeom>
          <a:noFill/>
        </p:spPr>
        <p:txBody>
          <a:bodyPr wrap="square" lIns="0" rIns="0" tIns="0" bIns="0" anchor="t">
            <a:spAutoFit/>
          </a:bodyPr>
          <a:lstStyle/>
          <a:p>
            <a:pPr algn="l"/>
            <a:r>
              <a:rPr sz="800" b="1" i="0">
                <a:solidFill>
                  <a:srgbClr val="E7A07F"/>
                </a:solidFill>
                <a:latin typeface="Calibri"/>
              </a:rPr>
              <a:t>READ THE TWO LINES</a:t>
            </a:r>
          </a:p>
        </p:txBody>
      </p:sp>
      <p:sp>
        <p:nvSpPr>
          <p:cNvPr id="7" name="TextBox 6"/>
          <p:cNvSpPr txBox="1"/>
          <p:nvPr/>
        </p:nvSpPr>
        <p:spPr>
          <a:xfrm>
            <a:off x="6492240" y="1435608"/>
            <a:ext cx="2011680" cy="2651760"/>
          </a:xfrm>
          <a:prstGeom prst="rect">
            <a:avLst/>
          </a:prstGeom>
          <a:noFill/>
        </p:spPr>
        <p:txBody>
          <a:bodyPr wrap="square" lIns="0" rIns="0" tIns="0" bIns="0" anchor="t">
            <a:spAutoFit/>
          </a:bodyPr>
          <a:lstStyle/>
          <a:p>
            <a:pPr algn="l">
              <a:spcAft>
                <a:spcPts val="700"/>
              </a:spcAft>
            </a:pPr>
            <a:r>
              <a:rPr sz="1100" b="0" i="0">
                <a:solidFill>
                  <a:srgbClr val="F4F0E8"/>
                </a:solidFill>
                <a:latin typeface="Calibri"/>
              </a:rPr>
              <a:t>Generative: make the predicted next observation look like the real one (pixels)</a:t>
            </a:r>
          </a:p>
          <a:p>
            <a:pPr algn="l">
              <a:spcAft>
                <a:spcPts val="700"/>
              </a:spcAft>
            </a:pPr>
            <a:r>
              <a:rPr sz="1100" b="0" i="0">
                <a:solidFill>
                  <a:srgbClr val="F4F0E8"/>
                </a:solidFill>
                <a:latin typeface="Calibri"/>
              </a:rPr>
              <a:t>JEPA: make the predicted embedding match the real embedding</a:t>
            </a:r>
          </a:p>
          <a:p>
            <a:pPr algn="l">
              <a:spcAft>
                <a:spcPts val="700"/>
              </a:spcAft>
            </a:pPr>
            <a:r>
              <a:rPr sz="1100" b="0" i="0">
                <a:solidFill>
                  <a:srgbClr val="F4F0E8"/>
                </a:solidFill>
                <a:latin typeface="Calibri"/>
              </a:rPr>
              <a:t>Same structure: state + action → next</a:t>
            </a:r>
          </a:p>
          <a:p>
            <a:pPr algn="l">
              <a:spcAft>
                <a:spcPts val="700"/>
              </a:spcAft>
            </a:pPr>
            <a:r>
              <a:rPr sz="1100" b="0" i="0">
                <a:solidFill>
                  <a:srgbClr val="F4F0E8"/>
                </a:solidFill>
                <a:latin typeface="Calibri"/>
              </a:rPr>
              <a:t>The fight is about what to compare: pictures or meanings</a:t>
            </a:r>
          </a:p>
        </p:txBody>
      </p:sp>
      <p:sp>
        <p:nvSpPr>
          <p:cNvPr id="8" name="TextBox 7"/>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Adapted from CMU 10-423/623/723 Generative AI, Lecture 26 "Interactive World Models" (Matt Gormley &amp; Aran Nayebi). cs.cmu.edu/~mgormley/courses/10423</a:t>
            </a:r>
          </a:p>
        </p:txBody>
      </p:sp>
      <p:sp>
        <p:nvSpPr>
          <p:cNvPr id="9" name="TextBox 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0" name="TextBox 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70</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How would you know a world model really “understands”?</a:t>
            </a:r>
          </a:p>
        </p:txBody>
      </p:sp>
      <p:sp>
        <p:nvSpPr>
          <p:cNvPr id="3" name="Rectangle 2"/>
          <p:cNvSpPr/>
          <p:nvPr/>
        </p:nvSpPr>
        <p:spPr>
          <a:xfrm>
            <a:off x="548640" y="1097280"/>
            <a:ext cx="1888236"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1</a:t>
            </a:r>
          </a:p>
        </p:txBody>
      </p:sp>
      <p:sp>
        <p:nvSpPr>
          <p:cNvPr id="5" name="TextBox 4"/>
          <p:cNvSpPr txBox="1"/>
          <p:nvPr/>
        </p:nvSpPr>
        <p:spPr>
          <a:xfrm>
            <a:off x="1280160" y="1243584"/>
            <a:ext cx="1019556" cy="548640"/>
          </a:xfrm>
          <a:prstGeom prst="rect">
            <a:avLst/>
          </a:prstGeom>
          <a:noFill/>
        </p:spPr>
        <p:txBody>
          <a:bodyPr wrap="square" lIns="0" rIns="0" tIns="0" bIns="0" anchor="t">
            <a:spAutoFit/>
          </a:bodyPr>
          <a:lstStyle/>
          <a:p>
            <a:pPr algn="l"/>
            <a:r>
              <a:rPr sz="1200" b="1" i="0">
                <a:solidFill>
                  <a:srgbClr val="F4F0E8"/>
                </a:solidFill>
                <a:latin typeface="Calibri"/>
              </a:rPr>
              <a:t>Round trip</a:t>
            </a:r>
          </a:p>
        </p:txBody>
      </p:sp>
      <p:sp>
        <p:nvSpPr>
          <p:cNvPr id="6" name="TextBox 5"/>
          <p:cNvSpPr txBox="1"/>
          <p:nvPr/>
        </p:nvSpPr>
        <p:spPr>
          <a:xfrm>
            <a:off x="1280160" y="1700784"/>
            <a:ext cx="1019556" cy="2606039"/>
          </a:xfrm>
          <a:prstGeom prst="rect">
            <a:avLst/>
          </a:prstGeom>
          <a:noFill/>
        </p:spPr>
        <p:txBody>
          <a:bodyPr wrap="square" lIns="0" rIns="0" tIns="0" bIns="0" anchor="t">
            <a:spAutoFit/>
          </a:bodyPr>
          <a:lstStyle/>
          <a:p>
            <a:pPr algn="l"/>
            <a:r>
              <a:rPr sz="1000" b="0" i="0">
                <a:solidFill>
                  <a:srgbClr val="CFC8BA"/>
                </a:solidFill>
                <a:latin typeface="Calibri"/>
              </a:rPr>
              <a:t>Walk away and come back: is it the same? (Lecture 03)</a:t>
            </a:r>
          </a:p>
        </p:txBody>
      </p:sp>
      <p:sp>
        <p:nvSpPr>
          <p:cNvPr id="7" name="Rectangle 6"/>
          <p:cNvSpPr/>
          <p:nvPr/>
        </p:nvSpPr>
        <p:spPr>
          <a:xfrm>
            <a:off x="2601468" y="1097280"/>
            <a:ext cx="1888236"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766060"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2</a:t>
            </a:r>
          </a:p>
        </p:txBody>
      </p:sp>
      <p:sp>
        <p:nvSpPr>
          <p:cNvPr id="9" name="TextBox 8"/>
          <p:cNvSpPr txBox="1"/>
          <p:nvPr/>
        </p:nvSpPr>
        <p:spPr>
          <a:xfrm>
            <a:off x="3332988" y="1243584"/>
            <a:ext cx="1019556" cy="548640"/>
          </a:xfrm>
          <a:prstGeom prst="rect">
            <a:avLst/>
          </a:prstGeom>
          <a:noFill/>
        </p:spPr>
        <p:txBody>
          <a:bodyPr wrap="square" lIns="0" rIns="0" tIns="0" bIns="0" anchor="t">
            <a:spAutoFit/>
          </a:bodyPr>
          <a:lstStyle/>
          <a:p>
            <a:pPr algn="l"/>
            <a:r>
              <a:rPr sz="1200" b="1" i="0">
                <a:solidFill>
                  <a:srgbClr val="F4F0E8"/>
                </a:solidFill>
                <a:latin typeface="Calibri"/>
              </a:rPr>
              <a:t>Counterfactual</a:t>
            </a:r>
          </a:p>
        </p:txBody>
      </p:sp>
      <p:sp>
        <p:nvSpPr>
          <p:cNvPr id="10" name="TextBox 9"/>
          <p:cNvSpPr txBox="1"/>
          <p:nvPr/>
        </p:nvSpPr>
        <p:spPr>
          <a:xfrm>
            <a:off x="3332988" y="1700784"/>
            <a:ext cx="1019556" cy="2606039"/>
          </a:xfrm>
          <a:prstGeom prst="rect">
            <a:avLst/>
          </a:prstGeom>
          <a:noFill/>
        </p:spPr>
        <p:txBody>
          <a:bodyPr wrap="square" lIns="0" rIns="0" tIns="0" bIns="0" anchor="t">
            <a:spAutoFit/>
          </a:bodyPr>
          <a:lstStyle/>
          <a:p>
            <a:pPr algn="l"/>
            <a:r>
              <a:rPr sz="1000" b="0" i="0">
                <a:solidFill>
                  <a:srgbClr val="CFC8BA"/>
                </a:solidFill>
                <a:latin typeface="Calibri"/>
              </a:rPr>
              <a:t>Push the cup instead of lifting it: does the result change correctly?</a:t>
            </a:r>
          </a:p>
        </p:txBody>
      </p:sp>
      <p:sp>
        <p:nvSpPr>
          <p:cNvPr id="11" name="Rectangle 10"/>
          <p:cNvSpPr/>
          <p:nvPr/>
        </p:nvSpPr>
        <p:spPr>
          <a:xfrm>
            <a:off x="4654296" y="1097280"/>
            <a:ext cx="1888236"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818888"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3</a:t>
            </a:r>
          </a:p>
        </p:txBody>
      </p:sp>
      <p:sp>
        <p:nvSpPr>
          <p:cNvPr id="13" name="TextBox 12"/>
          <p:cNvSpPr txBox="1"/>
          <p:nvPr/>
        </p:nvSpPr>
        <p:spPr>
          <a:xfrm>
            <a:off x="5385816" y="1243584"/>
            <a:ext cx="1019556" cy="548640"/>
          </a:xfrm>
          <a:prstGeom prst="rect">
            <a:avLst/>
          </a:prstGeom>
          <a:noFill/>
        </p:spPr>
        <p:txBody>
          <a:bodyPr wrap="square" lIns="0" rIns="0" tIns="0" bIns="0" anchor="t">
            <a:spAutoFit/>
          </a:bodyPr>
          <a:lstStyle/>
          <a:p>
            <a:pPr algn="l"/>
            <a:r>
              <a:rPr sz="1200" b="1" i="0">
                <a:solidFill>
                  <a:srgbClr val="F4F0E8"/>
                </a:solidFill>
                <a:latin typeface="Calibri"/>
              </a:rPr>
              <a:t>Long horizon</a:t>
            </a:r>
          </a:p>
        </p:txBody>
      </p:sp>
      <p:sp>
        <p:nvSpPr>
          <p:cNvPr id="14" name="TextBox 13"/>
          <p:cNvSpPr txBox="1"/>
          <p:nvPr/>
        </p:nvSpPr>
        <p:spPr>
          <a:xfrm>
            <a:off x="5385816" y="1700784"/>
            <a:ext cx="1019556" cy="2606039"/>
          </a:xfrm>
          <a:prstGeom prst="rect">
            <a:avLst/>
          </a:prstGeom>
          <a:noFill/>
        </p:spPr>
        <p:txBody>
          <a:bodyPr wrap="square" lIns="0" rIns="0" tIns="0" bIns="0" anchor="t">
            <a:spAutoFit/>
          </a:bodyPr>
          <a:lstStyle/>
          <a:p>
            <a:pPr algn="l"/>
            <a:r>
              <a:rPr sz="1000" b="0" i="0">
                <a:solidFill>
                  <a:srgbClr val="CFC8BA"/>
                </a:solidFill>
                <a:latin typeface="Calibri"/>
              </a:rPr>
              <a:t>Still consistent after 10 minutes? An hour?</a:t>
            </a:r>
          </a:p>
        </p:txBody>
      </p:sp>
      <p:sp>
        <p:nvSpPr>
          <p:cNvPr id="15" name="Rectangle 14"/>
          <p:cNvSpPr/>
          <p:nvPr/>
        </p:nvSpPr>
        <p:spPr>
          <a:xfrm>
            <a:off x="6707124" y="1097280"/>
            <a:ext cx="1888236" cy="333756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71716"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4</a:t>
            </a:r>
          </a:p>
        </p:txBody>
      </p:sp>
      <p:sp>
        <p:nvSpPr>
          <p:cNvPr id="17" name="TextBox 16"/>
          <p:cNvSpPr txBox="1"/>
          <p:nvPr/>
        </p:nvSpPr>
        <p:spPr>
          <a:xfrm>
            <a:off x="7438644" y="1243584"/>
            <a:ext cx="1019556" cy="548640"/>
          </a:xfrm>
          <a:prstGeom prst="rect">
            <a:avLst/>
          </a:prstGeom>
          <a:noFill/>
        </p:spPr>
        <p:txBody>
          <a:bodyPr wrap="square" lIns="0" rIns="0" tIns="0" bIns="0" anchor="t">
            <a:spAutoFit/>
          </a:bodyPr>
          <a:lstStyle/>
          <a:p>
            <a:pPr algn="l"/>
            <a:r>
              <a:rPr sz="1200" b="1" i="0">
                <a:solidFill>
                  <a:srgbClr val="F4F0E8"/>
                </a:solidFill>
                <a:latin typeface="Calibri"/>
              </a:rPr>
              <a:t>Real action</a:t>
            </a:r>
          </a:p>
        </p:txBody>
      </p:sp>
      <p:sp>
        <p:nvSpPr>
          <p:cNvPr id="18" name="TextBox 17"/>
          <p:cNvSpPr txBox="1"/>
          <p:nvPr/>
        </p:nvSpPr>
        <p:spPr>
          <a:xfrm>
            <a:off x="7438644" y="1700784"/>
            <a:ext cx="1019556" cy="2606039"/>
          </a:xfrm>
          <a:prstGeom prst="rect">
            <a:avLst/>
          </a:prstGeom>
          <a:noFill/>
        </p:spPr>
        <p:txBody>
          <a:bodyPr wrap="square" lIns="0" rIns="0" tIns="0" bIns="0" anchor="t">
            <a:spAutoFit/>
          </a:bodyPr>
          <a:lstStyle/>
          <a:p>
            <a:pPr algn="l"/>
            <a:r>
              <a:rPr sz="1000" b="0" i="0">
                <a:solidFill>
                  <a:srgbClr val="CFC8BA"/>
                </a:solidFill>
                <a:latin typeface="Calibri"/>
              </a:rPr>
              <a:t>Does a robot that planned inside it succeed in the real room?</a:t>
            </a:r>
          </a:p>
        </p:txBody>
      </p:sp>
      <p:sp>
        <p:nvSpPr>
          <p:cNvPr id="19" name="TextBox 18"/>
          <p:cNvSpPr txBox="1"/>
          <p:nvPr/>
        </p:nvSpPr>
        <p:spPr>
          <a:xfrm>
            <a:off x="548640" y="4315968"/>
            <a:ext cx="8046720" cy="274320"/>
          </a:xfrm>
          <a:prstGeom prst="rect">
            <a:avLst/>
          </a:prstGeom>
          <a:noFill/>
        </p:spPr>
        <p:txBody>
          <a:bodyPr wrap="square" lIns="0" rIns="0" tIns="0" bIns="0" anchor="t">
            <a:spAutoFit/>
          </a:bodyPr>
          <a:lstStyle/>
          <a:p>
            <a:pPr algn="ctr"/>
            <a:r>
              <a:rPr sz="1050" b="0" i="1">
                <a:solidFill>
                  <a:srgbClr val="CFC8BA"/>
                </a:solidFill>
                <a:latin typeface="Calibri"/>
              </a:rPr>
              <a:t>Only the last test is the same for both camps. That is why robots have become the referee.</a:t>
            </a:r>
          </a:p>
        </p:txBody>
      </p:sp>
      <p:sp>
        <p:nvSpPr>
          <p:cNvPr id="20" name="TextBox 19"/>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1" name="TextBox 20"/>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71</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731520" y="914400"/>
            <a:ext cx="7680960" cy="274320"/>
          </a:xfrm>
          <a:prstGeom prst="rect">
            <a:avLst/>
          </a:prstGeom>
          <a:noFill/>
        </p:spPr>
        <p:txBody>
          <a:bodyPr wrap="square" lIns="0" rIns="0" tIns="0" bIns="0" anchor="t">
            <a:spAutoFit/>
          </a:bodyPr>
          <a:lstStyle/>
          <a:p>
            <a:pPr algn="l"/>
            <a:r>
              <a:rPr sz="800" b="1" i="0">
                <a:solidFill>
                  <a:srgbClr val="E7A07F"/>
                </a:solidFill>
                <a:latin typeface="Calibri"/>
              </a:rPr>
              <a:t>DEBATE · 10 MINUTES</a:t>
            </a:r>
          </a:p>
        </p:txBody>
      </p:sp>
      <p:sp>
        <p:nvSpPr>
          <p:cNvPr id="3" name="TextBox 2"/>
          <p:cNvSpPr txBox="1"/>
          <p:nvPr/>
        </p:nvSpPr>
        <p:spPr>
          <a:xfrm>
            <a:off x="731520" y="1280160"/>
            <a:ext cx="7680960" cy="1645920"/>
          </a:xfrm>
          <a:prstGeom prst="rect">
            <a:avLst/>
          </a:prstGeom>
          <a:noFill/>
        </p:spPr>
        <p:txBody>
          <a:bodyPr wrap="square" lIns="0" rIns="0" tIns="0" bIns="0" anchor="t">
            <a:spAutoFit/>
          </a:bodyPr>
          <a:lstStyle/>
          <a:p>
            <a:pPr algn="l"/>
            <a:r>
              <a:rPr sz="3000" b="0" i="1">
                <a:solidFill>
                  <a:srgbClr val="F4F0E8"/>
                </a:solidFill>
                <a:latin typeface="Cambria"/>
              </a:rPr>
              <a:t>“A video generator is a world model.”</a:t>
            </a:r>
          </a:p>
        </p:txBody>
      </p:sp>
      <p:sp>
        <p:nvSpPr>
          <p:cNvPr id="4" name="Rectangle 3"/>
          <p:cNvSpPr/>
          <p:nvPr/>
        </p:nvSpPr>
        <p:spPr>
          <a:xfrm>
            <a:off x="73152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6868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Left side of the room argues for; right side against</a:t>
            </a:r>
          </a:p>
        </p:txBody>
      </p:sp>
      <p:sp>
        <p:nvSpPr>
          <p:cNvPr id="6" name="Rectangle 5"/>
          <p:cNvSpPr/>
          <p:nvPr/>
        </p:nvSpPr>
        <p:spPr>
          <a:xfrm>
            <a:off x="335280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8996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Two speakers per side, one minute each</a:t>
            </a:r>
          </a:p>
        </p:txBody>
      </p:sp>
      <p:sp>
        <p:nvSpPr>
          <p:cNvPr id="8" name="Rectangle 7"/>
          <p:cNvSpPr/>
          <p:nvPr/>
        </p:nvSpPr>
        <p:spPr>
          <a:xfrm>
            <a:off x="5974080" y="3154680"/>
            <a:ext cx="2438400" cy="86868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111240" y="3264408"/>
            <a:ext cx="2164080" cy="685800"/>
          </a:xfrm>
          <a:prstGeom prst="rect">
            <a:avLst/>
          </a:prstGeom>
          <a:noFill/>
        </p:spPr>
        <p:txBody>
          <a:bodyPr wrap="square" lIns="0" rIns="0" tIns="0" bIns="0" anchor="ctr">
            <a:spAutoFit/>
          </a:bodyPr>
          <a:lstStyle/>
          <a:p>
            <a:pPr algn="l"/>
            <a:r>
              <a:rPr sz="1050" b="0" i="0">
                <a:solidFill>
                  <a:srgbClr val="CFC8BA"/>
                </a:solidFill>
                <a:latin typeface="Calibri"/>
              </a:rPr>
              <a:t>Then the whole room votes by show of hands</a:t>
            </a:r>
          </a:p>
        </p:txBody>
      </p:sp>
      <p:sp>
        <p:nvSpPr>
          <p:cNvPr id="10" name="TextBox 9"/>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1" name="TextBox 10"/>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72</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Arguments to start from</a:t>
            </a:r>
          </a:p>
        </p:txBody>
      </p:sp>
      <p:sp>
        <p:nvSpPr>
          <p:cNvPr id="3" name="Rectangle 2"/>
          <p:cNvSpPr/>
          <p:nvPr/>
        </p:nvSpPr>
        <p:spPr>
          <a:xfrm>
            <a:off x="548640" y="1097280"/>
            <a:ext cx="3941064"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a:t>
            </a:r>
          </a:p>
        </p:txBody>
      </p:sp>
      <p:sp>
        <p:nvSpPr>
          <p:cNvPr id="5" name="TextBox 4"/>
          <p:cNvSpPr txBox="1"/>
          <p:nvPr/>
        </p:nvSpPr>
        <p:spPr>
          <a:xfrm>
            <a:off x="1280160" y="1243584"/>
            <a:ext cx="3072384" cy="548640"/>
          </a:xfrm>
          <a:prstGeom prst="rect">
            <a:avLst/>
          </a:prstGeom>
          <a:noFill/>
        </p:spPr>
        <p:txBody>
          <a:bodyPr wrap="square" lIns="0" rIns="0" tIns="0" bIns="0" anchor="t">
            <a:spAutoFit/>
          </a:bodyPr>
          <a:lstStyle/>
          <a:p>
            <a:pPr algn="l"/>
            <a:r>
              <a:rPr sz="1300" b="1" i="0">
                <a:solidFill>
                  <a:srgbClr val="F4F0E8"/>
                </a:solidFill>
                <a:latin typeface="Calibri"/>
              </a:rPr>
              <a:t>For</a:t>
            </a:r>
          </a:p>
        </p:txBody>
      </p:sp>
      <p:sp>
        <p:nvSpPr>
          <p:cNvPr id="6" name="TextBox 5"/>
          <p:cNvSpPr txBox="1"/>
          <p:nvPr/>
        </p:nvSpPr>
        <p:spPr>
          <a:xfrm>
            <a:off x="1280160" y="1700784"/>
            <a:ext cx="3072384" cy="2788920"/>
          </a:xfrm>
          <a:prstGeom prst="rect">
            <a:avLst/>
          </a:prstGeom>
          <a:noFill/>
        </p:spPr>
        <p:txBody>
          <a:bodyPr wrap="square" lIns="0" rIns="0" tIns="0" bIns="0" anchor="t">
            <a:spAutoFit/>
          </a:bodyPr>
          <a:lstStyle/>
          <a:p>
            <a:pPr algn="l"/>
            <a:r>
              <a:rPr sz="1050" b="0" i="0">
                <a:solidFill>
                  <a:srgbClr val="CFC8BA"/>
                </a:solidFill>
                <a:latin typeface="Calibri"/>
              </a:rPr>
              <a:t>• Genie 3 already takes actions and keeps a minute of memory
• Waymo trains real cars with it
• Argon steers Omni to move Scrabble tiles: it predicts consequences
• To draw the future correctly, you must model the world</a:t>
            </a:r>
          </a:p>
        </p:txBody>
      </p:sp>
      <p:sp>
        <p:nvSpPr>
          <p:cNvPr id="7" name="Rectangle 6"/>
          <p:cNvSpPr/>
          <p:nvPr/>
        </p:nvSpPr>
        <p:spPr>
          <a:xfrm>
            <a:off x="4654296" y="1097280"/>
            <a:ext cx="3941064"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18888"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a:t>
            </a:r>
          </a:p>
        </p:txBody>
      </p:sp>
      <p:sp>
        <p:nvSpPr>
          <p:cNvPr id="9" name="TextBox 8"/>
          <p:cNvSpPr txBox="1"/>
          <p:nvPr/>
        </p:nvSpPr>
        <p:spPr>
          <a:xfrm>
            <a:off x="5385816" y="1243584"/>
            <a:ext cx="3072384" cy="548640"/>
          </a:xfrm>
          <a:prstGeom prst="rect">
            <a:avLst/>
          </a:prstGeom>
          <a:noFill/>
        </p:spPr>
        <p:txBody>
          <a:bodyPr wrap="square" lIns="0" rIns="0" tIns="0" bIns="0" anchor="t">
            <a:spAutoFit/>
          </a:bodyPr>
          <a:lstStyle/>
          <a:p>
            <a:pPr algn="l"/>
            <a:r>
              <a:rPr sz="1300" b="1" i="0">
                <a:solidFill>
                  <a:srgbClr val="F4F0E8"/>
                </a:solidFill>
                <a:latin typeface="Calibri"/>
              </a:rPr>
              <a:t>Against</a:t>
            </a:r>
          </a:p>
        </p:txBody>
      </p:sp>
      <p:sp>
        <p:nvSpPr>
          <p:cNvPr id="10" name="TextBox 9"/>
          <p:cNvSpPr txBox="1"/>
          <p:nvPr/>
        </p:nvSpPr>
        <p:spPr>
          <a:xfrm>
            <a:off x="5385816" y="1700784"/>
            <a:ext cx="3072384" cy="2788920"/>
          </a:xfrm>
          <a:prstGeom prst="rect">
            <a:avLst/>
          </a:prstGeom>
          <a:noFill/>
        </p:spPr>
        <p:txBody>
          <a:bodyPr wrap="square" lIns="0" rIns="0" tIns="0" bIns="0" anchor="t">
            <a:spAutoFit/>
          </a:bodyPr>
          <a:lstStyle/>
          <a:p>
            <a:pPr algn="l"/>
            <a:r>
              <a:rPr sz="1050" b="0" i="0">
                <a:solidFill>
                  <a:srgbClr val="CFC8BA"/>
                </a:solidFill>
                <a:latin typeface="Calibri"/>
              </a:rPr>
              <a:t>• Most video models take no actions: they predict, they don’t respond
• They forget, drift and break physics (Lecture 07)
• Pretty ≠ correct: a beautiful wrong future
• JEPA: the world is not its pixels</a:t>
            </a:r>
          </a:p>
        </p:txBody>
      </p:sp>
      <p:sp>
        <p:nvSpPr>
          <p:cNvPr id="11" name="TextBox 10"/>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2" name="TextBox 11"/>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73</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Four stories, one line each</a:t>
            </a:r>
          </a:p>
        </p:txBody>
      </p:sp>
      <p:sp>
        <p:nvSpPr>
          <p:cNvPr id="3" name="Rectangle 2"/>
          <p:cNvSpPr/>
          <p:nvPr/>
        </p:nvSpPr>
        <p:spPr>
          <a:xfrm>
            <a:off x="548640" y="1097280"/>
            <a:ext cx="3941064"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01</a:t>
            </a:r>
          </a:p>
        </p:txBody>
      </p:sp>
      <p:sp>
        <p:nvSpPr>
          <p:cNvPr id="5" name="TextBox 4"/>
          <p:cNvSpPr txBox="1"/>
          <p:nvPr/>
        </p:nvSpPr>
        <p:spPr>
          <a:xfrm>
            <a:off x="1280160" y="1243584"/>
            <a:ext cx="3072384" cy="548640"/>
          </a:xfrm>
          <a:prstGeom prst="rect">
            <a:avLst/>
          </a:prstGeom>
          <a:noFill/>
        </p:spPr>
        <p:txBody>
          <a:bodyPr wrap="square" lIns="0" rIns="0" tIns="0" bIns="0" anchor="t">
            <a:spAutoFit/>
          </a:bodyPr>
          <a:lstStyle/>
          <a:p>
            <a:pPr algn="l"/>
            <a:r>
              <a:rPr sz="1300" b="1" i="0">
                <a:solidFill>
                  <a:srgbClr val="F4F0E8"/>
                </a:solidFill>
                <a:latin typeface="Calibri"/>
              </a:rPr>
              <a:t>Playable worlds</a:t>
            </a:r>
          </a:p>
        </p:txBody>
      </p:sp>
      <p:sp>
        <p:nvSpPr>
          <p:cNvPr id="6" name="TextBox 5"/>
          <p:cNvSpPr txBox="1"/>
          <p:nvPr/>
        </p:nvSpPr>
        <p:spPr>
          <a:xfrm>
            <a:off x="1280160" y="1700784"/>
            <a:ext cx="3072384" cy="946403"/>
          </a:xfrm>
          <a:prstGeom prst="rect">
            <a:avLst/>
          </a:prstGeom>
          <a:noFill/>
        </p:spPr>
        <p:txBody>
          <a:bodyPr wrap="square" lIns="0" rIns="0" tIns="0" bIns="0" anchor="t">
            <a:spAutoFit/>
          </a:bodyPr>
          <a:lstStyle/>
          <a:p>
            <a:pPr algn="l"/>
            <a:r>
              <a:rPr sz="1050" b="0" i="0">
                <a:solidFill>
                  <a:srgbClr val="CFC8BA"/>
                </a:solidFill>
                <a:latin typeface="Calibri"/>
              </a:rPr>
              <a:t>Add an action to a video model and it becomes a place; the hard part is memory</a:t>
            </a:r>
          </a:p>
        </p:txBody>
      </p:sp>
      <p:sp>
        <p:nvSpPr>
          <p:cNvPr id="7" name="Rectangle 6"/>
          <p:cNvSpPr/>
          <p:nvPr/>
        </p:nvSpPr>
        <p:spPr>
          <a:xfrm>
            <a:off x="4654296" y="1097280"/>
            <a:ext cx="3941064"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18888"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02</a:t>
            </a:r>
          </a:p>
        </p:txBody>
      </p:sp>
      <p:sp>
        <p:nvSpPr>
          <p:cNvPr id="9" name="TextBox 8"/>
          <p:cNvSpPr txBox="1"/>
          <p:nvPr/>
        </p:nvSpPr>
        <p:spPr>
          <a:xfrm>
            <a:off x="5385816" y="1243584"/>
            <a:ext cx="3072384" cy="548640"/>
          </a:xfrm>
          <a:prstGeom prst="rect">
            <a:avLst/>
          </a:prstGeom>
          <a:noFill/>
        </p:spPr>
        <p:txBody>
          <a:bodyPr wrap="square" lIns="0" rIns="0" tIns="0" bIns="0" anchor="t">
            <a:spAutoFit/>
          </a:bodyPr>
          <a:lstStyle/>
          <a:p>
            <a:pPr algn="l"/>
            <a:r>
              <a:rPr sz="1300" b="1" i="0">
                <a:solidFill>
                  <a:srgbClr val="F4F0E8"/>
                </a:solidFill>
                <a:latin typeface="Calibri"/>
              </a:rPr>
              <a:t>Splats</a:t>
            </a:r>
          </a:p>
        </p:txBody>
      </p:sp>
      <p:sp>
        <p:nvSpPr>
          <p:cNvPr id="10" name="TextBox 9"/>
          <p:cNvSpPr txBox="1"/>
          <p:nvPr/>
        </p:nvSpPr>
        <p:spPr>
          <a:xfrm>
            <a:off x="5385816" y="1700784"/>
            <a:ext cx="3072384" cy="946403"/>
          </a:xfrm>
          <a:prstGeom prst="rect">
            <a:avLst/>
          </a:prstGeom>
          <a:noFill/>
        </p:spPr>
        <p:txBody>
          <a:bodyPr wrap="square" lIns="0" rIns="0" tIns="0" bIns="0" anchor="t">
            <a:spAutoFit/>
          </a:bodyPr>
          <a:lstStyle/>
          <a:p>
            <a:pPr algn="l"/>
            <a:r>
              <a:rPr sz="1050" b="0" i="0">
                <a:solidFill>
                  <a:srgbClr val="CFC8BA"/>
                </a:solidFill>
                <a:latin typeface="Calibri"/>
              </a:rPr>
              <a:t>Keep the geometry and the world becomes a file you can open, edit and sell</a:t>
            </a:r>
          </a:p>
        </p:txBody>
      </p:sp>
      <p:sp>
        <p:nvSpPr>
          <p:cNvPr id="11" name="Rectangle 10"/>
          <p:cNvSpPr/>
          <p:nvPr/>
        </p:nvSpPr>
        <p:spPr>
          <a:xfrm>
            <a:off x="548640" y="2939796"/>
            <a:ext cx="3941064"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13232" y="3086100"/>
            <a:ext cx="548640" cy="411480"/>
          </a:xfrm>
          <a:prstGeom prst="rect">
            <a:avLst/>
          </a:prstGeom>
          <a:noFill/>
        </p:spPr>
        <p:txBody>
          <a:bodyPr wrap="square" lIns="0" rIns="0" tIns="0" bIns="0" anchor="t">
            <a:spAutoFit/>
          </a:bodyPr>
          <a:lstStyle/>
          <a:p>
            <a:pPr algn="l"/>
            <a:r>
              <a:rPr sz="2200" b="0" i="0">
                <a:solidFill>
                  <a:srgbClr val="E7A07F"/>
                </a:solidFill>
                <a:latin typeface="Cambria"/>
              </a:rPr>
              <a:t>03</a:t>
            </a:r>
          </a:p>
        </p:txBody>
      </p:sp>
      <p:sp>
        <p:nvSpPr>
          <p:cNvPr id="13" name="TextBox 12"/>
          <p:cNvSpPr txBox="1"/>
          <p:nvPr/>
        </p:nvSpPr>
        <p:spPr>
          <a:xfrm>
            <a:off x="1280160" y="3086100"/>
            <a:ext cx="3072384" cy="548640"/>
          </a:xfrm>
          <a:prstGeom prst="rect">
            <a:avLst/>
          </a:prstGeom>
          <a:noFill/>
        </p:spPr>
        <p:txBody>
          <a:bodyPr wrap="square" lIns="0" rIns="0" tIns="0" bIns="0" anchor="t">
            <a:spAutoFit/>
          </a:bodyPr>
          <a:lstStyle/>
          <a:p>
            <a:pPr algn="l"/>
            <a:r>
              <a:rPr sz="1300" b="1" i="0">
                <a:solidFill>
                  <a:srgbClr val="F4F0E8"/>
                </a:solidFill>
                <a:latin typeface="Calibri"/>
              </a:rPr>
              <a:t>Bodies</a:t>
            </a:r>
          </a:p>
        </p:txBody>
      </p:sp>
      <p:sp>
        <p:nvSpPr>
          <p:cNvPr id="14" name="TextBox 13"/>
          <p:cNvSpPr txBox="1"/>
          <p:nvPr/>
        </p:nvSpPr>
        <p:spPr>
          <a:xfrm>
            <a:off x="1280160" y="3543300"/>
            <a:ext cx="3072384" cy="946403"/>
          </a:xfrm>
          <a:prstGeom prst="rect">
            <a:avLst/>
          </a:prstGeom>
          <a:noFill/>
        </p:spPr>
        <p:txBody>
          <a:bodyPr wrap="square" lIns="0" rIns="0" tIns="0" bIns="0" anchor="t">
            <a:spAutoFit/>
          </a:bodyPr>
          <a:lstStyle/>
          <a:p>
            <a:pPr algn="l"/>
            <a:r>
              <a:rPr sz="1050" b="0" i="0">
                <a:solidFill>
                  <a:srgbClr val="CFC8BA"/>
                </a:solidFill>
                <a:latin typeface="Calibri"/>
              </a:rPr>
              <a:t>Robots now learn mostly from people and from imagined worlds, but still fail 1 time in 3</a:t>
            </a:r>
          </a:p>
        </p:txBody>
      </p:sp>
      <p:sp>
        <p:nvSpPr>
          <p:cNvPr id="15" name="Rectangle 14"/>
          <p:cNvSpPr/>
          <p:nvPr/>
        </p:nvSpPr>
        <p:spPr>
          <a:xfrm>
            <a:off x="4654296" y="2939796"/>
            <a:ext cx="3941064"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818888" y="3086100"/>
            <a:ext cx="548640" cy="411480"/>
          </a:xfrm>
          <a:prstGeom prst="rect">
            <a:avLst/>
          </a:prstGeom>
          <a:noFill/>
        </p:spPr>
        <p:txBody>
          <a:bodyPr wrap="square" lIns="0" rIns="0" tIns="0" bIns="0" anchor="t">
            <a:spAutoFit/>
          </a:bodyPr>
          <a:lstStyle/>
          <a:p>
            <a:pPr algn="l"/>
            <a:r>
              <a:rPr sz="2200" b="0" i="0">
                <a:solidFill>
                  <a:srgbClr val="E7A07F"/>
                </a:solidFill>
                <a:latin typeface="Cambria"/>
              </a:rPr>
              <a:t>04</a:t>
            </a:r>
          </a:p>
        </p:txBody>
      </p:sp>
      <p:sp>
        <p:nvSpPr>
          <p:cNvPr id="17" name="TextBox 16"/>
          <p:cNvSpPr txBox="1"/>
          <p:nvPr/>
        </p:nvSpPr>
        <p:spPr>
          <a:xfrm>
            <a:off x="5385816" y="3086100"/>
            <a:ext cx="3072384" cy="548640"/>
          </a:xfrm>
          <a:prstGeom prst="rect">
            <a:avLst/>
          </a:prstGeom>
          <a:noFill/>
        </p:spPr>
        <p:txBody>
          <a:bodyPr wrap="square" lIns="0" rIns="0" tIns="0" bIns="0" anchor="t">
            <a:spAutoFit/>
          </a:bodyPr>
          <a:lstStyle/>
          <a:p>
            <a:pPr algn="l"/>
            <a:r>
              <a:rPr sz="1300" b="1" i="0">
                <a:solidFill>
                  <a:srgbClr val="F4F0E8"/>
                </a:solidFill>
                <a:latin typeface="Calibri"/>
              </a:rPr>
              <a:t>Pixels?</a:t>
            </a:r>
          </a:p>
        </p:txBody>
      </p:sp>
      <p:sp>
        <p:nvSpPr>
          <p:cNvPr id="18" name="TextBox 17"/>
          <p:cNvSpPr txBox="1"/>
          <p:nvPr/>
        </p:nvSpPr>
        <p:spPr>
          <a:xfrm>
            <a:off x="5385816" y="3543300"/>
            <a:ext cx="3072384" cy="946403"/>
          </a:xfrm>
          <a:prstGeom prst="rect">
            <a:avLst/>
          </a:prstGeom>
          <a:noFill/>
        </p:spPr>
        <p:txBody>
          <a:bodyPr wrap="square" lIns="0" rIns="0" tIns="0" bIns="0" anchor="t">
            <a:spAutoFit/>
          </a:bodyPr>
          <a:lstStyle/>
          <a:p>
            <a:pPr algn="l"/>
            <a:r>
              <a:rPr sz="1050" b="0" i="0">
                <a:solidFill>
                  <a:srgbClr val="CFC8BA"/>
                </a:solidFill>
                <a:latin typeface="Calibri"/>
              </a:rPr>
              <a:t>Whether a world model must draw the world is still open, and robots will decide</a:t>
            </a:r>
          </a:p>
        </p:txBody>
      </p:sp>
      <p:sp>
        <p:nvSpPr>
          <p:cNvPr id="19" name="TextBox 18"/>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0" name="TextBox 19"/>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74</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Tonight → your assignments (both due Nov 30)</a:t>
            </a:r>
          </a:p>
        </p:txBody>
      </p:sp>
      <p:sp>
        <p:nvSpPr>
          <p:cNvPr id="3" name="Rectangle 2"/>
          <p:cNvSpPr/>
          <p:nvPr/>
        </p:nvSpPr>
        <p:spPr>
          <a:xfrm>
            <a:off x="548640" y="1097280"/>
            <a:ext cx="2572512"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A3</a:t>
            </a:r>
          </a:p>
        </p:txBody>
      </p:sp>
      <p:sp>
        <p:nvSpPr>
          <p:cNvPr id="5" name="TextBox 4"/>
          <p:cNvSpPr txBox="1"/>
          <p:nvPr/>
        </p:nvSpPr>
        <p:spPr>
          <a:xfrm>
            <a:off x="1280160"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Assignment 3: your game</a:t>
            </a:r>
          </a:p>
        </p:txBody>
      </p:sp>
      <p:sp>
        <p:nvSpPr>
          <p:cNvPr id="6" name="TextBox 5"/>
          <p:cNvSpPr txBox="1"/>
          <p:nvPr/>
        </p:nvSpPr>
        <p:spPr>
          <a:xfrm>
            <a:off x="1280160" y="1700784"/>
            <a:ext cx="1703832" cy="2788920"/>
          </a:xfrm>
          <a:prstGeom prst="rect">
            <a:avLst/>
          </a:prstGeom>
          <a:noFill/>
        </p:spPr>
        <p:txBody>
          <a:bodyPr wrap="square" lIns="0" rIns="0" tIns="0" bIns="0" anchor="t">
            <a:spAutoFit/>
          </a:bodyPr>
          <a:lstStyle/>
          <a:p>
            <a:pPr algn="l"/>
            <a:r>
              <a:rPr sz="1050" b="0" i="0">
                <a:solidFill>
                  <a:srgbClr val="CFC8BA"/>
                </a:solidFill>
                <a:latin typeface="Calibri"/>
              </a:rPr>
              <a:t>Sketch a level in a world model or Marble; or scan a real place as a splat and load it in three.js. Use the “directing a world” checklist</a:t>
            </a:r>
          </a:p>
        </p:txBody>
      </p:sp>
      <p:sp>
        <p:nvSpPr>
          <p:cNvPr id="7" name="Rectangle 6"/>
          <p:cNvSpPr/>
          <p:nvPr/>
        </p:nvSpPr>
        <p:spPr>
          <a:xfrm>
            <a:off x="3285744" y="1097280"/>
            <a:ext cx="2572512"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50336"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A2</a:t>
            </a:r>
          </a:p>
        </p:txBody>
      </p:sp>
      <p:sp>
        <p:nvSpPr>
          <p:cNvPr id="9" name="TextBox 8"/>
          <p:cNvSpPr txBox="1"/>
          <p:nvPr/>
        </p:nvSpPr>
        <p:spPr>
          <a:xfrm>
            <a:off x="4017264"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Assignment 2</a:t>
            </a:r>
          </a:p>
        </p:txBody>
      </p:sp>
      <p:sp>
        <p:nvSpPr>
          <p:cNvPr id="10" name="TextBox 9"/>
          <p:cNvSpPr txBox="1"/>
          <p:nvPr/>
        </p:nvSpPr>
        <p:spPr>
          <a:xfrm>
            <a:off x="4017264" y="1700784"/>
            <a:ext cx="1703832" cy="2788920"/>
          </a:xfrm>
          <a:prstGeom prst="rect">
            <a:avLst/>
          </a:prstGeom>
          <a:noFill/>
        </p:spPr>
        <p:txBody>
          <a:bodyPr wrap="square" lIns="0" rIns="0" tIns="0" bIns="0" anchor="t">
            <a:spAutoFit/>
          </a:bodyPr>
          <a:lstStyle/>
          <a:p>
            <a:pPr algn="l"/>
            <a:r>
              <a:rPr sz="1050" b="0" i="0">
                <a:solidFill>
                  <a:srgbClr val="CFC8BA"/>
                </a:solidFill>
                <a:latin typeface="Calibri"/>
              </a:rPr>
              <a:t>A splat or a world-model clip can be a set; disclose which tools made which parts</a:t>
            </a:r>
          </a:p>
        </p:txBody>
      </p:sp>
      <p:sp>
        <p:nvSpPr>
          <p:cNvPr id="11" name="Rectangle 10"/>
          <p:cNvSpPr/>
          <p:nvPr/>
        </p:nvSpPr>
        <p:spPr>
          <a:xfrm>
            <a:off x="6022848" y="1097280"/>
            <a:ext cx="2572512"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187440"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a:t>
            </a:r>
          </a:p>
        </p:txBody>
      </p:sp>
      <p:sp>
        <p:nvSpPr>
          <p:cNvPr id="13" name="TextBox 12"/>
          <p:cNvSpPr txBox="1"/>
          <p:nvPr/>
        </p:nvSpPr>
        <p:spPr>
          <a:xfrm>
            <a:off x="6754368"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Final project ideas</a:t>
            </a:r>
          </a:p>
        </p:txBody>
      </p:sp>
      <p:sp>
        <p:nvSpPr>
          <p:cNvPr id="14" name="TextBox 13"/>
          <p:cNvSpPr txBox="1"/>
          <p:nvPr/>
        </p:nvSpPr>
        <p:spPr>
          <a:xfrm>
            <a:off x="6754368" y="1700784"/>
            <a:ext cx="1703832" cy="2788920"/>
          </a:xfrm>
          <a:prstGeom prst="rect">
            <a:avLst/>
          </a:prstGeom>
          <a:noFill/>
        </p:spPr>
        <p:txBody>
          <a:bodyPr wrap="square" lIns="0" rIns="0" tIns="0" bIns="0" anchor="t">
            <a:spAutoFit/>
          </a:bodyPr>
          <a:lstStyle/>
          <a:p>
            <a:pPr algn="l"/>
            <a:r>
              <a:rPr sz="1050" b="0" i="0">
                <a:solidFill>
                  <a:srgbClr val="CFC8BA"/>
                </a:solidFill>
                <a:latin typeface="Calibri"/>
              </a:rPr>
              <a:t>An explorable memory · a world you can only enter once · a robot that learns your gesture</a:t>
            </a:r>
          </a:p>
        </p:txBody>
      </p:sp>
      <p:sp>
        <p:nvSpPr>
          <p:cNvPr id="15" name="TextBox 14"/>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6" name="TextBox 15"/>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75</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Three readings for this week</a:t>
            </a:r>
          </a:p>
        </p:txBody>
      </p:sp>
      <p:sp>
        <p:nvSpPr>
          <p:cNvPr id="3" name="Rectangle 2"/>
          <p:cNvSpPr/>
          <p:nvPr/>
        </p:nvSpPr>
        <p:spPr>
          <a:xfrm>
            <a:off x="548640" y="1097280"/>
            <a:ext cx="2572512"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1</a:t>
            </a:r>
          </a:p>
        </p:txBody>
      </p:sp>
      <p:sp>
        <p:nvSpPr>
          <p:cNvPr id="5" name="TextBox 4"/>
          <p:cNvSpPr txBox="1"/>
          <p:nvPr/>
        </p:nvSpPr>
        <p:spPr>
          <a:xfrm>
            <a:off x="1280160"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Atlas</a:t>
            </a:r>
          </a:p>
        </p:txBody>
      </p:sp>
      <p:sp>
        <p:nvSpPr>
          <p:cNvPr id="6" name="TextBox 5"/>
          <p:cNvSpPr txBox="1"/>
          <p:nvPr/>
        </p:nvSpPr>
        <p:spPr>
          <a:xfrm>
            <a:off x="1280160" y="1700784"/>
            <a:ext cx="1703832" cy="2788920"/>
          </a:xfrm>
          <a:prstGeom prst="rect">
            <a:avLst/>
          </a:prstGeom>
          <a:noFill/>
        </p:spPr>
        <p:txBody>
          <a:bodyPr wrap="square" lIns="0" rIns="0" tIns="0" bIns="0" anchor="t">
            <a:spAutoFit/>
          </a:bodyPr>
          <a:lstStyle/>
          <a:p>
            <a:pPr algn="l"/>
            <a:r>
              <a:rPr sz="1000" b="0" i="0">
                <a:solidFill>
                  <a:srgbClr val="CFC8BA"/>
                </a:solidFill>
                <a:latin typeface="Calibri"/>
              </a:rPr>
              <a:t>World Labs (Sept 2026). One model for images, video and 3D; read the “spatial context” and robotics sections</a:t>
            </a:r>
          </a:p>
        </p:txBody>
      </p:sp>
      <p:sp>
        <p:nvSpPr>
          <p:cNvPr id="7" name="TextBox 6"/>
          <p:cNvSpPr txBox="1"/>
          <p:nvPr/>
        </p:nvSpPr>
        <p:spPr>
          <a:xfrm>
            <a:off x="1280160" y="4325112"/>
            <a:ext cx="1703832" cy="228600"/>
          </a:xfrm>
          <a:prstGeom prst="rect">
            <a:avLst/>
          </a:prstGeom>
          <a:noFill/>
        </p:spPr>
        <p:txBody>
          <a:bodyPr wrap="square" lIns="0" rIns="0" tIns="0" bIns="0" anchor="t">
            <a:spAutoFit/>
          </a:bodyPr>
          <a:lstStyle/>
          <a:p>
            <a:pPr algn="l"/>
            <a:r>
              <a:rPr sz="850" b="0" i="0">
                <a:solidFill>
                  <a:srgbClr val="E7A07F"/>
                </a:solidFill>
                <a:latin typeface="Calibri"/>
              </a:rPr>
              <a:t>Technique · worldlabs.ai/blog/atlas</a:t>
            </a:r>
          </a:p>
        </p:txBody>
      </p:sp>
      <p:sp>
        <p:nvSpPr>
          <p:cNvPr id="8" name="Rectangle 7"/>
          <p:cNvSpPr/>
          <p:nvPr/>
        </p:nvSpPr>
        <p:spPr>
          <a:xfrm>
            <a:off x="3285744" y="1097280"/>
            <a:ext cx="2572512"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450336"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2</a:t>
            </a:r>
          </a:p>
        </p:txBody>
      </p:sp>
      <p:sp>
        <p:nvSpPr>
          <p:cNvPr id="10" name="TextBox 9"/>
          <p:cNvSpPr txBox="1"/>
          <p:nvPr/>
        </p:nvSpPr>
        <p:spPr>
          <a:xfrm>
            <a:off x="4017264"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λ0</a:t>
            </a:r>
          </a:p>
        </p:txBody>
      </p:sp>
      <p:sp>
        <p:nvSpPr>
          <p:cNvPr id="11" name="TextBox 10"/>
          <p:cNvSpPr txBox="1"/>
          <p:nvPr/>
        </p:nvSpPr>
        <p:spPr>
          <a:xfrm>
            <a:off x="4017264" y="1700784"/>
            <a:ext cx="1703832" cy="2788920"/>
          </a:xfrm>
          <a:prstGeom prst="rect">
            <a:avLst/>
          </a:prstGeom>
          <a:noFill/>
        </p:spPr>
        <p:txBody>
          <a:bodyPr wrap="square" lIns="0" rIns="0" tIns="0" bIns="0" anchor="t">
            <a:spAutoFit/>
          </a:bodyPr>
          <a:lstStyle/>
          <a:p>
            <a:pPr algn="l"/>
            <a:r>
              <a:rPr sz="1000" b="0" i="0">
                <a:solidFill>
                  <a:srgbClr val="CFC8BA"/>
                </a:solidFill>
                <a:latin typeface="Calibri"/>
              </a:rPr>
              <a:t>Alibaba Amap (Oct 2026). Read the HumanVerse and three-stage training sections, and look at the ablation</a:t>
            </a:r>
          </a:p>
        </p:txBody>
      </p:sp>
      <p:sp>
        <p:nvSpPr>
          <p:cNvPr id="12" name="TextBox 11"/>
          <p:cNvSpPr txBox="1"/>
          <p:nvPr/>
        </p:nvSpPr>
        <p:spPr>
          <a:xfrm>
            <a:off x="4017264" y="4325112"/>
            <a:ext cx="1703832" cy="228600"/>
          </a:xfrm>
          <a:prstGeom prst="rect">
            <a:avLst/>
          </a:prstGeom>
          <a:noFill/>
        </p:spPr>
        <p:txBody>
          <a:bodyPr wrap="square" lIns="0" rIns="0" tIns="0" bIns="0" anchor="t">
            <a:spAutoFit/>
          </a:bodyPr>
          <a:lstStyle/>
          <a:p>
            <a:pPr algn="l"/>
            <a:r>
              <a:rPr sz="850" b="0" i="0">
                <a:solidFill>
                  <a:srgbClr val="E7A07F"/>
                </a:solidFill>
                <a:latin typeface="Calibri"/>
              </a:rPr>
              <a:t>Robotics · lambdahumanoid.github.io</a:t>
            </a:r>
          </a:p>
        </p:txBody>
      </p:sp>
      <p:sp>
        <p:nvSpPr>
          <p:cNvPr id="13" name="Rectangle 12"/>
          <p:cNvSpPr/>
          <p:nvPr/>
        </p:nvSpPr>
        <p:spPr>
          <a:xfrm>
            <a:off x="6022848" y="1097280"/>
            <a:ext cx="2572512" cy="35204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187440"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3</a:t>
            </a:r>
          </a:p>
        </p:txBody>
      </p:sp>
      <p:sp>
        <p:nvSpPr>
          <p:cNvPr id="15" name="TextBox 14"/>
          <p:cNvSpPr txBox="1"/>
          <p:nvPr/>
        </p:nvSpPr>
        <p:spPr>
          <a:xfrm>
            <a:off x="6754368" y="1243584"/>
            <a:ext cx="1703832" cy="548640"/>
          </a:xfrm>
          <a:prstGeom prst="rect">
            <a:avLst/>
          </a:prstGeom>
          <a:noFill/>
        </p:spPr>
        <p:txBody>
          <a:bodyPr wrap="square" lIns="0" rIns="0" tIns="0" bIns="0" anchor="t">
            <a:spAutoFit/>
          </a:bodyPr>
          <a:lstStyle/>
          <a:p>
            <a:pPr algn="l"/>
            <a:r>
              <a:rPr sz="1300" b="1" i="0">
                <a:solidFill>
                  <a:srgbClr val="F4F0E8"/>
                </a:solidFill>
                <a:latin typeface="Calibri"/>
              </a:rPr>
              <a:t>Genie 3 and the AGI question</a:t>
            </a:r>
          </a:p>
        </p:txBody>
      </p:sp>
      <p:sp>
        <p:nvSpPr>
          <p:cNvPr id="16" name="TextBox 15"/>
          <p:cNvSpPr txBox="1"/>
          <p:nvPr/>
        </p:nvSpPr>
        <p:spPr>
          <a:xfrm>
            <a:off x="6754368" y="1700784"/>
            <a:ext cx="1703832" cy="2788920"/>
          </a:xfrm>
          <a:prstGeom prst="rect">
            <a:avLst/>
          </a:prstGeom>
          <a:noFill/>
        </p:spPr>
        <p:txBody>
          <a:bodyPr wrap="square" lIns="0" rIns="0" tIns="0" bIns="0" anchor="t">
            <a:spAutoFit/>
          </a:bodyPr>
          <a:lstStyle/>
          <a:p>
            <a:pPr algn="l"/>
            <a:r>
              <a:rPr sz="1000" b="0" i="0">
                <a:solidFill>
                  <a:srgbClr val="CFC8BA"/>
                </a:solidFill>
                <a:latin typeface="Calibri"/>
              </a:rPr>
              <a:t>TechCrunch (Aug 2025). How DeepMind frames world models as a step towards general AI</a:t>
            </a:r>
          </a:p>
        </p:txBody>
      </p:sp>
      <p:sp>
        <p:nvSpPr>
          <p:cNvPr id="17" name="TextBox 16"/>
          <p:cNvSpPr txBox="1"/>
          <p:nvPr/>
        </p:nvSpPr>
        <p:spPr>
          <a:xfrm>
            <a:off x="6754368" y="4325112"/>
            <a:ext cx="1703832" cy="228600"/>
          </a:xfrm>
          <a:prstGeom prst="rect">
            <a:avLst/>
          </a:prstGeom>
          <a:noFill/>
        </p:spPr>
        <p:txBody>
          <a:bodyPr wrap="square" lIns="0" rIns="0" tIns="0" bIns="0" anchor="t">
            <a:spAutoFit/>
          </a:bodyPr>
          <a:lstStyle/>
          <a:p>
            <a:pPr algn="l"/>
            <a:r>
              <a:rPr sz="850" b="0" i="0">
                <a:solidFill>
                  <a:srgbClr val="E7A07F"/>
                </a:solidFill>
                <a:latin typeface="Calibri"/>
              </a:rPr>
              <a:t>Culture · techcrunch.com</a:t>
            </a:r>
          </a:p>
        </p:txBody>
      </p:sp>
      <p:sp>
        <p:nvSpPr>
          <p:cNvPr id="18" name="TextBox 17"/>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19" name="TextBox 18"/>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76</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Quiz 09 · five short questions</a:t>
            </a:r>
          </a:p>
        </p:txBody>
      </p:sp>
      <p:sp>
        <p:nvSpPr>
          <p:cNvPr id="3" name="Rectangle 2"/>
          <p:cNvSpPr/>
          <p:nvPr/>
        </p:nvSpPr>
        <p:spPr>
          <a:xfrm>
            <a:off x="548640" y="1097280"/>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1</a:t>
            </a:r>
          </a:p>
        </p:txBody>
      </p:sp>
      <p:sp>
        <p:nvSpPr>
          <p:cNvPr id="5" name="TextBox 4"/>
          <p:cNvSpPr txBox="1"/>
          <p:nvPr/>
        </p:nvSpPr>
        <p:spPr>
          <a:xfrm>
            <a:off x="1280160" y="1243584"/>
            <a:ext cx="1703832" cy="548640"/>
          </a:xfrm>
          <a:prstGeom prst="rect">
            <a:avLst/>
          </a:prstGeom>
          <a:noFill/>
        </p:spPr>
        <p:txBody>
          <a:bodyPr wrap="square" lIns="0" rIns="0" tIns="0" bIns="0" anchor="t">
            <a:spAutoFit/>
          </a:bodyPr>
          <a:lstStyle/>
          <a:p>
            <a:pPr algn="l"/>
            <a:r>
              <a:rPr sz="1200" b="1" i="0">
                <a:solidFill>
                  <a:srgbClr val="F4F0E8"/>
                </a:solidFill>
                <a:latin typeface="Calibri"/>
              </a:rPr>
              <a:t>Q1 · Technique</a:t>
            </a:r>
          </a:p>
        </p:txBody>
      </p:sp>
      <p:sp>
        <p:nvSpPr>
          <p:cNvPr id="6" name="TextBox 5"/>
          <p:cNvSpPr txBox="1"/>
          <p:nvPr/>
        </p:nvSpPr>
        <p:spPr>
          <a:xfrm>
            <a:off x="1280160" y="1700784"/>
            <a:ext cx="1703832" cy="946403"/>
          </a:xfrm>
          <a:prstGeom prst="rect">
            <a:avLst/>
          </a:prstGeom>
          <a:noFill/>
        </p:spPr>
        <p:txBody>
          <a:bodyPr wrap="square" lIns="0" rIns="0" tIns="0" bIns="0" anchor="t">
            <a:spAutoFit/>
          </a:bodyPr>
          <a:lstStyle/>
          <a:p>
            <a:pPr algn="l"/>
            <a:r>
              <a:rPr sz="1050" b="0" i="0">
                <a:solidFill>
                  <a:srgbClr val="CFC8BA"/>
                </a:solidFill>
                <a:latin typeface="Calibri"/>
              </a:rPr>
              <a:t>What one input turns a video model into a world model?</a:t>
            </a:r>
          </a:p>
        </p:txBody>
      </p:sp>
      <p:sp>
        <p:nvSpPr>
          <p:cNvPr id="7" name="Rectangle 6"/>
          <p:cNvSpPr/>
          <p:nvPr/>
        </p:nvSpPr>
        <p:spPr>
          <a:xfrm>
            <a:off x="3285744" y="1097280"/>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50336"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2</a:t>
            </a:r>
          </a:p>
        </p:txBody>
      </p:sp>
      <p:sp>
        <p:nvSpPr>
          <p:cNvPr id="9" name="TextBox 8"/>
          <p:cNvSpPr txBox="1"/>
          <p:nvPr/>
        </p:nvSpPr>
        <p:spPr>
          <a:xfrm>
            <a:off x="4017264" y="1243584"/>
            <a:ext cx="1703832" cy="548640"/>
          </a:xfrm>
          <a:prstGeom prst="rect">
            <a:avLst/>
          </a:prstGeom>
          <a:noFill/>
        </p:spPr>
        <p:txBody>
          <a:bodyPr wrap="square" lIns="0" rIns="0" tIns="0" bIns="0" anchor="t">
            <a:spAutoFit/>
          </a:bodyPr>
          <a:lstStyle/>
          <a:p>
            <a:pPr algn="l"/>
            <a:r>
              <a:rPr sz="1200" b="1" i="0">
                <a:solidFill>
                  <a:srgbClr val="F4F0E8"/>
                </a:solidFill>
                <a:latin typeface="Calibri"/>
              </a:rPr>
              <a:t>Q2 · Technique</a:t>
            </a:r>
          </a:p>
        </p:txBody>
      </p:sp>
      <p:sp>
        <p:nvSpPr>
          <p:cNvPr id="10" name="TextBox 9"/>
          <p:cNvSpPr txBox="1"/>
          <p:nvPr/>
        </p:nvSpPr>
        <p:spPr>
          <a:xfrm>
            <a:off x="4017264" y="1700784"/>
            <a:ext cx="1703832" cy="946403"/>
          </a:xfrm>
          <a:prstGeom prst="rect">
            <a:avLst/>
          </a:prstGeom>
          <a:noFill/>
        </p:spPr>
        <p:txBody>
          <a:bodyPr wrap="square" lIns="0" rIns="0" tIns="0" bIns="0" anchor="t">
            <a:spAutoFit/>
          </a:bodyPr>
          <a:lstStyle/>
          <a:p>
            <a:pPr algn="l"/>
            <a:r>
              <a:rPr sz="1050" b="0" i="0">
                <a:solidFill>
                  <a:srgbClr val="CFC8BA"/>
                </a:solidFill>
                <a:latin typeface="Calibri"/>
              </a:rPr>
              <a:t>Why do Gaussian splats render so much faster than NeRF?</a:t>
            </a:r>
          </a:p>
        </p:txBody>
      </p:sp>
      <p:sp>
        <p:nvSpPr>
          <p:cNvPr id="11" name="Rectangle 10"/>
          <p:cNvSpPr/>
          <p:nvPr/>
        </p:nvSpPr>
        <p:spPr>
          <a:xfrm>
            <a:off x="6022848" y="1097280"/>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187440"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3</a:t>
            </a:r>
          </a:p>
        </p:txBody>
      </p:sp>
      <p:sp>
        <p:nvSpPr>
          <p:cNvPr id="13" name="TextBox 12"/>
          <p:cNvSpPr txBox="1"/>
          <p:nvPr/>
        </p:nvSpPr>
        <p:spPr>
          <a:xfrm>
            <a:off x="6754368" y="1243584"/>
            <a:ext cx="1703832" cy="548640"/>
          </a:xfrm>
          <a:prstGeom prst="rect">
            <a:avLst/>
          </a:prstGeom>
          <a:noFill/>
        </p:spPr>
        <p:txBody>
          <a:bodyPr wrap="square" lIns="0" rIns="0" tIns="0" bIns="0" anchor="t">
            <a:spAutoFit/>
          </a:bodyPr>
          <a:lstStyle/>
          <a:p>
            <a:pPr algn="l"/>
            <a:r>
              <a:rPr sz="1200" b="1" i="0">
                <a:solidFill>
                  <a:srgbClr val="F4F0E8"/>
                </a:solidFill>
                <a:latin typeface="Calibri"/>
              </a:rPr>
              <a:t>Q3 · Art</a:t>
            </a:r>
          </a:p>
        </p:txBody>
      </p:sp>
      <p:sp>
        <p:nvSpPr>
          <p:cNvPr id="14" name="TextBox 13"/>
          <p:cNvSpPr txBox="1"/>
          <p:nvPr/>
        </p:nvSpPr>
        <p:spPr>
          <a:xfrm>
            <a:off x="6754368" y="1700784"/>
            <a:ext cx="1703832" cy="946403"/>
          </a:xfrm>
          <a:prstGeom prst="rect">
            <a:avLst/>
          </a:prstGeom>
          <a:noFill/>
        </p:spPr>
        <p:txBody>
          <a:bodyPr wrap="square" lIns="0" rIns="0" tIns="0" bIns="0" anchor="t">
            <a:spAutoFit/>
          </a:bodyPr>
          <a:lstStyle/>
          <a:p>
            <a:pPr algn="l"/>
            <a:r>
              <a:rPr sz="1050" b="0" i="0">
                <a:solidFill>
                  <a:srgbClr val="CFC8BA"/>
                </a:solidFill>
                <a:latin typeface="Calibri"/>
              </a:rPr>
              <a:t>Choose a place you would scan as a splat. What would the copy keep and lose?</a:t>
            </a:r>
          </a:p>
        </p:txBody>
      </p:sp>
      <p:sp>
        <p:nvSpPr>
          <p:cNvPr id="15" name="Rectangle 14"/>
          <p:cNvSpPr/>
          <p:nvPr/>
        </p:nvSpPr>
        <p:spPr>
          <a:xfrm>
            <a:off x="548640" y="2939796"/>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13232" y="3086100"/>
            <a:ext cx="548640" cy="411480"/>
          </a:xfrm>
          <a:prstGeom prst="rect">
            <a:avLst/>
          </a:prstGeom>
          <a:noFill/>
        </p:spPr>
        <p:txBody>
          <a:bodyPr wrap="square" lIns="0" rIns="0" tIns="0" bIns="0" anchor="t">
            <a:spAutoFit/>
          </a:bodyPr>
          <a:lstStyle/>
          <a:p>
            <a:pPr algn="l"/>
            <a:r>
              <a:rPr sz="2200" b="0" i="0">
                <a:solidFill>
                  <a:srgbClr val="E7A07F"/>
                </a:solidFill>
                <a:latin typeface="Cambria"/>
              </a:rPr>
              <a:t>4</a:t>
            </a:r>
          </a:p>
        </p:txBody>
      </p:sp>
      <p:sp>
        <p:nvSpPr>
          <p:cNvPr id="17" name="TextBox 16"/>
          <p:cNvSpPr txBox="1"/>
          <p:nvPr/>
        </p:nvSpPr>
        <p:spPr>
          <a:xfrm>
            <a:off x="1280160" y="3086100"/>
            <a:ext cx="1703832" cy="548640"/>
          </a:xfrm>
          <a:prstGeom prst="rect">
            <a:avLst/>
          </a:prstGeom>
          <a:noFill/>
        </p:spPr>
        <p:txBody>
          <a:bodyPr wrap="square" lIns="0" rIns="0" tIns="0" bIns="0" anchor="t">
            <a:spAutoFit/>
          </a:bodyPr>
          <a:lstStyle/>
          <a:p>
            <a:pPr algn="l"/>
            <a:r>
              <a:rPr sz="1200" b="1" i="0">
                <a:solidFill>
                  <a:srgbClr val="F4F0E8"/>
                </a:solidFill>
                <a:latin typeface="Calibri"/>
              </a:rPr>
              <a:t>Q4 · Art</a:t>
            </a:r>
          </a:p>
        </p:txBody>
      </p:sp>
      <p:sp>
        <p:nvSpPr>
          <p:cNvPr id="18" name="TextBox 17"/>
          <p:cNvSpPr txBox="1"/>
          <p:nvPr/>
        </p:nvSpPr>
        <p:spPr>
          <a:xfrm>
            <a:off x="1280160" y="3543300"/>
            <a:ext cx="1703832" cy="946403"/>
          </a:xfrm>
          <a:prstGeom prst="rect">
            <a:avLst/>
          </a:prstGeom>
          <a:noFill/>
        </p:spPr>
        <p:txBody>
          <a:bodyPr wrap="square" lIns="0" rIns="0" tIns="0" bIns="0" anchor="t">
            <a:spAutoFit/>
          </a:bodyPr>
          <a:lstStyle/>
          <a:p>
            <a:pPr algn="l"/>
            <a:r>
              <a:rPr sz="1050" b="0" i="0">
                <a:solidFill>
                  <a:srgbClr val="CFC8BA"/>
                </a:solidFill>
                <a:latin typeface="Calibri"/>
              </a:rPr>
              <a:t>Whose daily life should (not) become robot training data?</a:t>
            </a:r>
          </a:p>
        </p:txBody>
      </p:sp>
      <p:sp>
        <p:nvSpPr>
          <p:cNvPr id="19" name="Rectangle 18"/>
          <p:cNvSpPr/>
          <p:nvPr/>
        </p:nvSpPr>
        <p:spPr>
          <a:xfrm>
            <a:off x="3285744" y="2939796"/>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450336" y="3086100"/>
            <a:ext cx="548640" cy="411480"/>
          </a:xfrm>
          <a:prstGeom prst="rect">
            <a:avLst/>
          </a:prstGeom>
          <a:noFill/>
        </p:spPr>
        <p:txBody>
          <a:bodyPr wrap="square" lIns="0" rIns="0" tIns="0" bIns="0" anchor="t">
            <a:spAutoFit/>
          </a:bodyPr>
          <a:lstStyle/>
          <a:p>
            <a:pPr algn="l"/>
            <a:r>
              <a:rPr sz="2200" b="0" i="0">
                <a:solidFill>
                  <a:srgbClr val="E7A07F"/>
                </a:solidFill>
                <a:latin typeface="Cambria"/>
              </a:rPr>
              <a:t>5</a:t>
            </a:r>
          </a:p>
        </p:txBody>
      </p:sp>
      <p:sp>
        <p:nvSpPr>
          <p:cNvPr id="21" name="TextBox 20"/>
          <p:cNvSpPr txBox="1"/>
          <p:nvPr/>
        </p:nvSpPr>
        <p:spPr>
          <a:xfrm>
            <a:off x="4017264" y="3086100"/>
            <a:ext cx="1703832" cy="548640"/>
          </a:xfrm>
          <a:prstGeom prst="rect">
            <a:avLst/>
          </a:prstGeom>
          <a:noFill/>
        </p:spPr>
        <p:txBody>
          <a:bodyPr wrap="square" lIns="0" rIns="0" tIns="0" bIns="0" anchor="t">
            <a:spAutoFit/>
          </a:bodyPr>
          <a:lstStyle/>
          <a:p>
            <a:pPr algn="l"/>
            <a:r>
              <a:rPr sz="1200" b="1" i="0">
                <a:solidFill>
                  <a:srgbClr val="F4F0E8"/>
                </a:solidFill>
                <a:latin typeface="Calibri"/>
              </a:rPr>
              <a:t>Q5 · Reading</a:t>
            </a:r>
          </a:p>
        </p:txBody>
      </p:sp>
      <p:sp>
        <p:nvSpPr>
          <p:cNvPr id="22" name="TextBox 21"/>
          <p:cNvSpPr txBox="1"/>
          <p:nvPr/>
        </p:nvSpPr>
        <p:spPr>
          <a:xfrm>
            <a:off x="4017264" y="3543300"/>
            <a:ext cx="1703832" cy="946403"/>
          </a:xfrm>
          <a:prstGeom prst="rect">
            <a:avLst/>
          </a:prstGeom>
          <a:noFill/>
        </p:spPr>
        <p:txBody>
          <a:bodyPr wrap="square" lIns="0" rIns="0" tIns="0" bIns="0" anchor="t">
            <a:spAutoFit/>
          </a:bodyPr>
          <a:lstStyle/>
          <a:p>
            <a:pPr algn="l"/>
            <a:r>
              <a:rPr sz="1050" b="0" i="0">
                <a:solidFill>
                  <a:srgbClr val="CFC8BA"/>
                </a:solidFill>
                <a:latin typeface="Calibri"/>
              </a:rPr>
              <a:t>One claim from a reading you would want to test, and how</a:t>
            </a:r>
          </a:p>
        </p:txBody>
      </p:sp>
      <p:sp>
        <p:nvSpPr>
          <p:cNvPr id="23" name="TextBox 22"/>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4" name="TextBox 23"/>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77</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Every demo from tonight, in one place</a:t>
            </a:r>
          </a:p>
        </p:txBody>
      </p:sp>
      <p:sp>
        <p:nvSpPr>
          <p:cNvPr id="3" name="TextBox 2">
            <a:hlinkClick r:id="rId3"/>
          </p:cNvPr>
          <p:cNvSpPr txBox="1"/>
          <p:nvPr/>
        </p:nvSpPr>
        <p:spPr>
          <a:xfrm>
            <a:off x="548640" y="1051560"/>
            <a:ext cx="3931920" cy="256032"/>
          </a:xfrm>
          <a:prstGeom prst="rect">
            <a:avLst/>
          </a:prstGeom>
          <a:noFill/>
        </p:spPr>
        <p:txBody>
          <a:bodyPr wrap="square" lIns="0" rIns="0" tIns="0" bIns="0" anchor="t">
            <a:spAutoFit/>
          </a:bodyPr>
          <a:lstStyle/>
          <a:p>
            <a:pPr algn="l"/>
            <a:r>
              <a:rPr sz="950" b="0" i="0">
                <a:solidFill>
                  <a:srgbClr val="E7A07F"/>
                </a:solidFill>
                <a:latin typeface="Calibri"/>
              </a:rPr>
              <a:t>▶ Genie 3 (Google DeepMind)</a:t>
            </a:r>
          </a:p>
        </p:txBody>
      </p:sp>
      <p:sp>
        <p:nvSpPr>
          <p:cNvPr id="4" name="TextBox 3">
            <a:hlinkClick r:id="rId4"/>
          </p:cNvPr>
          <p:cNvSpPr txBox="1"/>
          <p:nvPr/>
        </p:nvSpPr>
        <p:spPr>
          <a:xfrm>
            <a:off x="548640" y="1325880"/>
            <a:ext cx="3931920" cy="256032"/>
          </a:xfrm>
          <a:prstGeom prst="rect">
            <a:avLst/>
          </a:prstGeom>
          <a:noFill/>
        </p:spPr>
        <p:txBody>
          <a:bodyPr wrap="square" lIns="0" rIns="0" tIns="0" bIns="0" anchor="t">
            <a:spAutoFit/>
          </a:bodyPr>
          <a:lstStyle/>
          <a:p>
            <a:pPr algn="l"/>
            <a:r>
              <a:rPr sz="950" b="0" i="0">
                <a:solidFill>
                  <a:srgbClr val="E7A07F"/>
                </a:solidFill>
                <a:latin typeface="Calibri"/>
              </a:rPr>
              <a:t>▶ Project Genie</a:t>
            </a:r>
          </a:p>
        </p:txBody>
      </p:sp>
      <p:sp>
        <p:nvSpPr>
          <p:cNvPr id="5" name="TextBox 4">
            <a:hlinkClick r:id="rId5"/>
          </p:cNvPr>
          <p:cNvSpPr txBox="1"/>
          <p:nvPr/>
        </p:nvSpPr>
        <p:spPr>
          <a:xfrm>
            <a:off x="548640" y="1600200"/>
            <a:ext cx="3931920" cy="256032"/>
          </a:xfrm>
          <a:prstGeom prst="rect">
            <a:avLst/>
          </a:prstGeom>
          <a:noFill/>
        </p:spPr>
        <p:txBody>
          <a:bodyPr wrap="square" lIns="0" rIns="0" tIns="0" bIns="0" anchor="t">
            <a:spAutoFit/>
          </a:bodyPr>
          <a:lstStyle/>
          <a:p>
            <a:pPr algn="l"/>
            <a:r>
              <a:rPr sz="950" b="0" i="0">
                <a:solidFill>
                  <a:srgbClr val="E7A07F"/>
                </a:solidFill>
                <a:latin typeface="Calibri"/>
              </a:rPr>
              <a:t>▶ Waymo World Model</a:t>
            </a:r>
          </a:p>
        </p:txBody>
      </p:sp>
      <p:sp>
        <p:nvSpPr>
          <p:cNvPr id="6" name="TextBox 5">
            <a:hlinkClick r:id="rId6"/>
          </p:cNvPr>
          <p:cNvSpPr txBox="1"/>
          <p:nvPr/>
        </p:nvSpPr>
        <p:spPr>
          <a:xfrm>
            <a:off x="548640" y="1874519"/>
            <a:ext cx="3931920" cy="256032"/>
          </a:xfrm>
          <a:prstGeom prst="rect">
            <a:avLst/>
          </a:prstGeom>
          <a:noFill/>
        </p:spPr>
        <p:txBody>
          <a:bodyPr wrap="square" lIns="0" rIns="0" tIns="0" bIns="0" anchor="t">
            <a:spAutoFit/>
          </a:bodyPr>
          <a:lstStyle/>
          <a:p>
            <a:pPr algn="l"/>
            <a:r>
              <a:rPr sz="950" b="0" i="0">
                <a:solidFill>
                  <a:srgbClr val="E7A07F"/>
                </a:solidFill>
                <a:latin typeface="Calibri"/>
              </a:rPr>
              <a:t>▶ Gemini Omni</a:t>
            </a:r>
          </a:p>
        </p:txBody>
      </p:sp>
      <p:sp>
        <p:nvSpPr>
          <p:cNvPr id="7" name="TextBox 6">
            <a:hlinkClick r:id="rId7"/>
          </p:cNvPr>
          <p:cNvSpPr txBox="1"/>
          <p:nvPr/>
        </p:nvSpPr>
        <p:spPr>
          <a:xfrm>
            <a:off x="548640" y="2148839"/>
            <a:ext cx="3931920" cy="256032"/>
          </a:xfrm>
          <a:prstGeom prst="rect">
            <a:avLst/>
          </a:prstGeom>
          <a:noFill/>
        </p:spPr>
        <p:txBody>
          <a:bodyPr wrap="square" lIns="0" rIns="0" tIns="0" bIns="0" anchor="t">
            <a:spAutoFit/>
          </a:bodyPr>
          <a:lstStyle/>
          <a:p>
            <a:pPr algn="l"/>
            <a:r>
              <a:rPr sz="950" b="0" i="0">
                <a:solidFill>
                  <a:srgbClr val="E7A07F"/>
                </a:solidFill>
                <a:latin typeface="Calibri"/>
              </a:rPr>
              <a:t>▶ GameNGen: DOOM in a diffusion model</a:t>
            </a:r>
          </a:p>
        </p:txBody>
      </p:sp>
      <p:sp>
        <p:nvSpPr>
          <p:cNvPr id="8" name="TextBox 7">
            <a:hlinkClick r:id="rId8"/>
          </p:cNvPr>
          <p:cNvSpPr txBox="1"/>
          <p:nvPr/>
        </p:nvSpPr>
        <p:spPr>
          <a:xfrm>
            <a:off x="548640" y="2423160"/>
            <a:ext cx="3931920" cy="256032"/>
          </a:xfrm>
          <a:prstGeom prst="rect">
            <a:avLst/>
          </a:prstGeom>
          <a:noFill/>
        </p:spPr>
        <p:txBody>
          <a:bodyPr wrap="square" lIns="0" rIns="0" tIns="0" bIns="0" anchor="t">
            <a:spAutoFit/>
          </a:bodyPr>
          <a:lstStyle/>
          <a:p>
            <a:pPr algn="l"/>
            <a:r>
              <a:rPr sz="950" b="0" i="0">
                <a:solidFill>
                  <a:srgbClr val="E7A07F"/>
                </a:solidFill>
                <a:latin typeface="Calibri"/>
              </a:rPr>
              <a:t>▶ World Models (Ha &amp; Schmidhuber, 2018)</a:t>
            </a:r>
          </a:p>
        </p:txBody>
      </p:sp>
      <p:sp>
        <p:nvSpPr>
          <p:cNvPr id="9" name="TextBox 8">
            <a:hlinkClick r:id="rId9"/>
          </p:cNvPr>
          <p:cNvSpPr txBox="1"/>
          <p:nvPr/>
        </p:nvSpPr>
        <p:spPr>
          <a:xfrm>
            <a:off x="548640" y="2697479"/>
            <a:ext cx="3931920" cy="256032"/>
          </a:xfrm>
          <a:prstGeom prst="rect">
            <a:avLst/>
          </a:prstGeom>
          <a:noFill/>
        </p:spPr>
        <p:txBody>
          <a:bodyPr wrap="square" lIns="0" rIns="0" tIns="0" bIns="0" anchor="t">
            <a:spAutoFit/>
          </a:bodyPr>
          <a:lstStyle/>
          <a:p>
            <a:pPr algn="l"/>
            <a:r>
              <a:rPr sz="950" b="0" i="0">
                <a:solidFill>
                  <a:srgbClr val="E7A07F"/>
                </a:solidFill>
                <a:latin typeface="Calibri"/>
              </a:rPr>
              <a:t>▶ Marble 1.1 (World Labs)</a:t>
            </a:r>
          </a:p>
        </p:txBody>
      </p:sp>
      <p:sp>
        <p:nvSpPr>
          <p:cNvPr id="10" name="TextBox 9">
            <a:hlinkClick r:id="rId10"/>
          </p:cNvPr>
          <p:cNvSpPr txBox="1"/>
          <p:nvPr/>
        </p:nvSpPr>
        <p:spPr>
          <a:xfrm>
            <a:off x="548640" y="2971800"/>
            <a:ext cx="3931920" cy="256032"/>
          </a:xfrm>
          <a:prstGeom prst="rect">
            <a:avLst/>
          </a:prstGeom>
          <a:noFill/>
        </p:spPr>
        <p:txBody>
          <a:bodyPr wrap="square" lIns="0" rIns="0" tIns="0" bIns="0" anchor="t">
            <a:spAutoFit/>
          </a:bodyPr>
          <a:lstStyle/>
          <a:p>
            <a:pPr algn="l"/>
            <a:r>
              <a:rPr sz="950" b="0" i="0">
                <a:solidFill>
                  <a:srgbClr val="E7A07F"/>
                </a:solidFill>
                <a:latin typeface="Calibri"/>
              </a:rPr>
              <a:t>▶ Atlas (World Labs)</a:t>
            </a:r>
          </a:p>
        </p:txBody>
      </p:sp>
      <p:sp>
        <p:nvSpPr>
          <p:cNvPr id="11" name="TextBox 10">
            <a:hlinkClick r:id="rId11"/>
          </p:cNvPr>
          <p:cNvSpPr txBox="1"/>
          <p:nvPr/>
        </p:nvSpPr>
        <p:spPr>
          <a:xfrm>
            <a:off x="548640" y="3246120"/>
            <a:ext cx="3931920" cy="256032"/>
          </a:xfrm>
          <a:prstGeom prst="rect">
            <a:avLst/>
          </a:prstGeom>
          <a:noFill/>
        </p:spPr>
        <p:txBody>
          <a:bodyPr wrap="square" lIns="0" rIns="0" tIns="0" bIns="0" anchor="t">
            <a:spAutoFit/>
          </a:bodyPr>
          <a:lstStyle/>
          <a:p>
            <a:pPr algn="l"/>
            <a:r>
              <a:rPr sz="950" b="0" i="0">
                <a:solidFill>
                  <a:srgbClr val="E7A07F"/>
                </a:solidFill>
                <a:latin typeface="Calibri"/>
              </a:rPr>
              <a:t>▶ AMD to acquire World Labs</a:t>
            </a:r>
          </a:p>
        </p:txBody>
      </p:sp>
      <p:sp>
        <p:nvSpPr>
          <p:cNvPr id="12" name="TextBox 11">
            <a:hlinkClick r:id="rId12"/>
          </p:cNvPr>
          <p:cNvSpPr txBox="1"/>
          <p:nvPr/>
        </p:nvSpPr>
        <p:spPr>
          <a:xfrm>
            <a:off x="548640" y="3520439"/>
            <a:ext cx="3931920" cy="256032"/>
          </a:xfrm>
          <a:prstGeom prst="rect">
            <a:avLst/>
          </a:prstGeom>
          <a:noFill/>
        </p:spPr>
        <p:txBody>
          <a:bodyPr wrap="square" lIns="0" rIns="0" tIns="0" bIns="0" anchor="t">
            <a:spAutoFit/>
          </a:bodyPr>
          <a:lstStyle/>
          <a:p>
            <a:pPr algn="l"/>
            <a:r>
              <a:rPr sz="950" b="0" i="0">
                <a:solidFill>
                  <a:srgbClr val="E7A07F"/>
                </a:solidFill>
                <a:latin typeface="Calibri"/>
              </a:rPr>
              <a:t>▶ HY-World 2.0 (Tencent)</a:t>
            </a:r>
          </a:p>
        </p:txBody>
      </p:sp>
      <p:sp>
        <p:nvSpPr>
          <p:cNvPr id="13" name="TextBox 12">
            <a:hlinkClick r:id="rId13"/>
          </p:cNvPr>
          <p:cNvSpPr txBox="1"/>
          <p:nvPr/>
        </p:nvSpPr>
        <p:spPr>
          <a:xfrm>
            <a:off x="548640" y="3794760"/>
            <a:ext cx="3931920" cy="256032"/>
          </a:xfrm>
          <a:prstGeom prst="rect">
            <a:avLst/>
          </a:prstGeom>
          <a:noFill/>
        </p:spPr>
        <p:txBody>
          <a:bodyPr wrap="square" lIns="0" rIns="0" tIns="0" bIns="0" anchor="t">
            <a:spAutoFit/>
          </a:bodyPr>
          <a:lstStyle/>
          <a:p>
            <a:pPr algn="l"/>
            <a:r>
              <a:rPr sz="950" b="0" i="0">
                <a:solidFill>
                  <a:srgbClr val="E7A07F"/>
                </a:solidFill>
                <a:latin typeface="Calibri"/>
              </a:rPr>
              <a:t>▶ 3D Gaussian Splatting (Inria)</a:t>
            </a:r>
          </a:p>
        </p:txBody>
      </p:sp>
      <p:sp>
        <p:nvSpPr>
          <p:cNvPr id="14" name="TextBox 13">
            <a:hlinkClick r:id="rId14"/>
          </p:cNvPr>
          <p:cNvSpPr txBox="1"/>
          <p:nvPr/>
        </p:nvSpPr>
        <p:spPr>
          <a:xfrm>
            <a:off x="4663440" y="1051560"/>
            <a:ext cx="3931920" cy="256032"/>
          </a:xfrm>
          <a:prstGeom prst="rect">
            <a:avLst/>
          </a:prstGeom>
          <a:noFill/>
        </p:spPr>
        <p:txBody>
          <a:bodyPr wrap="square" lIns="0" rIns="0" tIns="0" bIns="0" anchor="t">
            <a:spAutoFit/>
          </a:bodyPr>
          <a:lstStyle/>
          <a:p>
            <a:pPr algn="l"/>
            <a:r>
              <a:rPr sz="950" b="0" i="0">
                <a:solidFill>
                  <a:srgbClr val="E7A07F"/>
                </a:solidFill>
                <a:latin typeface="Calibri"/>
              </a:rPr>
              <a:t>▶ Splats in Sept 2026 (Radiance Fields)</a:t>
            </a:r>
          </a:p>
        </p:txBody>
      </p:sp>
      <p:sp>
        <p:nvSpPr>
          <p:cNvPr id="15" name="TextBox 14">
            <a:hlinkClick r:id="rId15"/>
          </p:cNvPr>
          <p:cNvSpPr txBox="1"/>
          <p:nvPr/>
        </p:nvSpPr>
        <p:spPr>
          <a:xfrm>
            <a:off x="4663440" y="1325880"/>
            <a:ext cx="3931920" cy="256032"/>
          </a:xfrm>
          <a:prstGeom prst="rect">
            <a:avLst/>
          </a:prstGeom>
          <a:noFill/>
        </p:spPr>
        <p:txBody>
          <a:bodyPr wrap="square" lIns="0" rIns="0" tIns="0" bIns="0" anchor="t">
            <a:spAutoFit/>
          </a:bodyPr>
          <a:lstStyle/>
          <a:p>
            <a:pPr algn="l"/>
            <a:r>
              <a:rPr sz="950" b="0" i="0">
                <a:solidFill>
                  <a:srgbClr val="E7A07F"/>
                </a:solidFill>
                <a:latin typeface="Calibri"/>
              </a:rPr>
              <a:t>▶ λ0 (Alibaba Amap)</a:t>
            </a:r>
          </a:p>
        </p:txBody>
      </p:sp>
      <p:sp>
        <p:nvSpPr>
          <p:cNvPr id="16" name="TextBox 15">
            <a:hlinkClick r:id="rId16"/>
          </p:cNvPr>
          <p:cNvSpPr txBox="1"/>
          <p:nvPr/>
        </p:nvSpPr>
        <p:spPr>
          <a:xfrm>
            <a:off x="4663440" y="1600200"/>
            <a:ext cx="3931920" cy="256032"/>
          </a:xfrm>
          <a:prstGeom prst="rect">
            <a:avLst/>
          </a:prstGeom>
          <a:noFill/>
        </p:spPr>
        <p:txBody>
          <a:bodyPr wrap="square" lIns="0" rIns="0" tIns="0" bIns="0" anchor="t">
            <a:spAutoFit/>
          </a:bodyPr>
          <a:lstStyle/>
          <a:p>
            <a:pPr algn="l"/>
            <a:r>
              <a:rPr sz="950" b="0" i="0">
                <a:solidFill>
                  <a:srgbClr val="E7A07F"/>
                </a:solidFill>
                <a:latin typeface="Calibri"/>
              </a:rPr>
              <a:t>▶ Gemini 4 Argon for robotics</a:t>
            </a:r>
          </a:p>
        </p:txBody>
      </p:sp>
      <p:sp>
        <p:nvSpPr>
          <p:cNvPr id="17" name="TextBox 16">
            <a:hlinkClick r:id="rId17"/>
          </p:cNvPr>
          <p:cNvSpPr txBox="1"/>
          <p:nvPr/>
        </p:nvSpPr>
        <p:spPr>
          <a:xfrm>
            <a:off x="4663440" y="1874519"/>
            <a:ext cx="3931920" cy="256032"/>
          </a:xfrm>
          <a:prstGeom prst="rect">
            <a:avLst/>
          </a:prstGeom>
          <a:noFill/>
        </p:spPr>
        <p:txBody>
          <a:bodyPr wrap="square" lIns="0" rIns="0" tIns="0" bIns="0" anchor="t">
            <a:spAutoFit/>
          </a:bodyPr>
          <a:lstStyle/>
          <a:p>
            <a:pPr algn="l"/>
            <a:r>
              <a:rPr sz="950" b="0" i="0">
                <a:solidFill>
                  <a:srgbClr val="E7A07F"/>
                </a:solidFill>
                <a:latin typeface="Calibri"/>
              </a:rPr>
              <a:t>▶ Apollo plays cornhole</a:t>
            </a:r>
          </a:p>
        </p:txBody>
      </p:sp>
      <p:sp>
        <p:nvSpPr>
          <p:cNvPr id="18" name="TextBox 17">
            <a:hlinkClick r:id="rId18"/>
          </p:cNvPr>
          <p:cNvSpPr txBox="1"/>
          <p:nvPr/>
        </p:nvSpPr>
        <p:spPr>
          <a:xfrm>
            <a:off x="4663440" y="2148839"/>
            <a:ext cx="3931920" cy="256032"/>
          </a:xfrm>
          <a:prstGeom prst="rect">
            <a:avLst/>
          </a:prstGeom>
          <a:noFill/>
        </p:spPr>
        <p:txBody>
          <a:bodyPr wrap="square" lIns="0" rIns="0" tIns="0" bIns="0" anchor="t">
            <a:spAutoFit/>
          </a:bodyPr>
          <a:lstStyle/>
          <a:p>
            <a:pPr algn="l"/>
            <a:r>
              <a:rPr sz="950" b="0" i="0">
                <a:solidFill>
                  <a:srgbClr val="E7A07F"/>
                </a:solidFill>
                <a:latin typeface="Calibri"/>
              </a:rPr>
              <a:t>▶ Gemini Robotics 2</a:t>
            </a:r>
          </a:p>
        </p:txBody>
      </p:sp>
      <p:sp>
        <p:nvSpPr>
          <p:cNvPr id="19" name="TextBox 18">
            <a:hlinkClick r:id="rId19"/>
          </p:cNvPr>
          <p:cNvSpPr txBox="1"/>
          <p:nvPr/>
        </p:nvSpPr>
        <p:spPr>
          <a:xfrm>
            <a:off x="4663440" y="2423160"/>
            <a:ext cx="3931920" cy="256032"/>
          </a:xfrm>
          <a:prstGeom prst="rect">
            <a:avLst/>
          </a:prstGeom>
          <a:noFill/>
        </p:spPr>
        <p:txBody>
          <a:bodyPr wrap="square" lIns="0" rIns="0" tIns="0" bIns="0" anchor="t">
            <a:spAutoFit/>
          </a:bodyPr>
          <a:lstStyle/>
          <a:p>
            <a:pPr algn="l"/>
            <a:r>
              <a:rPr sz="950" b="0" i="0">
                <a:solidFill>
                  <a:srgbClr val="E7A07F"/>
                </a:solidFill>
                <a:latin typeface="Calibri"/>
              </a:rPr>
              <a:t>▶ Physical Intelligence π0.7 / Pi API</a:t>
            </a:r>
          </a:p>
        </p:txBody>
      </p:sp>
      <p:sp>
        <p:nvSpPr>
          <p:cNvPr id="20" name="TextBox 19">
            <a:hlinkClick r:id="rId20"/>
          </p:cNvPr>
          <p:cNvSpPr txBox="1"/>
          <p:nvPr/>
        </p:nvSpPr>
        <p:spPr>
          <a:xfrm>
            <a:off x="4663440" y="2697479"/>
            <a:ext cx="3931920" cy="256032"/>
          </a:xfrm>
          <a:prstGeom prst="rect">
            <a:avLst/>
          </a:prstGeom>
          <a:noFill/>
        </p:spPr>
        <p:txBody>
          <a:bodyPr wrap="square" lIns="0" rIns="0" tIns="0" bIns="0" anchor="t">
            <a:spAutoFit/>
          </a:bodyPr>
          <a:lstStyle/>
          <a:p>
            <a:pPr algn="l"/>
            <a:r>
              <a:rPr sz="950" b="0" i="0">
                <a:solidFill>
                  <a:srgbClr val="E7A07F"/>
                </a:solidFill>
                <a:latin typeface="Calibri"/>
              </a:rPr>
              <a:t>▶ NVIDIA Cosmos 3</a:t>
            </a:r>
          </a:p>
        </p:txBody>
      </p:sp>
      <p:sp>
        <p:nvSpPr>
          <p:cNvPr id="21" name="TextBox 20">
            <a:hlinkClick r:id="rId21"/>
          </p:cNvPr>
          <p:cNvSpPr txBox="1"/>
          <p:nvPr/>
        </p:nvSpPr>
        <p:spPr>
          <a:xfrm>
            <a:off x="4663440" y="2971800"/>
            <a:ext cx="3931920" cy="256032"/>
          </a:xfrm>
          <a:prstGeom prst="rect">
            <a:avLst/>
          </a:prstGeom>
          <a:noFill/>
        </p:spPr>
        <p:txBody>
          <a:bodyPr wrap="square" lIns="0" rIns="0" tIns="0" bIns="0" anchor="t">
            <a:spAutoFit/>
          </a:bodyPr>
          <a:lstStyle/>
          <a:p>
            <a:pPr algn="l"/>
            <a:r>
              <a:rPr sz="950" b="0" i="0">
                <a:solidFill>
                  <a:srgbClr val="E7A07F"/>
                </a:solidFill>
                <a:latin typeface="Calibri"/>
              </a:rPr>
              <a:t>▶ Meta V-JEPA 2</a:t>
            </a:r>
          </a:p>
        </p:txBody>
      </p:sp>
      <p:sp>
        <p:nvSpPr>
          <p:cNvPr id="22" name="TextBox 21">
            <a:hlinkClick r:id="rId22"/>
          </p:cNvPr>
          <p:cNvSpPr txBox="1"/>
          <p:nvPr/>
        </p:nvSpPr>
        <p:spPr>
          <a:xfrm>
            <a:off x="4663440" y="3246120"/>
            <a:ext cx="3931920" cy="256032"/>
          </a:xfrm>
          <a:prstGeom prst="rect">
            <a:avLst/>
          </a:prstGeom>
          <a:noFill/>
        </p:spPr>
        <p:txBody>
          <a:bodyPr wrap="square" lIns="0" rIns="0" tIns="0" bIns="0" anchor="t">
            <a:spAutoFit/>
          </a:bodyPr>
          <a:lstStyle/>
          <a:p>
            <a:pPr algn="l"/>
            <a:r>
              <a:rPr sz="950" b="0" i="0">
                <a:solidFill>
                  <a:srgbClr val="E7A07F"/>
                </a:solidFill>
                <a:latin typeface="Calibri"/>
              </a:rPr>
              <a:t>▶ CMU 10-423 Lecture 26 (World Models)</a:t>
            </a:r>
          </a:p>
        </p:txBody>
      </p:sp>
      <p:sp>
        <p:nvSpPr>
          <p:cNvPr id="23" name="TextBox 22">
            <a:hlinkClick r:id="rId23"/>
          </p:cNvPr>
          <p:cNvSpPr txBox="1"/>
          <p:nvPr/>
        </p:nvSpPr>
        <p:spPr>
          <a:xfrm>
            <a:off x="4663440" y="3520439"/>
            <a:ext cx="3931920" cy="256032"/>
          </a:xfrm>
          <a:prstGeom prst="rect">
            <a:avLst/>
          </a:prstGeom>
          <a:noFill/>
        </p:spPr>
        <p:txBody>
          <a:bodyPr wrap="square" lIns="0" rIns="0" tIns="0" bIns="0" anchor="t">
            <a:spAutoFit/>
          </a:bodyPr>
          <a:lstStyle/>
          <a:p>
            <a:pPr algn="l"/>
            <a:r>
              <a:rPr sz="950" b="0" i="0">
                <a:solidFill>
                  <a:srgbClr val="E7A07F"/>
                </a:solidFill>
                <a:latin typeface="Calibri"/>
              </a:rPr>
              <a:t>▶ Stanford CS231A Lecture 17 (Splatting)</a:t>
            </a:r>
          </a:p>
        </p:txBody>
      </p:sp>
      <p:sp>
        <p:nvSpPr>
          <p:cNvPr id="24" name="TextBox 23">
            <a:hlinkClick r:id="rId24"/>
          </p:cNvPr>
          <p:cNvSpPr txBox="1"/>
          <p:nvPr/>
        </p:nvSpPr>
        <p:spPr>
          <a:xfrm>
            <a:off x="4663440" y="3794760"/>
            <a:ext cx="3931920" cy="256032"/>
          </a:xfrm>
          <a:prstGeom prst="rect">
            <a:avLst/>
          </a:prstGeom>
          <a:noFill/>
        </p:spPr>
        <p:txBody>
          <a:bodyPr wrap="square" lIns="0" rIns="0" tIns="0" bIns="0" anchor="t">
            <a:spAutoFit/>
          </a:bodyPr>
          <a:lstStyle/>
          <a:p>
            <a:pPr algn="l"/>
            <a:r>
              <a:rPr sz="950" b="0" i="0">
                <a:solidFill>
                  <a:srgbClr val="E7A07F"/>
                </a:solidFill>
                <a:latin typeface="Calibri"/>
              </a:rPr>
              <a:t>▶ Stanford CS 224R (VLAs, imitation)</a:t>
            </a:r>
          </a:p>
        </p:txBody>
      </p:sp>
      <p:sp>
        <p:nvSpPr>
          <p:cNvPr id="25" name="TextBox 24"/>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6" name="TextBox 25"/>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78</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731520" y="914400"/>
            <a:ext cx="7680960" cy="274320"/>
          </a:xfrm>
          <a:prstGeom prst="rect">
            <a:avLst/>
          </a:prstGeom>
          <a:noFill/>
        </p:spPr>
        <p:txBody>
          <a:bodyPr wrap="square" lIns="0" rIns="0" tIns="0" bIns="0" anchor="t">
            <a:spAutoFit/>
          </a:bodyPr>
          <a:lstStyle/>
          <a:p>
            <a:pPr algn="l"/>
            <a:r>
              <a:rPr sz="800" b="1" i="0">
                <a:solidFill>
                  <a:srgbClr val="E7A07F"/>
                </a:solidFill>
                <a:latin typeface="Calibri"/>
              </a:rPr>
              <a:t>NEXT WEEK</a:t>
            </a:r>
          </a:p>
        </p:txBody>
      </p:sp>
      <p:sp>
        <p:nvSpPr>
          <p:cNvPr id="3" name="TextBox 2"/>
          <p:cNvSpPr txBox="1"/>
          <p:nvPr/>
        </p:nvSpPr>
        <p:spPr>
          <a:xfrm>
            <a:off x="731520" y="1280160"/>
            <a:ext cx="7680960" cy="1645920"/>
          </a:xfrm>
          <a:prstGeom prst="rect">
            <a:avLst/>
          </a:prstGeom>
          <a:noFill/>
        </p:spPr>
        <p:txBody>
          <a:bodyPr wrap="square" lIns="0" rIns="0" tIns="0" bIns="0" anchor="t">
            <a:spAutoFit/>
          </a:bodyPr>
          <a:lstStyle/>
          <a:p>
            <a:pPr algn="l"/>
            <a:r>
              <a:rPr sz="2600" b="0" i="1">
                <a:solidFill>
                  <a:srgbClr val="F4F0E8"/>
                </a:solidFill>
                <a:latin typeface="Cambria"/>
              </a:rPr>
              <a:t>Critique, evaluation, provenance, and responsible release</a:t>
            </a:r>
          </a:p>
        </p:txBody>
      </p:sp>
      <p:sp>
        <p:nvSpPr>
          <p:cNvPr id="4" name="TextBox 3"/>
          <p:cNvSpPr txBox="1"/>
          <p:nvPr/>
        </p:nvSpPr>
        <p:spPr>
          <a:xfrm>
            <a:off x="731520" y="3108960"/>
            <a:ext cx="7680960" cy="1097280"/>
          </a:xfrm>
          <a:prstGeom prst="rect">
            <a:avLst/>
          </a:prstGeom>
          <a:noFill/>
        </p:spPr>
        <p:txBody>
          <a:bodyPr wrap="square" lIns="0" rIns="0" tIns="0" bIns="0" anchor="t">
            <a:spAutoFit/>
          </a:bodyPr>
          <a:lstStyle/>
          <a:p>
            <a:pPr algn="l"/>
            <a:r>
              <a:rPr sz="1300" b="0" i="0">
                <a:solidFill>
                  <a:srgbClr val="CFC8BA"/>
                </a:solidFill>
                <a:latin typeface="Calibri"/>
              </a:rPr>
              <a:t>Now that we can make worlds, voices and bodies: how do we judge them, label them, and decide what to release?</a:t>
            </a:r>
          </a:p>
        </p:txBody>
      </p:sp>
      <p:sp>
        <p:nvSpPr>
          <p:cNvPr id="5" name="TextBox 4"/>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6" name="TextBox 5"/>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79</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502920"/>
            <a:ext cx="4572000" cy="228600"/>
          </a:xfrm>
          <a:prstGeom prst="rect">
            <a:avLst/>
          </a:prstGeom>
          <a:noFill/>
        </p:spPr>
        <p:txBody>
          <a:bodyPr wrap="square" lIns="0" rIns="0" tIns="0" bIns="0" anchor="t">
            <a:spAutoFit/>
          </a:bodyPr>
          <a:lstStyle/>
          <a:p>
            <a:pPr algn="l"/>
            <a:r>
              <a:rPr sz="800" b="1" i="0">
                <a:solidFill>
                  <a:srgbClr val="E7A07F"/>
                </a:solidFill>
                <a:latin typeface="Calibri"/>
              </a:rPr>
              <a:t>AMCC 5160 · LECTURE 09 · 27 OCTOBER 2026</a:t>
            </a:r>
          </a:p>
        </p:txBody>
      </p:sp>
      <p:sp>
        <p:nvSpPr>
          <p:cNvPr id="3" name="TextBox 2"/>
          <p:cNvSpPr txBox="1"/>
          <p:nvPr/>
        </p:nvSpPr>
        <p:spPr>
          <a:xfrm>
            <a:off x="548640" y="914400"/>
            <a:ext cx="4846320" cy="548640"/>
          </a:xfrm>
          <a:prstGeom prst="rect">
            <a:avLst/>
          </a:prstGeom>
          <a:noFill/>
        </p:spPr>
        <p:txBody>
          <a:bodyPr wrap="square" lIns="0" rIns="0" tIns="0" bIns="0" anchor="t">
            <a:spAutoFit/>
          </a:bodyPr>
          <a:lstStyle/>
          <a:p>
            <a:pPr algn="l"/>
            <a:r>
              <a:rPr sz="3000" b="0" i="0">
                <a:solidFill>
                  <a:srgbClr val="F4F0E8"/>
                </a:solidFill>
                <a:latin typeface="Cambria"/>
              </a:rPr>
              <a:t>Worlds, Splats,</a:t>
            </a:r>
          </a:p>
        </p:txBody>
      </p:sp>
      <p:sp>
        <p:nvSpPr>
          <p:cNvPr id="4" name="TextBox 3"/>
          <p:cNvSpPr txBox="1"/>
          <p:nvPr/>
        </p:nvSpPr>
        <p:spPr>
          <a:xfrm>
            <a:off x="548640" y="1463040"/>
            <a:ext cx="4846320" cy="1005840"/>
          </a:xfrm>
          <a:prstGeom prst="rect">
            <a:avLst/>
          </a:prstGeom>
          <a:noFill/>
        </p:spPr>
        <p:txBody>
          <a:bodyPr wrap="square" lIns="0" rIns="0" tIns="0" bIns="0" anchor="t">
            <a:spAutoFit/>
          </a:bodyPr>
          <a:lstStyle/>
          <a:p>
            <a:pPr algn="l"/>
            <a:r>
              <a:rPr sz="3000" b="0" i="1">
                <a:solidFill>
                  <a:srgbClr val="E7A07F"/>
                </a:solidFill>
                <a:latin typeface="Cambria"/>
              </a:rPr>
              <a:t>and Bodies</a:t>
            </a:r>
          </a:p>
        </p:txBody>
      </p:sp>
      <p:sp>
        <p:nvSpPr>
          <p:cNvPr id="5" name="TextBox 4"/>
          <p:cNvSpPr txBox="1"/>
          <p:nvPr/>
        </p:nvSpPr>
        <p:spPr>
          <a:xfrm>
            <a:off x="548640" y="2651760"/>
            <a:ext cx="4754880" cy="457200"/>
          </a:xfrm>
          <a:prstGeom prst="rect">
            <a:avLst/>
          </a:prstGeom>
          <a:noFill/>
        </p:spPr>
        <p:txBody>
          <a:bodyPr wrap="square" lIns="0" rIns="0" tIns="0" bIns="0" anchor="t">
            <a:spAutoFit/>
          </a:bodyPr>
          <a:lstStyle/>
          <a:p>
            <a:pPr algn="l"/>
            <a:r>
              <a:rPr sz="1400" b="0" i="0">
                <a:solidFill>
                  <a:srgbClr val="CFC8BA"/>
                </a:solidFill>
                <a:latin typeface="Calibri"/>
              </a:rPr>
              <a:t>Thank you · Questions?</a:t>
            </a:r>
          </a:p>
        </p:txBody>
      </p:sp>
      <p:sp>
        <p:nvSpPr>
          <p:cNvPr id="6" name="TextBox 5"/>
          <p:cNvSpPr txBox="1"/>
          <p:nvPr/>
        </p:nvSpPr>
        <p:spPr>
          <a:xfrm>
            <a:off x="548640" y="4206240"/>
            <a:ext cx="5486400" cy="274320"/>
          </a:xfrm>
          <a:prstGeom prst="rect">
            <a:avLst/>
          </a:prstGeom>
          <a:noFill/>
        </p:spPr>
        <p:txBody>
          <a:bodyPr wrap="square" lIns="0" rIns="0" tIns="0" bIns="0" anchor="t">
            <a:spAutoFit/>
          </a:bodyPr>
          <a:lstStyle/>
          <a:p>
            <a:pPr algn="l"/>
            <a:r>
              <a:rPr sz="850" b="0" i="0">
                <a:solidFill>
                  <a:srgbClr val="CFC8BA"/>
                </a:solidFill>
                <a:latin typeface="Calibri"/>
              </a:rPr>
              <a:t>Harry Yang · Division of Arts and Machine Creativity, HKUST · MIL13002</a:t>
            </a:r>
          </a:p>
        </p:txBody>
      </p:sp>
      <p:sp>
        <p:nvSpPr>
          <p:cNvPr id="7" name="Rectangle 6"/>
          <p:cNvSpPr/>
          <p:nvPr/>
        </p:nvSpPr>
        <p:spPr>
          <a:xfrm>
            <a:off x="5577840" y="457200"/>
            <a:ext cx="1508760" cy="1051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marble_1.jpg"/>
          <p:cNvPicPr>
            <a:picLocks noChangeAspect="1"/>
          </p:cNvPicPr>
          <p:nvPr/>
        </p:nvPicPr>
        <p:blipFill>
          <a:blip r:embed="rId3"/>
          <a:srcRect l="9694" r="9694"/>
          <a:stretch>
            <a:fillRect/>
          </a:stretch>
        </p:blipFill>
        <p:spPr>
          <a:xfrm>
            <a:off x="5577840" y="457200"/>
            <a:ext cx="1508760" cy="1051560"/>
          </a:xfrm>
          <a:prstGeom prst="rect">
            <a:avLst/>
          </a:prstGeom>
        </p:spPr>
      </p:pic>
      <p:sp>
        <p:nvSpPr>
          <p:cNvPr id="9" name="Rectangle 8"/>
          <p:cNvSpPr/>
          <p:nvPr/>
        </p:nvSpPr>
        <p:spPr>
          <a:xfrm>
            <a:off x="7178040" y="457200"/>
            <a:ext cx="1508760" cy="1051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genie3_2.jpg"/>
          <p:cNvPicPr>
            <a:picLocks noChangeAspect="1"/>
          </p:cNvPicPr>
          <p:nvPr/>
        </p:nvPicPr>
        <p:blipFill>
          <a:blip r:embed="rId4"/>
          <a:srcRect l="9647" r="9647"/>
          <a:stretch>
            <a:fillRect/>
          </a:stretch>
        </p:blipFill>
        <p:spPr>
          <a:xfrm>
            <a:off x="7178040" y="457200"/>
            <a:ext cx="1508760" cy="1051560"/>
          </a:xfrm>
          <a:prstGeom prst="rect">
            <a:avLst/>
          </a:prstGeom>
        </p:spPr>
      </p:pic>
      <p:sp>
        <p:nvSpPr>
          <p:cNvPr id="11" name="Rectangle 10"/>
          <p:cNvSpPr/>
          <p:nvPr/>
        </p:nvSpPr>
        <p:spPr>
          <a:xfrm>
            <a:off x="5577840" y="1600200"/>
            <a:ext cx="1508760" cy="1051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lambda0_5.jpg"/>
          <p:cNvPicPr>
            <a:picLocks noChangeAspect="1"/>
          </p:cNvPicPr>
          <p:nvPr/>
        </p:nvPicPr>
        <p:blipFill>
          <a:blip r:embed="rId5"/>
          <a:srcRect l="9647" r="9647"/>
          <a:stretch>
            <a:fillRect/>
          </a:stretch>
        </p:blipFill>
        <p:spPr>
          <a:xfrm>
            <a:off x="5577840" y="1600200"/>
            <a:ext cx="1508760" cy="1051560"/>
          </a:xfrm>
          <a:prstGeom prst="rect">
            <a:avLst/>
          </a:prstGeom>
        </p:spPr>
      </p:pic>
      <p:sp>
        <p:nvSpPr>
          <p:cNvPr id="13" name="Rectangle 12"/>
          <p:cNvSpPr/>
          <p:nvPr/>
        </p:nvSpPr>
        <p:spPr>
          <a:xfrm>
            <a:off x="7178040" y="1600200"/>
            <a:ext cx="1508760" cy="105156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argon_2.jpg"/>
          <p:cNvPicPr>
            <a:picLocks noChangeAspect="1"/>
          </p:cNvPicPr>
          <p:nvPr/>
        </p:nvPicPr>
        <p:blipFill>
          <a:blip r:embed="rId6"/>
          <a:srcRect l="26326" r="26326"/>
          <a:stretch>
            <a:fillRect/>
          </a:stretch>
        </p:blipFill>
        <p:spPr>
          <a:xfrm>
            <a:off x="7178040" y="1600200"/>
            <a:ext cx="1508760" cy="1051560"/>
          </a:xfrm>
          <a:prstGeom prst="rect">
            <a:avLst/>
          </a:prstGeom>
        </p:spPr>
      </p:pic>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1143000"/>
            <a:ext cx="3657600" cy="228600"/>
          </a:xfrm>
          <a:prstGeom prst="rect">
            <a:avLst/>
          </a:prstGeom>
          <a:noFill/>
        </p:spPr>
        <p:txBody>
          <a:bodyPr wrap="square" lIns="0" rIns="0" tIns="0" bIns="0" anchor="t">
            <a:spAutoFit/>
          </a:bodyPr>
          <a:lstStyle/>
          <a:p>
            <a:pPr algn="l"/>
            <a:r>
              <a:rPr sz="800" b="1" i="0">
                <a:solidFill>
                  <a:srgbClr val="E7A07F"/>
                </a:solidFill>
                <a:latin typeface="Calibri"/>
              </a:rPr>
              <a:t>APPENDIX</a:t>
            </a:r>
          </a:p>
        </p:txBody>
      </p:sp>
      <p:sp>
        <p:nvSpPr>
          <p:cNvPr id="3" name="TextBox 2"/>
          <p:cNvSpPr txBox="1"/>
          <p:nvPr/>
        </p:nvSpPr>
        <p:spPr>
          <a:xfrm>
            <a:off x="548640" y="1463040"/>
            <a:ext cx="3657600" cy="731520"/>
          </a:xfrm>
          <a:prstGeom prst="rect">
            <a:avLst/>
          </a:prstGeom>
          <a:noFill/>
        </p:spPr>
        <p:txBody>
          <a:bodyPr wrap="square" lIns="0" rIns="0" tIns="0" bIns="0" anchor="t">
            <a:spAutoFit/>
          </a:bodyPr>
          <a:lstStyle/>
          <a:p>
            <a:pPr algn="l"/>
            <a:r>
              <a:rPr sz="4000" b="0" i="1">
                <a:solidFill>
                  <a:srgbClr val="E7A07F"/>
                </a:solidFill>
                <a:latin typeface="Cambria"/>
              </a:rPr>
              <a:t>DIY</a:t>
            </a:r>
          </a:p>
        </p:txBody>
      </p:sp>
      <p:sp>
        <p:nvSpPr>
          <p:cNvPr id="4" name="TextBox 3"/>
          <p:cNvSpPr txBox="1"/>
          <p:nvPr/>
        </p:nvSpPr>
        <p:spPr>
          <a:xfrm>
            <a:off x="548640" y="2240280"/>
            <a:ext cx="3657600" cy="914400"/>
          </a:xfrm>
          <a:prstGeom prst="rect">
            <a:avLst/>
          </a:prstGeom>
          <a:noFill/>
        </p:spPr>
        <p:txBody>
          <a:bodyPr wrap="square" lIns="0" rIns="0" tIns="0" bIns="0" anchor="t">
            <a:spAutoFit/>
          </a:bodyPr>
          <a:lstStyle/>
          <a:p>
            <a:pPr algn="l"/>
            <a:r>
              <a:rPr sz="2400" b="0" i="0">
                <a:solidFill>
                  <a:srgbClr val="F4F0E8"/>
                </a:solidFill>
                <a:latin typeface="Cambria"/>
              </a:rPr>
              <a:t>Do it yourself</a:t>
            </a:r>
          </a:p>
        </p:txBody>
      </p:sp>
      <p:sp>
        <p:nvSpPr>
          <p:cNvPr id="5" name="TextBox 4"/>
          <p:cNvSpPr txBox="1"/>
          <p:nvPr/>
        </p:nvSpPr>
        <p:spPr>
          <a:xfrm>
            <a:off x="548640" y="3200400"/>
            <a:ext cx="3657600" cy="731520"/>
          </a:xfrm>
          <a:prstGeom prst="rect">
            <a:avLst/>
          </a:prstGeom>
          <a:noFill/>
        </p:spPr>
        <p:txBody>
          <a:bodyPr wrap="square" lIns="0" rIns="0" tIns="0" bIns="0" anchor="t">
            <a:spAutoFit/>
          </a:bodyPr>
          <a:lstStyle/>
          <a:p>
            <a:pPr algn="l"/>
            <a:r>
              <a:rPr sz="1200" b="0" i="0">
                <a:solidFill>
                  <a:srgbClr val="CFC8BA"/>
                </a:solidFill>
                <a:latin typeface="Calibri"/>
              </a:rPr>
              <a:t>Tools, a one-evening workflow, and a checklist</a:t>
            </a:r>
          </a:p>
        </p:txBody>
      </p:sp>
      <p:sp>
        <p:nvSpPr>
          <p:cNvPr id="6" name="Rectangle 5"/>
          <p:cNvSpPr/>
          <p:nvPr/>
        </p:nvSpPr>
        <p:spPr>
          <a:xfrm>
            <a:off x="4754880" y="0"/>
            <a:ext cx="4389120" cy="5143500"/>
          </a:xfrm>
          <a:prstGeom prst="rect">
            <a:avLst/>
          </a:prstGeom>
          <a:solidFill>
            <a:srgbClr val="111110"/>
          </a:solidFill>
          <a:ln w="9525">
            <a:solidFill>
              <a:srgbClr val="3A36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gsplat_2.jpg"/>
          <p:cNvPicPr>
            <a:picLocks noChangeAspect="1"/>
          </p:cNvPicPr>
          <p:nvPr/>
        </p:nvPicPr>
        <p:blipFill>
          <a:blip r:embed="rId3"/>
          <a:srcRect l="26000" r="26000"/>
          <a:stretch>
            <a:fillRect/>
          </a:stretch>
        </p:blipFill>
        <p:spPr>
          <a:xfrm>
            <a:off x="4754880" y="0"/>
            <a:ext cx="4389120" cy="5143500"/>
          </a:xfrm>
          <a:prstGeom prst="rect">
            <a:avLst/>
          </a:prstGeom>
        </p:spPr>
      </p:pic>
      <p:sp>
        <p:nvSpPr>
          <p:cNvPr id="8" name="TextBox 7"/>
          <p:cNvSpPr txBox="1"/>
          <p:nvPr/>
        </p:nvSpPr>
        <p:spPr>
          <a:xfrm>
            <a:off x="4846320" y="4846320"/>
            <a:ext cx="4114800" cy="182880"/>
          </a:xfrm>
          <a:prstGeom prst="rect">
            <a:avLst/>
          </a:prstGeom>
          <a:noFill/>
        </p:spPr>
        <p:txBody>
          <a:bodyPr wrap="square" lIns="0" rIns="0" tIns="0" bIns="0" anchor="t">
            <a:spAutoFit/>
          </a:bodyPr>
          <a:lstStyle/>
          <a:p>
            <a:pPr algn="l"/>
            <a:r>
              <a:rPr sz="700" b="0" i="0">
                <a:solidFill>
                  <a:srgbClr val="FBF3EC"/>
                </a:solidFill>
                <a:latin typeface="Calibri"/>
              </a:rPr>
              <a:t>3D Gaussian Splatting · Inria</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Toolkit: what to use for each job</a:t>
            </a:r>
          </a:p>
        </p:txBody>
      </p:sp>
      <p:sp>
        <p:nvSpPr>
          <p:cNvPr id="3" name="Rectangle 2"/>
          <p:cNvSpPr/>
          <p:nvPr/>
        </p:nvSpPr>
        <p:spPr>
          <a:xfrm>
            <a:off x="548640" y="1051560"/>
            <a:ext cx="8046720" cy="347472"/>
          </a:xfrm>
          <a:prstGeom prst="rect">
            <a:avLst/>
          </a:prstGeom>
          <a:solidFill>
            <a:srgbClr val="3A36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1792" y="1051560"/>
            <a:ext cx="1700784" cy="347472"/>
          </a:xfrm>
          <a:prstGeom prst="rect">
            <a:avLst/>
          </a:prstGeom>
          <a:noFill/>
        </p:spPr>
        <p:txBody>
          <a:bodyPr wrap="square" lIns="0" rIns="0" tIns="0" bIns="0" anchor="ctr">
            <a:spAutoFit/>
          </a:bodyPr>
          <a:lstStyle/>
          <a:p>
            <a:pPr algn="l"/>
            <a:r>
              <a:rPr sz="900" b="1" i="0">
                <a:solidFill>
                  <a:srgbClr val="E7A07F"/>
                </a:solidFill>
                <a:latin typeface="Calibri"/>
              </a:rPr>
              <a:t>Job</a:t>
            </a:r>
          </a:p>
        </p:txBody>
      </p:sp>
      <p:sp>
        <p:nvSpPr>
          <p:cNvPr id="5" name="TextBox 4"/>
          <p:cNvSpPr txBox="1"/>
          <p:nvPr/>
        </p:nvSpPr>
        <p:spPr>
          <a:xfrm>
            <a:off x="2450592" y="1051560"/>
            <a:ext cx="2706624" cy="347472"/>
          </a:xfrm>
          <a:prstGeom prst="rect">
            <a:avLst/>
          </a:prstGeom>
          <a:noFill/>
        </p:spPr>
        <p:txBody>
          <a:bodyPr wrap="square" lIns="0" rIns="0" tIns="0" bIns="0" anchor="ctr">
            <a:spAutoFit/>
          </a:bodyPr>
          <a:lstStyle/>
          <a:p>
            <a:pPr algn="l"/>
            <a:r>
              <a:rPr sz="900" b="1" i="0">
                <a:solidFill>
                  <a:srgbClr val="E7A07F"/>
                </a:solidFill>
                <a:latin typeface="Calibri"/>
              </a:rPr>
              <a:t>Tool</a:t>
            </a:r>
          </a:p>
        </p:txBody>
      </p:sp>
      <p:sp>
        <p:nvSpPr>
          <p:cNvPr id="6" name="TextBox 5"/>
          <p:cNvSpPr txBox="1"/>
          <p:nvPr/>
        </p:nvSpPr>
        <p:spPr>
          <a:xfrm>
            <a:off x="5285232" y="1051560"/>
            <a:ext cx="1975103" cy="347472"/>
          </a:xfrm>
          <a:prstGeom prst="rect">
            <a:avLst/>
          </a:prstGeom>
          <a:noFill/>
        </p:spPr>
        <p:txBody>
          <a:bodyPr wrap="square" lIns="0" rIns="0" tIns="0" bIns="0" anchor="ctr">
            <a:spAutoFit/>
          </a:bodyPr>
          <a:lstStyle/>
          <a:p>
            <a:pPr algn="l"/>
            <a:r>
              <a:rPr sz="900" b="1" i="0">
                <a:solidFill>
                  <a:srgbClr val="E7A07F"/>
                </a:solidFill>
                <a:latin typeface="Calibri"/>
              </a:rPr>
              <a:t>Runs on</a:t>
            </a:r>
          </a:p>
        </p:txBody>
      </p:sp>
      <p:sp>
        <p:nvSpPr>
          <p:cNvPr id="7" name="TextBox 6"/>
          <p:cNvSpPr txBox="1"/>
          <p:nvPr/>
        </p:nvSpPr>
        <p:spPr>
          <a:xfrm>
            <a:off x="7388352" y="1051560"/>
            <a:ext cx="1152143" cy="347472"/>
          </a:xfrm>
          <a:prstGeom prst="rect">
            <a:avLst/>
          </a:prstGeom>
          <a:noFill/>
        </p:spPr>
        <p:txBody>
          <a:bodyPr wrap="square" lIns="0" rIns="0" tIns="0" bIns="0" anchor="ctr">
            <a:spAutoFit/>
          </a:bodyPr>
          <a:lstStyle/>
          <a:p>
            <a:pPr algn="l"/>
            <a:r>
              <a:rPr sz="900" b="1" i="0">
                <a:solidFill>
                  <a:srgbClr val="E7A07F"/>
                </a:solidFill>
                <a:latin typeface="Calibri"/>
              </a:rPr>
              <a:t>Open?</a:t>
            </a:r>
          </a:p>
        </p:txBody>
      </p:sp>
      <p:sp>
        <p:nvSpPr>
          <p:cNvPr id="8" name="Rectangle 7"/>
          <p:cNvSpPr/>
          <p:nvPr/>
        </p:nvSpPr>
        <p:spPr>
          <a:xfrm>
            <a:off x="548640" y="1435607"/>
            <a:ext cx="8046720" cy="34747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21792" y="1435607"/>
            <a:ext cx="1700784" cy="347472"/>
          </a:xfrm>
          <a:prstGeom prst="rect">
            <a:avLst/>
          </a:prstGeom>
          <a:noFill/>
        </p:spPr>
        <p:txBody>
          <a:bodyPr wrap="square" lIns="0" rIns="0" tIns="0" bIns="0" anchor="ctr">
            <a:spAutoFit/>
          </a:bodyPr>
          <a:lstStyle/>
          <a:p>
            <a:pPr algn="l"/>
            <a:r>
              <a:rPr sz="900" b="1" i="0">
                <a:solidFill>
                  <a:srgbClr val="F4F0E8"/>
                </a:solidFill>
                <a:latin typeface="Calibri"/>
              </a:rPr>
              <a:t>World from text or one image</a:t>
            </a:r>
          </a:p>
        </p:txBody>
      </p:sp>
      <p:sp>
        <p:nvSpPr>
          <p:cNvPr id="10" name="TextBox 9"/>
          <p:cNvSpPr txBox="1"/>
          <p:nvPr/>
        </p:nvSpPr>
        <p:spPr>
          <a:xfrm>
            <a:off x="2450592" y="1435607"/>
            <a:ext cx="2706624" cy="347472"/>
          </a:xfrm>
          <a:prstGeom prst="rect">
            <a:avLst/>
          </a:prstGeom>
          <a:noFill/>
        </p:spPr>
        <p:txBody>
          <a:bodyPr wrap="square" lIns="0" rIns="0" tIns="0" bIns="0" anchor="ctr">
            <a:spAutoFit/>
          </a:bodyPr>
          <a:lstStyle/>
          <a:p>
            <a:pPr algn="l"/>
            <a:r>
              <a:rPr sz="900" b="0" i="0">
                <a:solidFill>
                  <a:srgbClr val="CFC8BA"/>
                </a:solidFill>
                <a:latin typeface="Calibri"/>
              </a:rPr>
              <a:t>Marble 1.1 (World Labs) · HY-World 2.0 (Tencent)</a:t>
            </a:r>
          </a:p>
        </p:txBody>
      </p:sp>
      <p:sp>
        <p:nvSpPr>
          <p:cNvPr id="11" name="TextBox 10"/>
          <p:cNvSpPr txBox="1"/>
          <p:nvPr/>
        </p:nvSpPr>
        <p:spPr>
          <a:xfrm>
            <a:off x="5285232" y="1435607"/>
            <a:ext cx="1975103" cy="347472"/>
          </a:xfrm>
          <a:prstGeom prst="rect">
            <a:avLst/>
          </a:prstGeom>
          <a:noFill/>
        </p:spPr>
        <p:txBody>
          <a:bodyPr wrap="square" lIns="0" rIns="0" tIns="0" bIns="0" anchor="ctr">
            <a:spAutoFit/>
          </a:bodyPr>
          <a:lstStyle/>
          <a:p>
            <a:pPr algn="l"/>
            <a:r>
              <a:rPr sz="900" b="0" i="0">
                <a:solidFill>
                  <a:srgbClr val="CFC8BA"/>
                </a:solidFill>
                <a:latin typeface="Calibri"/>
              </a:rPr>
              <a:t>Web, credits · 1 large GPU</a:t>
            </a:r>
          </a:p>
        </p:txBody>
      </p:sp>
      <p:sp>
        <p:nvSpPr>
          <p:cNvPr id="12" name="TextBox 11"/>
          <p:cNvSpPr txBox="1"/>
          <p:nvPr/>
        </p:nvSpPr>
        <p:spPr>
          <a:xfrm>
            <a:off x="7388352" y="1435607"/>
            <a:ext cx="1152143" cy="347472"/>
          </a:xfrm>
          <a:prstGeom prst="rect">
            <a:avLst/>
          </a:prstGeom>
          <a:noFill/>
        </p:spPr>
        <p:txBody>
          <a:bodyPr wrap="square" lIns="0" rIns="0" tIns="0" bIns="0" anchor="ctr">
            <a:spAutoFit/>
          </a:bodyPr>
          <a:lstStyle/>
          <a:p>
            <a:pPr algn="l"/>
            <a:r>
              <a:rPr sz="900" b="0" i="0">
                <a:solidFill>
                  <a:srgbClr val="CFC8BA"/>
                </a:solidFill>
                <a:latin typeface="Calibri"/>
              </a:rPr>
              <a:t>No · Yes</a:t>
            </a:r>
          </a:p>
        </p:txBody>
      </p:sp>
      <p:sp>
        <p:nvSpPr>
          <p:cNvPr id="13" name="Rectangle 12"/>
          <p:cNvSpPr/>
          <p:nvPr/>
        </p:nvSpPr>
        <p:spPr>
          <a:xfrm>
            <a:off x="548640" y="1819655"/>
            <a:ext cx="8046720" cy="34747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21792" y="1819655"/>
            <a:ext cx="1700784" cy="347472"/>
          </a:xfrm>
          <a:prstGeom prst="rect">
            <a:avLst/>
          </a:prstGeom>
          <a:noFill/>
        </p:spPr>
        <p:txBody>
          <a:bodyPr wrap="square" lIns="0" rIns="0" tIns="0" bIns="0" anchor="ctr">
            <a:spAutoFit/>
          </a:bodyPr>
          <a:lstStyle/>
          <a:p>
            <a:pPr algn="l"/>
            <a:r>
              <a:rPr sz="900" b="1" i="0">
                <a:solidFill>
                  <a:srgbClr val="F4F0E8"/>
                </a:solidFill>
                <a:latin typeface="Calibri"/>
              </a:rPr>
              <a:t>Try a playable world</a:t>
            </a:r>
          </a:p>
        </p:txBody>
      </p:sp>
      <p:sp>
        <p:nvSpPr>
          <p:cNvPr id="15" name="TextBox 14"/>
          <p:cNvSpPr txBox="1"/>
          <p:nvPr/>
        </p:nvSpPr>
        <p:spPr>
          <a:xfrm>
            <a:off x="2450592" y="1819655"/>
            <a:ext cx="2706624" cy="347472"/>
          </a:xfrm>
          <a:prstGeom prst="rect">
            <a:avLst/>
          </a:prstGeom>
          <a:noFill/>
        </p:spPr>
        <p:txBody>
          <a:bodyPr wrap="square" lIns="0" rIns="0" tIns="0" bIns="0" anchor="ctr">
            <a:spAutoFit/>
          </a:bodyPr>
          <a:lstStyle/>
          <a:p>
            <a:pPr algn="l"/>
            <a:r>
              <a:rPr sz="900" b="0" i="0">
                <a:solidFill>
                  <a:srgbClr val="CFC8BA"/>
                </a:solidFill>
                <a:latin typeface="Calibri"/>
              </a:rPr>
              <a:t>Project Genie (Google, US Ultra) · Gemini Omni Flash</a:t>
            </a:r>
          </a:p>
        </p:txBody>
      </p:sp>
      <p:sp>
        <p:nvSpPr>
          <p:cNvPr id="16" name="TextBox 15"/>
          <p:cNvSpPr txBox="1"/>
          <p:nvPr/>
        </p:nvSpPr>
        <p:spPr>
          <a:xfrm>
            <a:off x="5285232" y="1819655"/>
            <a:ext cx="1975103" cy="347472"/>
          </a:xfrm>
          <a:prstGeom prst="rect">
            <a:avLst/>
          </a:prstGeom>
          <a:noFill/>
        </p:spPr>
        <p:txBody>
          <a:bodyPr wrap="square" lIns="0" rIns="0" tIns="0" bIns="0" anchor="ctr">
            <a:spAutoFit/>
          </a:bodyPr>
          <a:lstStyle/>
          <a:p>
            <a:pPr algn="l"/>
            <a:r>
              <a:rPr sz="900" b="0" i="0">
                <a:solidFill>
                  <a:srgbClr val="CFC8BA"/>
                </a:solidFill>
                <a:latin typeface="Calibri"/>
              </a:rPr>
              <a:t>Web / app</a:t>
            </a:r>
          </a:p>
        </p:txBody>
      </p:sp>
      <p:sp>
        <p:nvSpPr>
          <p:cNvPr id="17" name="TextBox 16"/>
          <p:cNvSpPr txBox="1"/>
          <p:nvPr/>
        </p:nvSpPr>
        <p:spPr>
          <a:xfrm>
            <a:off x="7388352" y="1819655"/>
            <a:ext cx="1152143" cy="347472"/>
          </a:xfrm>
          <a:prstGeom prst="rect">
            <a:avLst/>
          </a:prstGeom>
          <a:noFill/>
        </p:spPr>
        <p:txBody>
          <a:bodyPr wrap="square" lIns="0" rIns="0" tIns="0" bIns="0" anchor="ctr">
            <a:spAutoFit/>
          </a:bodyPr>
          <a:lstStyle/>
          <a:p>
            <a:pPr algn="l"/>
            <a:r>
              <a:rPr sz="900" b="0" i="0">
                <a:solidFill>
                  <a:srgbClr val="CFC8BA"/>
                </a:solidFill>
                <a:latin typeface="Calibri"/>
              </a:rPr>
              <a:t>No</a:t>
            </a:r>
          </a:p>
        </p:txBody>
      </p:sp>
      <p:sp>
        <p:nvSpPr>
          <p:cNvPr id="18" name="Rectangle 17"/>
          <p:cNvSpPr/>
          <p:nvPr/>
        </p:nvSpPr>
        <p:spPr>
          <a:xfrm>
            <a:off x="548640" y="2203703"/>
            <a:ext cx="8046720" cy="34747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21792" y="2203703"/>
            <a:ext cx="1700784" cy="347472"/>
          </a:xfrm>
          <a:prstGeom prst="rect">
            <a:avLst/>
          </a:prstGeom>
          <a:noFill/>
        </p:spPr>
        <p:txBody>
          <a:bodyPr wrap="square" lIns="0" rIns="0" tIns="0" bIns="0" anchor="ctr">
            <a:spAutoFit/>
          </a:bodyPr>
          <a:lstStyle/>
          <a:p>
            <a:pPr algn="l"/>
            <a:r>
              <a:rPr sz="900" b="1" i="0">
                <a:solidFill>
                  <a:srgbClr val="F4F0E8"/>
                </a:solidFill>
                <a:latin typeface="Calibri"/>
              </a:rPr>
              <a:t>Scan a real place</a:t>
            </a:r>
          </a:p>
        </p:txBody>
      </p:sp>
      <p:sp>
        <p:nvSpPr>
          <p:cNvPr id="20" name="TextBox 19"/>
          <p:cNvSpPr txBox="1"/>
          <p:nvPr/>
        </p:nvSpPr>
        <p:spPr>
          <a:xfrm>
            <a:off x="2450592" y="2203703"/>
            <a:ext cx="2706624" cy="347472"/>
          </a:xfrm>
          <a:prstGeom prst="rect">
            <a:avLst/>
          </a:prstGeom>
          <a:noFill/>
        </p:spPr>
        <p:txBody>
          <a:bodyPr wrap="square" lIns="0" rIns="0" tIns="0" bIns="0" anchor="ctr">
            <a:spAutoFit/>
          </a:bodyPr>
          <a:lstStyle/>
          <a:p>
            <a:pPr algn="l"/>
            <a:r>
              <a:rPr sz="900" b="0" i="0">
                <a:solidFill>
                  <a:srgbClr val="CFC8BA"/>
                </a:solidFill>
                <a:latin typeface="Calibri"/>
              </a:rPr>
              <a:t>Postshot · Brush · nerfstudio gsplat · Polycam, Scaniverse</a:t>
            </a:r>
          </a:p>
        </p:txBody>
      </p:sp>
      <p:sp>
        <p:nvSpPr>
          <p:cNvPr id="21" name="TextBox 20"/>
          <p:cNvSpPr txBox="1"/>
          <p:nvPr/>
        </p:nvSpPr>
        <p:spPr>
          <a:xfrm>
            <a:off x="5285232" y="2203703"/>
            <a:ext cx="1975103" cy="347472"/>
          </a:xfrm>
          <a:prstGeom prst="rect">
            <a:avLst/>
          </a:prstGeom>
          <a:noFill/>
        </p:spPr>
        <p:txBody>
          <a:bodyPr wrap="square" lIns="0" rIns="0" tIns="0" bIns="0" anchor="ctr">
            <a:spAutoFit/>
          </a:bodyPr>
          <a:lstStyle/>
          <a:p>
            <a:pPr algn="l"/>
            <a:r>
              <a:rPr sz="900" b="0" i="0">
                <a:solidFill>
                  <a:srgbClr val="CFC8BA"/>
                </a:solidFill>
                <a:latin typeface="Calibri"/>
              </a:rPr>
              <a:t>Laptop GPU or phone</a:t>
            </a:r>
          </a:p>
        </p:txBody>
      </p:sp>
      <p:sp>
        <p:nvSpPr>
          <p:cNvPr id="22" name="TextBox 21"/>
          <p:cNvSpPr txBox="1"/>
          <p:nvPr/>
        </p:nvSpPr>
        <p:spPr>
          <a:xfrm>
            <a:off x="7388352" y="2203703"/>
            <a:ext cx="1152143" cy="347472"/>
          </a:xfrm>
          <a:prstGeom prst="rect">
            <a:avLst/>
          </a:prstGeom>
          <a:noFill/>
        </p:spPr>
        <p:txBody>
          <a:bodyPr wrap="square" lIns="0" rIns="0" tIns="0" bIns="0" anchor="ctr">
            <a:spAutoFit/>
          </a:bodyPr>
          <a:lstStyle/>
          <a:p>
            <a:pPr algn="l"/>
            <a:r>
              <a:rPr sz="900" b="0" i="0">
                <a:solidFill>
                  <a:srgbClr val="CFC8BA"/>
                </a:solidFill>
                <a:latin typeface="Calibri"/>
              </a:rPr>
              <a:t>Mixed</a:t>
            </a:r>
          </a:p>
        </p:txBody>
      </p:sp>
      <p:sp>
        <p:nvSpPr>
          <p:cNvPr id="23" name="Rectangle 22"/>
          <p:cNvSpPr/>
          <p:nvPr/>
        </p:nvSpPr>
        <p:spPr>
          <a:xfrm>
            <a:off x="548640" y="2587751"/>
            <a:ext cx="8046720" cy="34747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21792" y="2587751"/>
            <a:ext cx="1700784" cy="347472"/>
          </a:xfrm>
          <a:prstGeom prst="rect">
            <a:avLst/>
          </a:prstGeom>
          <a:noFill/>
        </p:spPr>
        <p:txBody>
          <a:bodyPr wrap="square" lIns="0" rIns="0" tIns="0" bIns="0" anchor="ctr">
            <a:spAutoFit/>
          </a:bodyPr>
          <a:lstStyle/>
          <a:p>
            <a:pPr algn="l"/>
            <a:r>
              <a:rPr sz="900" b="1" i="0">
                <a:solidFill>
                  <a:srgbClr val="F4F0E8"/>
                </a:solidFill>
                <a:latin typeface="Calibri"/>
              </a:rPr>
              <a:t>Edit and clean splats</a:t>
            </a:r>
          </a:p>
        </p:txBody>
      </p:sp>
      <p:sp>
        <p:nvSpPr>
          <p:cNvPr id="25" name="TextBox 24"/>
          <p:cNvSpPr txBox="1"/>
          <p:nvPr/>
        </p:nvSpPr>
        <p:spPr>
          <a:xfrm>
            <a:off x="2450592" y="2587751"/>
            <a:ext cx="2706624" cy="347472"/>
          </a:xfrm>
          <a:prstGeom prst="rect">
            <a:avLst/>
          </a:prstGeom>
          <a:noFill/>
        </p:spPr>
        <p:txBody>
          <a:bodyPr wrap="square" lIns="0" rIns="0" tIns="0" bIns="0" anchor="ctr">
            <a:spAutoFit/>
          </a:bodyPr>
          <a:lstStyle/>
          <a:p>
            <a:pPr algn="l"/>
            <a:r>
              <a:rPr sz="900" b="0" i="0">
                <a:solidFill>
                  <a:srgbClr val="CFC8BA"/>
                </a:solidFill>
                <a:latin typeface="Calibri"/>
              </a:rPr>
              <a:t>SuperSplat 3.0 (PlayCanvas)</a:t>
            </a:r>
          </a:p>
        </p:txBody>
      </p:sp>
      <p:sp>
        <p:nvSpPr>
          <p:cNvPr id="26" name="TextBox 25"/>
          <p:cNvSpPr txBox="1"/>
          <p:nvPr/>
        </p:nvSpPr>
        <p:spPr>
          <a:xfrm>
            <a:off x="5285232" y="2587751"/>
            <a:ext cx="1975103" cy="347472"/>
          </a:xfrm>
          <a:prstGeom prst="rect">
            <a:avLst/>
          </a:prstGeom>
          <a:noFill/>
        </p:spPr>
        <p:txBody>
          <a:bodyPr wrap="square" lIns="0" rIns="0" tIns="0" bIns="0" anchor="ctr">
            <a:spAutoFit/>
          </a:bodyPr>
          <a:lstStyle/>
          <a:p>
            <a:pPr algn="l"/>
            <a:r>
              <a:rPr sz="900" b="0" i="0">
                <a:solidFill>
                  <a:srgbClr val="CFC8BA"/>
                </a:solidFill>
                <a:latin typeface="Calibri"/>
              </a:rPr>
              <a:t>Browser</a:t>
            </a:r>
          </a:p>
        </p:txBody>
      </p:sp>
      <p:sp>
        <p:nvSpPr>
          <p:cNvPr id="27" name="TextBox 26"/>
          <p:cNvSpPr txBox="1"/>
          <p:nvPr/>
        </p:nvSpPr>
        <p:spPr>
          <a:xfrm>
            <a:off x="7388352" y="2587751"/>
            <a:ext cx="1152143" cy="347472"/>
          </a:xfrm>
          <a:prstGeom prst="rect">
            <a:avLst/>
          </a:prstGeom>
          <a:noFill/>
        </p:spPr>
        <p:txBody>
          <a:bodyPr wrap="square" lIns="0" rIns="0" tIns="0" bIns="0" anchor="ctr">
            <a:spAutoFit/>
          </a:bodyPr>
          <a:lstStyle/>
          <a:p>
            <a:pPr algn="l"/>
            <a:r>
              <a:rPr sz="900" b="0" i="0">
                <a:solidFill>
                  <a:srgbClr val="CFC8BA"/>
                </a:solidFill>
                <a:latin typeface="Calibri"/>
              </a:rPr>
              <a:t>Yes</a:t>
            </a:r>
          </a:p>
        </p:txBody>
      </p:sp>
      <p:sp>
        <p:nvSpPr>
          <p:cNvPr id="28" name="Rectangle 27"/>
          <p:cNvSpPr/>
          <p:nvPr/>
        </p:nvSpPr>
        <p:spPr>
          <a:xfrm>
            <a:off x="548640" y="2971799"/>
            <a:ext cx="8046720" cy="34747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21792" y="2971799"/>
            <a:ext cx="1700784" cy="347472"/>
          </a:xfrm>
          <a:prstGeom prst="rect">
            <a:avLst/>
          </a:prstGeom>
          <a:noFill/>
        </p:spPr>
        <p:txBody>
          <a:bodyPr wrap="square" lIns="0" rIns="0" tIns="0" bIns="0" anchor="ctr">
            <a:spAutoFit/>
          </a:bodyPr>
          <a:lstStyle/>
          <a:p>
            <a:pPr algn="l"/>
            <a:r>
              <a:rPr sz="900" b="1" i="0">
                <a:solidFill>
                  <a:srgbClr val="F4F0E8"/>
                </a:solidFill>
                <a:latin typeface="Calibri"/>
              </a:rPr>
              <a:t>Use splats in a scene</a:t>
            </a:r>
          </a:p>
        </p:txBody>
      </p:sp>
      <p:sp>
        <p:nvSpPr>
          <p:cNvPr id="30" name="TextBox 29"/>
          <p:cNvSpPr txBox="1"/>
          <p:nvPr/>
        </p:nvSpPr>
        <p:spPr>
          <a:xfrm>
            <a:off x="2450592" y="2971799"/>
            <a:ext cx="2706624" cy="347472"/>
          </a:xfrm>
          <a:prstGeom prst="rect">
            <a:avLst/>
          </a:prstGeom>
          <a:noFill/>
        </p:spPr>
        <p:txBody>
          <a:bodyPr wrap="square" lIns="0" rIns="0" tIns="0" bIns="0" anchor="ctr">
            <a:spAutoFit/>
          </a:bodyPr>
          <a:lstStyle/>
          <a:p>
            <a:pPr algn="l"/>
            <a:r>
              <a:rPr sz="900" b="0" i="0">
                <a:solidFill>
                  <a:srgbClr val="CFC8BA"/>
                </a:solidFill>
                <a:latin typeface="Calibri"/>
              </a:rPr>
              <a:t>Blender 5.3 (alpha) · three.js r186 · Spark</a:t>
            </a:r>
          </a:p>
        </p:txBody>
      </p:sp>
      <p:sp>
        <p:nvSpPr>
          <p:cNvPr id="31" name="TextBox 30"/>
          <p:cNvSpPr txBox="1"/>
          <p:nvPr/>
        </p:nvSpPr>
        <p:spPr>
          <a:xfrm>
            <a:off x="5285232" y="2971799"/>
            <a:ext cx="1975103" cy="347472"/>
          </a:xfrm>
          <a:prstGeom prst="rect">
            <a:avLst/>
          </a:prstGeom>
          <a:noFill/>
        </p:spPr>
        <p:txBody>
          <a:bodyPr wrap="square" lIns="0" rIns="0" tIns="0" bIns="0" anchor="ctr">
            <a:spAutoFit/>
          </a:bodyPr>
          <a:lstStyle/>
          <a:p>
            <a:pPr algn="l"/>
            <a:r>
              <a:rPr sz="900" b="0" i="0">
                <a:solidFill>
                  <a:srgbClr val="CFC8BA"/>
                </a:solidFill>
                <a:latin typeface="Calibri"/>
              </a:rPr>
              <a:t>Laptop / browser</a:t>
            </a:r>
          </a:p>
        </p:txBody>
      </p:sp>
      <p:sp>
        <p:nvSpPr>
          <p:cNvPr id="32" name="TextBox 31"/>
          <p:cNvSpPr txBox="1"/>
          <p:nvPr/>
        </p:nvSpPr>
        <p:spPr>
          <a:xfrm>
            <a:off x="7388352" y="2971799"/>
            <a:ext cx="1152143" cy="347472"/>
          </a:xfrm>
          <a:prstGeom prst="rect">
            <a:avLst/>
          </a:prstGeom>
          <a:noFill/>
        </p:spPr>
        <p:txBody>
          <a:bodyPr wrap="square" lIns="0" rIns="0" tIns="0" bIns="0" anchor="ctr">
            <a:spAutoFit/>
          </a:bodyPr>
          <a:lstStyle/>
          <a:p>
            <a:pPr algn="l"/>
            <a:r>
              <a:rPr sz="900" b="0" i="0">
                <a:solidFill>
                  <a:srgbClr val="CFC8BA"/>
                </a:solidFill>
                <a:latin typeface="Calibri"/>
              </a:rPr>
              <a:t>Yes</a:t>
            </a:r>
          </a:p>
        </p:txBody>
      </p:sp>
      <p:sp>
        <p:nvSpPr>
          <p:cNvPr id="33" name="Rectangle 32"/>
          <p:cNvSpPr/>
          <p:nvPr/>
        </p:nvSpPr>
        <p:spPr>
          <a:xfrm>
            <a:off x="548640" y="3355847"/>
            <a:ext cx="8046720" cy="34747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21792" y="3355847"/>
            <a:ext cx="1700784" cy="347472"/>
          </a:xfrm>
          <a:prstGeom prst="rect">
            <a:avLst/>
          </a:prstGeom>
          <a:noFill/>
        </p:spPr>
        <p:txBody>
          <a:bodyPr wrap="square" lIns="0" rIns="0" tIns="0" bIns="0" anchor="ctr">
            <a:spAutoFit/>
          </a:bodyPr>
          <a:lstStyle/>
          <a:p>
            <a:pPr algn="l"/>
            <a:r>
              <a:rPr sz="900" b="1" i="0">
                <a:solidFill>
                  <a:srgbClr val="F4F0E8"/>
                </a:solidFill>
                <a:latin typeface="Calibri"/>
              </a:rPr>
              <a:t>Robot policy</a:t>
            </a:r>
          </a:p>
        </p:txBody>
      </p:sp>
      <p:sp>
        <p:nvSpPr>
          <p:cNvPr id="35" name="TextBox 34"/>
          <p:cNvSpPr txBox="1"/>
          <p:nvPr/>
        </p:nvSpPr>
        <p:spPr>
          <a:xfrm>
            <a:off x="2450592" y="3355847"/>
            <a:ext cx="2706624" cy="347472"/>
          </a:xfrm>
          <a:prstGeom prst="rect">
            <a:avLst/>
          </a:prstGeom>
          <a:noFill/>
        </p:spPr>
        <p:txBody>
          <a:bodyPr wrap="square" lIns="0" rIns="0" tIns="0" bIns="0" anchor="ctr">
            <a:spAutoFit/>
          </a:bodyPr>
          <a:lstStyle/>
          <a:p>
            <a:pPr algn="l"/>
            <a:r>
              <a:rPr sz="900" b="0" i="0">
                <a:solidFill>
                  <a:srgbClr val="CFC8BA"/>
                </a:solidFill>
                <a:latin typeface="Calibri"/>
              </a:rPr>
              <a:t>openpi (π0, π0.5) · LeRobot + SO-101 arm</a:t>
            </a:r>
          </a:p>
        </p:txBody>
      </p:sp>
      <p:sp>
        <p:nvSpPr>
          <p:cNvPr id="36" name="TextBox 35"/>
          <p:cNvSpPr txBox="1"/>
          <p:nvPr/>
        </p:nvSpPr>
        <p:spPr>
          <a:xfrm>
            <a:off x="5285232" y="3355847"/>
            <a:ext cx="1975103" cy="347472"/>
          </a:xfrm>
          <a:prstGeom prst="rect">
            <a:avLst/>
          </a:prstGeom>
          <a:noFill/>
        </p:spPr>
        <p:txBody>
          <a:bodyPr wrap="square" lIns="0" rIns="0" tIns="0" bIns="0" anchor="ctr">
            <a:spAutoFit/>
          </a:bodyPr>
          <a:lstStyle/>
          <a:p>
            <a:pPr algn="l"/>
            <a:r>
              <a:rPr sz="900" b="0" i="0">
                <a:solidFill>
                  <a:srgbClr val="CFC8BA"/>
                </a:solidFill>
                <a:latin typeface="Calibri"/>
              </a:rPr>
              <a:t>&gt;8 GB GPU for inference</a:t>
            </a:r>
          </a:p>
        </p:txBody>
      </p:sp>
      <p:sp>
        <p:nvSpPr>
          <p:cNvPr id="37" name="TextBox 36"/>
          <p:cNvSpPr txBox="1"/>
          <p:nvPr/>
        </p:nvSpPr>
        <p:spPr>
          <a:xfrm>
            <a:off x="7388352" y="3355847"/>
            <a:ext cx="1152143" cy="347472"/>
          </a:xfrm>
          <a:prstGeom prst="rect">
            <a:avLst/>
          </a:prstGeom>
          <a:noFill/>
        </p:spPr>
        <p:txBody>
          <a:bodyPr wrap="square" lIns="0" rIns="0" tIns="0" bIns="0" anchor="ctr">
            <a:spAutoFit/>
          </a:bodyPr>
          <a:lstStyle/>
          <a:p>
            <a:pPr algn="l"/>
            <a:r>
              <a:rPr sz="900" b="0" i="0">
                <a:solidFill>
                  <a:srgbClr val="CFC8BA"/>
                </a:solidFill>
                <a:latin typeface="Calibri"/>
              </a:rPr>
              <a:t>Yes</a:t>
            </a:r>
          </a:p>
        </p:txBody>
      </p:sp>
      <p:sp>
        <p:nvSpPr>
          <p:cNvPr id="38" name="Rectangle 37"/>
          <p:cNvSpPr/>
          <p:nvPr/>
        </p:nvSpPr>
        <p:spPr>
          <a:xfrm>
            <a:off x="548640" y="3739896"/>
            <a:ext cx="8046720" cy="347472"/>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21792" y="3739896"/>
            <a:ext cx="1700784" cy="347472"/>
          </a:xfrm>
          <a:prstGeom prst="rect">
            <a:avLst/>
          </a:prstGeom>
          <a:noFill/>
        </p:spPr>
        <p:txBody>
          <a:bodyPr wrap="square" lIns="0" rIns="0" tIns="0" bIns="0" anchor="ctr">
            <a:spAutoFit/>
          </a:bodyPr>
          <a:lstStyle/>
          <a:p>
            <a:pPr algn="l"/>
            <a:r>
              <a:rPr sz="900" b="1" i="0">
                <a:solidFill>
                  <a:srgbClr val="F4F0E8"/>
                </a:solidFill>
                <a:latin typeface="Calibri"/>
              </a:rPr>
              <a:t>Simulate</a:t>
            </a:r>
          </a:p>
        </p:txBody>
      </p:sp>
      <p:sp>
        <p:nvSpPr>
          <p:cNvPr id="40" name="TextBox 39"/>
          <p:cNvSpPr txBox="1"/>
          <p:nvPr/>
        </p:nvSpPr>
        <p:spPr>
          <a:xfrm>
            <a:off x="2450592" y="3739896"/>
            <a:ext cx="2706624" cy="347472"/>
          </a:xfrm>
          <a:prstGeom prst="rect">
            <a:avLst/>
          </a:prstGeom>
          <a:noFill/>
        </p:spPr>
        <p:txBody>
          <a:bodyPr wrap="square" lIns="0" rIns="0" tIns="0" bIns="0" anchor="ctr">
            <a:spAutoFit/>
          </a:bodyPr>
          <a:lstStyle/>
          <a:p>
            <a:pPr algn="l"/>
            <a:r>
              <a:rPr sz="900" b="0" i="0">
                <a:solidFill>
                  <a:srgbClr val="CFC8BA"/>
                </a:solidFill>
                <a:latin typeface="Calibri"/>
              </a:rPr>
              <a:t>MuJoCo · NVIDIA Isaac Sim · Cosmos 3 Nano (8B)</a:t>
            </a:r>
          </a:p>
        </p:txBody>
      </p:sp>
      <p:sp>
        <p:nvSpPr>
          <p:cNvPr id="41" name="TextBox 40"/>
          <p:cNvSpPr txBox="1"/>
          <p:nvPr/>
        </p:nvSpPr>
        <p:spPr>
          <a:xfrm>
            <a:off x="5285232" y="3739896"/>
            <a:ext cx="1975103" cy="347472"/>
          </a:xfrm>
          <a:prstGeom prst="rect">
            <a:avLst/>
          </a:prstGeom>
          <a:noFill/>
        </p:spPr>
        <p:txBody>
          <a:bodyPr wrap="square" lIns="0" rIns="0" tIns="0" bIns="0" anchor="ctr">
            <a:spAutoFit/>
          </a:bodyPr>
          <a:lstStyle/>
          <a:p>
            <a:pPr algn="l"/>
            <a:r>
              <a:rPr sz="900" b="0" i="0">
                <a:solidFill>
                  <a:srgbClr val="CFC8BA"/>
                </a:solidFill>
                <a:latin typeface="Calibri"/>
              </a:rPr>
              <a:t>Laptop · workstation GPU</a:t>
            </a:r>
          </a:p>
        </p:txBody>
      </p:sp>
      <p:sp>
        <p:nvSpPr>
          <p:cNvPr id="42" name="TextBox 41"/>
          <p:cNvSpPr txBox="1"/>
          <p:nvPr/>
        </p:nvSpPr>
        <p:spPr>
          <a:xfrm>
            <a:off x="7388352" y="3739896"/>
            <a:ext cx="1152143" cy="347472"/>
          </a:xfrm>
          <a:prstGeom prst="rect">
            <a:avLst/>
          </a:prstGeom>
          <a:noFill/>
        </p:spPr>
        <p:txBody>
          <a:bodyPr wrap="square" lIns="0" rIns="0" tIns="0" bIns="0" anchor="ctr">
            <a:spAutoFit/>
          </a:bodyPr>
          <a:lstStyle/>
          <a:p>
            <a:pPr algn="l"/>
            <a:r>
              <a:rPr sz="900" b="0" i="0">
                <a:solidFill>
                  <a:srgbClr val="CFC8BA"/>
                </a:solidFill>
                <a:latin typeface="Calibri"/>
              </a:rPr>
              <a:t>Yes</a:t>
            </a:r>
          </a:p>
        </p:txBody>
      </p:sp>
      <p:sp>
        <p:nvSpPr>
          <p:cNvPr id="43" name="TextBox 42"/>
          <p:cNvSpPr txBox="1"/>
          <p:nvPr/>
        </p:nvSpPr>
        <p:spPr>
          <a:xfrm>
            <a:off x="548640" y="4553712"/>
            <a:ext cx="8046720" cy="256032"/>
          </a:xfrm>
          <a:prstGeom prst="rect">
            <a:avLst/>
          </a:prstGeom>
          <a:noFill/>
        </p:spPr>
        <p:txBody>
          <a:bodyPr wrap="square" lIns="0" rIns="0" tIns="0" bIns="0" anchor="t">
            <a:spAutoFit/>
          </a:bodyPr>
          <a:lstStyle/>
          <a:p>
            <a:pPr algn="l"/>
            <a:r>
              <a:rPr sz="750" b="0" i="0">
                <a:solidFill>
                  <a:srgbClr val="8F877B"/>
                </a:solidFill>
                <a:latin typeface="Calibri"/>
              </a:rPr>
              <a:t>Check each licence before commercial use. Sources: vendor pages and release notes, Sept–Oct 2026.</a:t>
            </a:r>
          </a:p>
        </p:txBody>
      </p:sp>
      <p:sp>
        <p:nvSpPr>
          <p:cNvPr id="44" name="TextBox 43"/>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45" name="TextBox 44"/>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82</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300" b="0" i="0">
                <a:solidFill>
                  <a:srgbClr val="F4F0E8"/>
                </a:solidFill>
                <a:latin typeface="Cambria"/>
              </a:rPr>
              <a:t>Workflow: a walk-in level for your game, in one evening</a:t>
            </a:r>
          </a:p>
        </p:txBody>
      </p:sp>
      <p:sp>
        <p:nvSpPr>
          <p:cNvPr id="3" name="Rectangle 2"/>
          <p:cNvSpPr/>
          <p:nvPr/>
        </p:nvSpPr>
        <p:spPr>
          <a:xfrm>
            <a:off x="548640" y="1188720"/>
            <a:ext cx="248716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234440"/>
            <a:ext cx="2304288" cy="685800"/>
          </a:xfrm>
          <a:prstGeom prst="rect">
            <a:avLst/>
          </a:prstGeom>
          <a:noFill/>
        </p:spPr>
        <p:txBody>
          <a:bodyPr wrap="square" lIns="0" rIns="0" tIns="0" bIns="0" anchor="ctr">
            <a:spAutoFit/>
          </a:bodyPr>
          <a:lstStyle/>
          <a:p>
            <a:pPr algn="ctr"/>
            <a:r>
              <a:rPr sz="1050" b="0" i="0">
                <a:solidFill>
                  <a:srgbClr val="F4F0E8"/>
                </a:solidFill>
                <a:latin typeface="Calibri"/>
              </a:rPr>
              <a:t>1 · Pick a place (real or prompted)</a:t>
            </a:r>
          </a:p>
        </p:txBody>
      </p:sp>
      <p:sp>
        <p:nvSpPr>
          <p:cNvPr id="5" name="TextBox 4"/>
          <p:cNvSpPr txBox="1"/>
          <p:nvPr/>
        </p:nvSpPr>
        <p:spPr>
          <a:xfrm>
            <a:off x="3035808" y="141732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6" name="Rectangle 5"/>
          <p:cNvSpPr/>
          <p:nvPr/>
        </p:nvSpPr>
        <p:spPr>
          <a:xfrm>
            <a:off x="3328416" y="1188720"/>
            <a:ext cx="248716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19856" y="1234440"/>
            <a:ext cx="2304288" cy="685800"/>
          </a:xfrm>
          <a:prstGeom prst="rect">
            <a:avLst/>
          </a:prstGeom>
          <a:noFill/>
        </p:spPr>
        <p:txBody>
          <a:bodyPr wrap="square" lIns="0" rIns="0" tIns="0" bIns="0" anchor="ctr">
            <a:spAutoFit/>
          </a:bodyPr>
          <a:lstStyle/>
          <a:p>
            <a:pPr algn="ctr"/>
            <a:r>
              <a:rPr sz="1050" b="0" i="0">
                <a:solidFill>
                  <a:srgbClr val="F4F0E8"/>
                </a:solidFill>
                <a:latin typeface="Calibri"/>
              </a:rPr>
              <a:t>2 · Scan 60–150 photos, or generate in Marble / HY-World</a:t>
            </a:r>
          </a:p>
        </p:txBody>
      </p:sp>
      <p:sp>
        <p:nvSpPr>
          <p:cNvPr id="8" name="TextBox 7"/>
          <p:cNvSpPr txBox="1"/>
          <p:nvPr/>
        </p:nvSpPr>
        <p:spPr>
          <a:xfrm>
            <a:off x="5815583" y="141732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9" name="Rectangle 8"/>
          <p:cNvSpPr/>
          <p:nvPr/>
        </p:nvSpPr>
        <p:spPr>
          <a:xfrm>
            <a:off x="6108192" y="1188720"/>
            <a:ext cx="248716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199631" y="1234440"/>
            <a:ext cx="2304288" cy="685800"/>
          </a:xfrm>
          <a:prstGeom prst="rect">
            <a:avLst/>
          </a:prstGeom>
          <a:noFill/>
        </p:spPr>
        <p:txBody>
          <a:bodyPr wrap="square" lIns="0" rIns="0" tIns="0" bIns="0" anchor="ctr">
            <a:spAutoFit/>
          </a:bodyPr>
          <a:lstStyle/>
          <a:p>
            <a:pPr algn="ctr"/>
            <a:r>
              <a:rPr sz="1050" b="0" i="0">
                <a:solidFill>
                  <a:srgbClr val="F4F0E8"/>
                </a:solidFill>
                <a:latin typeface="Calibri"/>
              </a:rPr>
              <a:t>3 · Clean in SuperSplat; set scale and floor</a:t>
            </a:r>
          </a:p>
        </p:txBody>
      </p:sp>
      <p:sp>
        <p:nvSpPr>
          <p:cNvPr id="11" name="Rectangle 10"/>
          <p:cNvSpPr/>
          <p:nvPr/>
        </p:nvSpPr>
        <p:spPr>
          <a:xfrm>
            <a:off x="548640" y="2240280"/>
            <a:ext cx="248716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 y="2286000"/>
            <a:ext cx="2304288" cy="685800"/>
          </a:xfrm>
          <a:prstGeom prst="rect">
            <a:avLst/>
          </a:prstGeom>
          <a:noFill/>
        </p:spPr>
        <p:txBody>
          <a:bodyPr wrap="square" lIns="0" rIns="0" tIns="0" bIns="0" anchor="ctr">
            <a:spAutoFit/>
          </a:bodyPr>
          <a:lstStyle/>
          <a:p>
            <a:pPr algn="ctr"/>
            <a:r>
              <a:rPr sz="1050" b="0" i="0">
                <a:solidFill>
                  <a:srgbClr val="F4F0E8"/>
                </a:solidFill>
                <a:latin typeface="Calibri"/>
              </a:rPr>
              <a:t>4 · Load in three.js / Spark or Blender</a:t>
            </a:r>
          </a:p>
        </p:txBody>
      </p:sp>
      <p:sp>
        <p:nvSpPr>
          <p:cNvPr id="13" name="TextBox 12"/>
          <p:cNvSpPr txBox="1"/>
          <p:nvPr/>
        </p:nvSpPr>
        <p:spPr>
          <a:xfrm>
            <a:off x="3035808" y="246888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14" name="Rectangle 13"/>
          <p:cNvSpPr/>
          <p:nvPr/>
        </p:nvSpPr>
        <p:spPr>
          <a:xfrm>
            <a:off x="3328416" y="2240280"/>
            <a:ext cx="2487168" cy="777240"/>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419856" y="2286000"/>
            <a:ext cx="2304288" cy="685800"/>
          </a:xfrm>
          <a:prstGeom prst="rect">
            <a:avLst/>
          </a:prstGeom>
          <a:noFill/>
        </p:spPr>
        <p:txBody>
          <a:bodyPr wrap="square" lIns="0" rIns="0" tIns="0" bIns="0" anchor="ctr">
            <a:spAutoFit/>
          </a:bodyPr>
          <a:lstStyle/>
          <a:p>
            <a:pPr algn="ctr"/>
            <a:r>
              <a:rPr sz="1050" b="0" i="0">
                <a:solidFill>
                  <a:srgbClr val="F4F0E8"/>
                </a:solidFill>
                <a:latin typeface="Calibri"/>
              </a:rPr>
              <a:t>5 · Add a collider and one interaction</a:t>
            </a:r>
          </a:p>
        </p:txBody>
      </p:sp>
      <p:sp>
        <p:nvSpPr>
          <p:cNvPr id="16" name="TextBox 15"/>
          <p:cNvSpPr txBox="1"/>
          <p:nvPr/>
        </p:nvSpPr>
        <p:spPr>
          <a:xfrm>
            <a:off x="5815583" y="2468880"/>
            <a:ext cx="292608" cy="274320"/>
          </a:xfrm>
          <a:prstGeom prst="rect">
            <a:avLst/>
          </a:prstGeom>
          <a:noFill/>
        </p:spPr>
        <p:txBody>
          <a:bodyPr wrap="square" lIns="0" rIns="0" tIns="0" bIns="0" anchor="t">
            <a:spAutoFit/>
          </a:bodyPr>
          <a:lstStyle/>
          <a:p>
            <a:pPr algn="ctr"/>
            <a:r>
              <a:rPr sz="1400" b="0" i="0">
                <a:solidFill>
                  <a:srgbClr val="8F877B"/>
                </a:solidFill>
                <a:latin typeface="Calibri"/>
              </a:rPr>
              <a:t>→</a:t>
            </a:r>
          </a:p>
        </p:txBody>
      </p:sp>
      <p:sp>
        <p:nvSpPr>
          <p:cNvPr id="17" name="Rectangle 16"/>
          <p:cNvSpPr/>
          <p:nvPr/>
        </p:nvSpPr>
        <p:spPr>
          <a:xfrm>
            <a:off x="6108192" y="2240280"/>
            <a:ext cx="2487168" cy="777240"/>
          </a:xfrm>
          <a:prstGeom prst="rect">
            <a:avLst/>
          </a:prstGeom>
          <a:solidFill>
            <a:srgbClr val="B44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199631" y="2286000"/>
            <a:ext cx="2304288" cy="685800"/>
          </a:xfrm>
          <a:prstGeom prst="rect">
            <a:avLst/>
          </a:prstGeom>
          <a:noFill/>
        </p:spPr>
        <p:txBody>
          <a:bodyPr wrap="square" lIns="0" rIns="0" tIns="0" bIns="0" anchor="ctr">
            <a:spAutoFit/>
          </a:bodyPr>
          <a:lstStyle/>
          <a:p>
            <a:pPr algn="ctr"/>
            <a:r>
              <a:rPr sz="1050" b="0" i="0">
                <a:solidFill>
                  <a:srgbClr val="FBF3EC"/>
                </a:solidFill>
                <a:latin typeface="Calibri"/>
              </a:rPr>
              <a:t>6 · Playtest: walk away, come back, break it</a:t>
            </a:r>
          </a:p>
        </p:txBody>
      </p:sp>
      <p:sp>
        <p:nvSpPr>
          <p:cNvPr id="19" name="TextBox 18"/>
          <p:cNvSpPr txBox="1"/>
          <p:nvPr/>
        </p:nvSpPr>
        <p:spPr>
          <a:xfrm>
            <a:off x="548640" y="3337560"/>
            <a:ext cx="8046720" cy="1188720"/>
          </a:xfrm>
          <a:prstGeom prst="rect">
            <a:avLst/>
          </a:prstGeom>
          <a:noFill/>
        </p:spPr>
        <p:txBody>
          <a:bodyPr wrap="square" lIns="0" rIns="0" tIns="0" bIns="0" anchor="t">
            <a:spAutoFit/>
          </a:bodyPr>
          <a:lstStyle/>
          <a:p>
            <a:pPr algn="ctr"/>
            <a:r>
              <a:rPr sz="1150" b="0" i="0">
                <a:solidFill>
                  <a:srgbClr val="CFC8BA"/>
                </a:solidFill>
                <a:latin typeface="Calibri"/>
              </a:rPr>
              <a:t>Budget: ~30 min capture, ~40 min training, ~30 min cleaning, ~1 h in the engine. Keep the original photos and the export settings (Lecture 07: keep your sources).</a:t>
            </a:r>
          </a:p>
        </p:txBody>
      </p:sp>
      <p:sp>
        <p:nvSpPr>
          <p:cNvPr id="20" name="TextBox 19"/>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1" name="TextBox 20"/>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83</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bg>
      <p:bgPr>
        <a:solidFill>
          <a:srgbClr val="1C1A19"/>
        </a:solidFill>
        <a:effectLst/>
      </p:bgPr>
    </p:bg>
    <p:spTree>
      <p:nvGrpSpPr>
        <p:cNvPr id="1" name=""/>
        <p:cNvGrpSpPr/>
        <p:nvPr/>
      </p:nvGrpSpPr>
      <p:grpSpPr/>
      <p:sp>
        <p:nvSpPr>
          <p:cNvPr id="2" name="TextBox 1"/>
          <p:cNvSpPr txBox="1"/>
          <p:nvPr/>
        </p:nvSpPr>
        <p:spPr>
          <a:xfrm>
            <a:off x="548640" y="347472"/>
            <a:ext cx="8046720" cy="640080"/>
          </a:xfrm>
          <a:prstGeom prst="rect">
            <a:avLst/>
          </a:prstGeom>
          <a:noFill/>
        </p:spPr>
        <p:txBody>
          <a:bodyPr wrap="square" lIns="0" rIns="0" tIns="0" bIns="0" anchor="ctr">
            <a:spAutoFit/>
          </a:bodyPr>
          <a:lstStyle/>
          <a:p>
            <a:pPr algn="ctr"/>
            <a:r>
              <a:rPr sz="2800" b="0" i="0">
                <a:solidFill>
                  <a:srgbClr val="F4F0E8"/>
                </a:solidFill>
                <a:latin typeface="Cambria"/>
              </a:rPr>
              <a:t>Review checklist for a generated world</a:t>
            </a:r>
          </a:p>
        </p:txBody>
      </p:sp>
      <p:sp>
        <p:nvSpPr>
          <p:cNvPr id="3" name="Rectangle 2"/>
          <p:cNvSpPr/>
          <p:nvPr/>
        </p:nvSpPr>
        <p:spPr>
          <a:xfrm>
            <a:off x="548640" y="1097280"/>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1</a:t>
            </a:r>
          </a:p>
        </p:txBody>
      </p:sp>
      <p:sp>
        <p:nvSpPr>
          <p:cNvPr id="5" name="TextBox 4"/>
          <p:cNvSpPr txBox="1"/>
          <p:nvPr/>
        </p:nvSpPr>
        <p:spPr>
          <a:xfrm>
            <a:off x="1280160" y="1243584"/>
            <a:ext cx="1703832" cy="548640"/>
          </a:xfrm>
          <a:prstGeom prst="rect">
            <a:avLst/>
          </a:prstGeom>
          <a:noFill/>
        </p:spPr>
        <p:txBody>
          <a:bodyPr wrap="square" lIns="0" rIns="0" tIns="0" bIns="0" anchor="t">
            <a:spAutoFit/>
          </a:bodyPr>
          <a:lstStyle/>
          <a:p>
            <a:pPr algn="l"/>
            <a:r>
              <a:rPr sz="1200" b="1" i="0">
                <a:solidFill>
                  <a:srgbClr val="F4F0E8"/>
                </a:solidFill>
                <a:latin typeface="Calibri"/>
              </a:rPr>
              <a:t>Consistency</a:t>
            </a:r>
          </a:p>
        </p:txBody>
      </p:sp>
      <p:sp>
        <p:nvSpPr>
          <p:cNvPr id="6" name="TextBox 5"/>
          <p:cNvSpPr txBox="1"/>
          <p:nvPr/>
        </p:nvSpPr>
        <p:spPr>
          <a:xfrm>
            <a:off x="1280160" y="1700784"/>
            <a:ext cx="1703832" cy="946403"/>
          </a:xfrm>
          <a:prstGeom prst="rect">
            <a:avLst/>
          </a:prstGeom>
          <a:noFill/>
        </p:spPr>
        <p:txBody>
          <a:bodyPr wrap="square" lIns="0" rIns="0" tIns="0" bIns="0" anchor="t">
            <a:spAutoFit/>
          </a:bodyPr>
          <a:lstStyle/>
          <a:p>
            <a:pPr algn="l"/>
            <a:r>
              <a:rPr sz="1000" b="0" i="0">
                <a:solidFill>
                  <a:srgbClr val="CFC8BA"/>
                </a:solidFill>
                <a:latin typeface="Calibri"/>
              </a:rPr>
              <a:t>Round trip passes? Objects keep colour, size, place?</a:t>
            </a:r>
          </a:p>
        </p:txBody>
      </p:sp>
      <p:sp>
        <p:nvSpPr>
          <p:cNvPr id="7" name="Rectangle 6"/>
          <p:cNvSpPr/>
          <p:nvPr/>
        </p:nvSpPr>
        <p:spPr>
          <a:xfrm>
            <a:off x="3285744" y="1097280"/>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50336"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2</a:t>
            </a:r>
          </a:p>
        </p:txBody>
      </p:sp>
      <p:sp>
        <p:nvSpPr>
          <p:cNvPr id="9" name="TextBox 8"/>
          <p:cNvSpPr txBox="1"/>
          <p:nvPr/>
        </p:nvSpPr>
        <p:spPr>
          <a:xfrm>
            <a:off x="4017264" y="1243584"/>
            <a:ext cx="1703832" cy="548640"/>
          </a:xfrm>
          <a:prstGeom prst="rect">
            <a:avLst/>
          </a:prstGeom>
          <a:noFill/>
        </p:spPr>
        <p:txBody>
          <a:bodyPr wrap="square" lIns="0" rIns="0" tIns="0" bIns="0" anchor="t">
            <a:spAutoFit/>
          </a:bodyPr>
          <a:lstStyle/>
          <a:p>
            <a:pPr algn="l"/>
            <a:r>
              <a:rPr sz="1200" b="1" i="0">
                <a:solidFill>
                  <a:srgbClr val="F4F0E8"/>
                </a:solidFill>
                <a:latin typeface="Calibri"/>
              </a:rPr>
              <a:t>Scale and physics</a:t>
            </a:r>
          </a:p>
        </p:txBody>
      </p:sp>
      <p:sp>
        <p:nvSpPr>
          <p:cNvPr id="10" name="TextBox 9"/>
          <p:cNvSpPr txBox="1"/>
          <p:nvPr/>
        </p:nvSpPr>
        <p:spPr>
          <a:xfrm>
            <a:off x="4017264" y="1700784"/>
            <a:ext cx="1703832" cy="946403"/>
          </a:xfrm>
          <a:prstGeom prst="rect">
            <a:avLst/>
          </a:prstGeom>
          <a:noFill/>
        </p:spPr>
        <p:txBody>
          <a:bodyPr wrap="square" lIns="0" rIns="0" tIns="0" bIns="0" anchor="t">
            <a:spAutoFit/>
          </a:bodyPr>
          <a:lstStyle/>
          <a:p>
            <a:pPr algn="l"/>
            <a:r>
              <a:rPr sz="1000" b="0" i="0">
                <a:solidFill>
                  <a:srgbClr val="CFC8BA"/>
                </a:solidFill>
                <a:latin typeface="Calibri"/>
              </a:rPr>
              <a:t>Doors at human height? Things fall the right way?</a:t>
            </a:r>
          </a:p>
        </p:txBody>
      </p:sp>
      <p:sp>
        <p:nvSpPr>
          <p:cNvPr id="11" name="Rectangle 10"/>
          <p:cNvSpPr/>
          <p:nvPr/>
        </p:nvSpPr>
        <p:spPr>
          <a:xfrm>
            <a:off x="6022848" y="1097280"/>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187440" y="1243584"/>
            <a:ext cx="548640" cy="411480"/>
          </a:xfrm>
          <a:prstGeom prst="rect">
            <a:avLst/>
          </a:prstGeom>
          <a:noFill/>
        </p:spPr>
        <p:txBody>
          <a:bodyPr wrap="square" lIns="0" rIns="0" tIns="0" bIns="0" anchor="t">
            <a:spAutoFit/>
          </a:bodyPr>
          <a:lstStyle/>
          <a:p>
            <a:pPr algn="l"/>
            <a:r>
              <a:rPr sz="2200" b="0" i="0">
                <a:solidFill>
                  <a:srgbClr val="E7A07F"/>
                </a:solidFill>
                <a:latin typeface="Cambria"/>
              </a:rPr>
              <a:t>3</a:t>
            </a:r>
          </a:p>
        </p:txBody>
      </p:sp>
      <p:sp>
        <p:nvSpPr>
          <p:cNvPr id="13" name="TextBox 12"/>
          <p:cNvSpPr txBox="1"/>
          <p:nvPr/>
        </p:nvSpPr>
        <p:spPr>
          <a:xfrm>
            <a:off x="6754368" y="1243584"/>
            <a:ext cx="1703832" cy="548640"/>
          </a:xfrm>
          <a:prstGeom prst="rect">
            <a:avLst/>
          </a:prstGeom>
          <a:noFill/>
        </p:spPr>
        <p:txBody>
          <a:bodyPr wrap="square" lIns="0" rIns="0" tIns="0" bIns="0" anchor="t">
            <a:spAutoFit/>
          </a:bodyPr>
          <a:lstStyle/>
          <a:p>
            <a:pPr algn="l"/>
            <a:r>
              <a:rPr sz="1200" b="1" i="0">
                <a:solidFill>
                  <a:srgbClr val="F4F0E8"/>
                </a:solidFill>
                <a:latin typeface="Calibri"/>
              </a:rPr>
              <a:t>Invented parts</a:t>
            </a:r>
          </a:p>
        </p:txBody>
      </p:sp>
      <p:sp>
        <p:nvSpPr>
          <p:cNvPr id="14" name="TextBox 13"/>
          <p:cNvSpPr txBox="1"/>
          <p:nvPr/>
        </p:nvSpPr>
        <p:spPr>
          <a:xfrm>
            <a:off x="6754368" y="1700784"/>
            <a:ext cx="1703832" cy="946403"/>
          </a:xfrm>
          <a:prstGeom prst="rect">
            <a:avLst/>
          </a:prstGeom>
          <a:noFill/>
        </p:spPr>
        <p:txBody>
          <a:bodyPr wrap="square" lIns="0" rIns="0" tIns="0" bIns="0" anchor="t">
            <a:spAutoFit/>
          </a:bodyPr>
          <a:lstStyle/>
          <a:p>
            <a:pPr algn="l"/>
            <a:r>
              <a:rPr sz="1000" b="0" i="0">
                <a:solidFill>
                  <a:srgbClr val="CFC8BA"/>
                </a:solidFill>
                <a:latin typeface="Calibri"/>
              </a:rPr>
              <a:t>Which parts did the model make up? Are they labelled?</a:t>
            </a:r>
          </a:p>
        </p:txBody>
      </p:sp>
      <p:sp>
        <p:nvSpPr>
          <p:cNvPr id="15" name="Rectangle 14"/>
          <p:cNvSpPr/>
          <p:nvPr/>
        </p:nvSpPr>
        <p:spPr>
          <a:xfrm>
            <a:off x="548640" y="2939796"/>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13232" y="3086100"/>
            <a:ext cx="548640" cy="411480"/>
          </a:xfrm>
          <a:prstGeom prst="rect">
            <a:avLst/>
          </a:prstGeom>
          <a:noFill/>
        </p:spPr>
        <p:txBody>
          <a:bodyPr wrap="square" lIns="0" rIns="0" tIns="0" bIns="0" anchor="t">
            <a:spAutoFit/>
          </a:bodyPr>
          <a:lstStyle/>
          <a:p>
            <a:pPr algn="l"/>
            <a:r>
              <a:rPr sz="2200" b="0" i="0">
                <a:solidFill>
                  <a:srgbClr val="E7A07F"/>
                </a:solidFill>
                <a:latin typeface="Cambria"/>
              </a:rPr>
              <a:t>4</a:t>
            </a:r>
          </a:p>
        </p:txBody>
      </p:sp>
      <p:sp>
        <p:nvSpPr>
          <p:cNvPr id="17" name="TextBox 16"/>
          <p:cNvSpPr txBox="1"/>
          <p:nvPr/>
        </p:nvSpPr>
        <p:spPr>
          <a:xfrm>
            <a:off x="1280160" y="3086100"/>
            <a:ext cx="1703832" cy="548640"/>
          </a:xfrm>
          <a:prstGeom prst="rect">
            <a:avLst/>
          </a:prstGeom>
          <a:noFill/>
        </p:spPr>
        <p:txBody>
          <a:bodyPr wrap="square" lIns="0" rIns="0" tIns="0" bIns="0" anchor="t">
            <a:spAutoFit/>
          </a:bodyPr>
          <a:lstStyle/>
          <a:p>
            <a:pPr algn="l"/>
            <a:r>
              <a:rPr sz="1200" b="1" i="0">
                <a:solidFill>
                  <a:srgbClr val="F4F0E8"/>
                </a:solidFill>
                <a:latin typeface="Calibri"/>
              </a:rPr>
              <a:t>Rights</a:t>
            </a:r>
          </a:p>
        </p:txBody>
      </p:sp>
      <p:sp>
        <p:nvSpPr>
          <p:cNvPr id="18" name="TextBox 17"/>
          <p:cNvSpPr txBox="1"/>
          <p:nvPr/>
        </p:nvSpPr>
        <p:spPr>
          <a:xfrm>
            <a:off x="1280160" y="3543300"/>
            <a:ext cx="1703832" cy="946403"/>
          </a:xfrm>
          <a:prstGeom prst="rect">
            <a:avLst/>
          </a:prstGeom>
          <a:noFill/>
        </p:spPr>
        <p:txBody>
          <a:bodyPr wrap="square" lIns="0" rIns="0" tIns="0" bIns="0" anchor="t">
            <a:spAutoFit/>
          </a:bodyPr>
          <a:lstStyle/>
          <a:p>
            <a:pPr algn="l"/>
            <a:r>
              <a:rPr sz="1000" b="0" i="0">
                <a:solidFill>
                  <a:srgbClr val="CFC8BA"/>
                </a:solidFill>
                <a:latin typeface="Calibri"/>
              </a:rPr>
              <a:t>Did you have permission to scan? Whose photos?</a:t>
            </a:r>
          </a:p>
        </p:txBody>
      </p:sp>
      <p:sp>
        <p:nvSpPr>
          <p:cNvPr id="19" name="Rectangle 18"/>
          <p:cNvSpPr/>
          <p:nvPr/>
        </p:nvSpPr>
        <p:spPr>
          <a:xfrm>
            <a:off x="3285744" y="2939796"/>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450336" y="3086100"/>
            <a:ext cx="548640" cy="411480"/>
          </a:xfrm>
          <a:prstGeom prst="rect">
            <a:avLst/>
          </a:prstGeom>
          <a:noFill/>
        </p:spPr>
        <p:txBody>
          <a:bodyPr wrap="square" lIns="0" rIns="0" tIns="0" bIns="0" anchor="t">
            <a:spAutoFit/>
          </a:bodyPr>
          <a:lstStyle/>
          <a:p>
            <a:pPr algn="l"/>
            <a:r>
              <a:rPr sz="2200" b="0" i="0">
                <a:solidFill>
                  <a:srgbClr val="E7A07F"/>
                </a:solidFill>
                <a:latin typeface="Cambria"/>
              </a:rPr>
              <a:t>5</a:t>
            </a:r>
          </a:p>
        </p:txBody>
      </p:sp>
      <p:sp>
        <p:nvSpPr>
          <p:cNvPr id="21" name="TextBox 20"/>
          <p:cNvSpPr txBox="1"/>
          <p:nvPr/>
        </p:nvSpPr>
        <p:spPr>
          <a:xfrm>
            <a:off x="4017264" y="3086100"/>
            <a:ext cx="1703832" cy="548640"/>
          </a:xfrm>
          <a:prstGeom prst="rect">
            <a:avLst/>
          </a:prstGeom>
          <a:noFill/>
        </p:spPr>
        <p:txBody>
          <a:bodyPr wrap="square" lIns="0" rIns="0" tIns="0" bIns="0" anchor="t">
            <a:spAutoFit/>
          </a:bodyPr>
          <a:lstStyle/>
          <a:p>
            <a:pPr algn="l"/>
            <a:r>
              <a:rPr sz="1200" b="1" i="0">
                <a:solidFill>
                  <a:srgbClr val="F4F0E8"/>
                </a:solidFill>
                <a:latin typeface="Calibri"/>
              </a:rPr>
              <a:t>Export</a:t>
            </a:r>
          </a:p>
        </p:txBody>
      </p:sp>
      <p:sp>
        <p:nvSpPr>
          <p:cNvPr id="22" name="TextBox 21"/>
          <p:cNvSpPr txBox="1"/>
          <p:nvPr/>
        </p:nvSpPr>
        <p:spPr>
          <a:xfrm>
            <a:off x="4017264" y="3543300"/>
            <a:ext cx="1703832" cy="946403"/>
          </a:xfrm>
          <a:prstGeom prst="rect">
            <a:avLst/>
          </a:prstGeom>
          <a:noFill/>
        </p:spPr>
        <p:txBody>
          <a:bodyPr wrap="square" lIns="0" rIns="0" tIns="0" bIns="0" anchor="t">
            <a:spAutoFit/>
          </a:bodyPr>
          <a:lstStyle/>
          <a:p>
            <a:pPr algn="l"/>
            <a:r>
              <a:rPr sz="1000" b="0" i="0">
                <a:solidFill>
                  <a:srgbClr val="CFC8BA"/>
                </a:solidFill>
                <a:latin typeface="Calibri"/>
              </a:rPr>
              <a:t>Format, splat count, file size, licence of the tool</a:t>
            </a:r>
          </a:p>
        </p:txBody>
      </p:sp>
      <p:sp>
        <p:nvSpPr>
          <p:cNvPr id="23" name="Rectangle 22"/>
          <p:cNvSpPr/>
          <p:nvPr/>
        </p:nvSpPr>
        <p:spPr>
          <a:xfrm>
            <a:off x="6022848" y="2939796"/>
            <a:ext cx="2572512" cy="1677924"/>
          </a:xfrm>
          <a:prstGeom prst="rect">
            <a:avLst/>
          </a:prstGeom>
          <a:solidFill>
            <a:srgbClr val="2B29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187440" y="3086100"/>
            <a:ext cx="548640" cy="411480"/>
          </a:xfrm>
          <a:prstGeom prst="rect">
            <a:avLst/>
          </a:prstGeom>
          <a:noFill/>
        </p:spPr>
        <p:txBody>
          <a:bodyPr wrap="square" lIns="0" rIns="0" tIns="0" bIns="0" anchor="t">
            <a:spAutoFit/>
          </a:bodyPr>
          <a:lstStyle/>
          <a:p>
            <a:pPr algn="l"/>
            <a:r>
              <a:rPr sz="2200" b="0" i="0">
                <a:solidFill>
                  <a:srgbClr val="E7A07F"/>
                </a:solidFill>
                <a:latin typeface="Cambria"/>
              </a:rPr>
              <a:t>6</a:t>
            </a:r>
          </a:p>
        </p:txBody>
      </p:sp>
      <p:sp>
        <p:nvSpPr>
          <p:cNvPr id="25" name="TextBox 24"/>
          <p:cNvSpPr txBox="1"/>
          <p:nvPr/>
        </p:nvSpPr>
        <p:spPr>
          <a:xfrm>
            <a:off x="6754368" y="3086100"/>
            <a:ext cx="1703832" cy="548640"/>
          </a:xfrm>
          <a:prstGeom prst="rect">
            <a:avLst/>
          </a:prstGeom>
          <a:noFill/>
        </p:spPr>
        <p:txBody>
          <a:bodyPr wrap="square" lIns="0" rIns="0" tIns="0" bIns="0" anchor="t">
            <a:spAutoFit/>
          </a:bodyPr>
          <a:lstStyle/>
          <a:p>
            <a:pPr algn="l"/>
            <a:r>
              <a:rPr sz="1200" b="1" i="0">
                <a:solidFill>
                  <a:srgbClr val="F4F0E8"/>
                </a:solidFill>
                <a:latin typeface="Calibri"/>
              </a:rPr>
              <a:t>Disclosure</a:t>
            </a:r>
          </a:p>
        </p:txBody>
      </p:sp>
      <p:sp>
        <p:nvSpPr>
          <p:cNvPr id="26" name="TextBox 25"/>
          <p:cNvSpPr txBox="1"/>
          <p:nvPr/>
        </p:nvSpPr>
        <p:spPr>
          <a:xfrm>
            <a:off x="6754368" y="3543300"/>
            <a:ext cx="1703832" cy="946403"/>
          </a:xfrm>
          <a:prstGeom prst="rect">
            <a:avLst/>
          </a:prstGeom>
          <a:noFill/>
        </p:spPr>
        <p:txBody>
          <a:bodyPr wrap="square" lIns="0" rIns="0" tIns="0" bIns="0" anchor="t">
            <a:spAutoFit/>
          </a:bodyPr>
          <a:lstStyle/>
          <a:p>
            <a:pPr algn="l"/>
            <a:r>
              <a:rPr sz="1000" b="0" i="0">
                <a:solidFill>
                  <a:srgbClr val="CFC8BA"/>
                </a:solidFill>
                <a:latin typeface="Calibri"/>
              </a:rPr>
              <a:t>Credits: which model made which part (Week 10)</a:t>
            </a:r>
          </a:p>
        </p:txBody>
      </p:sp>
      <p:sp>
        <p:nvSpPr>
          <p:cNvPr id="27" name="TextBox 26"/>
          <p:cNvSpPr txBox="1"/>
          <p:nvPr/>
        </p:nvSpPr>
        <p:spPr>
          <a:xfrm>
            <a:off x="548640" y="4828032"/>
            <a:ext cx="5486400" cy="182880"/>
          </a:xfrm>
          <a:prstGeom prst="rect">
            <a:avLst/>
          </a:prstGeom>
          <a:noFill/>
        </p:spPr>
        <p:txBody>
          <a:bodyPr wrap="square" lIns="0" rIns="0" tIns="0" bIns="0" anchor="t">
            <a:spAutoFit/>
          </a:bodyPr>
          <a:lstStyle/>
          <a:p>
            <a:pPr algn="l"/>
            <a:r>
              <a:rPr sz="700" b="0" i="0">
                <a:solidFill>
                  <a:srgbClr val="6E665C"/>
                </a:solidFill>
                <a:latin typeface="Calibri"/>
              </a:rPr>
              <a:t>AMCC 5160 · Week 9 · Worlds, Splats and Bodies</a:t>
            </a:r>
          </a:p>
        </p:txBody>
      </p:sp>
      <p:sp>
        <p:nvSpPr>
          <p:cNvPr id="28" name="TextBox 27"/>
          <p:cNvSpPr txBox="1"/>
          <p:nvPr/>
        </p:nvSpPr>
        <p:spPr>
          <a:xfrm>
            <a:off x="7863840" y="4828032"/>
            <a:ext cx="731520" cy="182880"/>
          </a:xfrm>
          <a:prstGeom prst="rect">
            <a:avLst/>
          </a:prstGeom>
          <a:noFill/>
        </p:spPr>
        <p:txBody>
          <a:bodyPr wrap="square" lIns="0" rIns="0" tIns="0" bIns="0" anchor="t">
            <a:spAutoFit/>
          </a:bodyPr>
          <a:lstStyle/>
          <a:p>
            <a:pPr algn="r"/>
            <a:r>
              <a:rPr sz="700" b="0" i="0">
                <a:solidFill>
                  <a:srgbClr val="6E665C"/>
                </a:solidFill>
                <a:latin typeface="Calibri"/>
              </a:rPr>
              <a:t>84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